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b" ContentType="application/vnd.ms-excel.sheet.binary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ags/tag6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tags/tag7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ags/tag8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tags/tag9.xml" ContentType="application/vnd.openxmlformats-officedocument.presentationml.tags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media/image32.jpg" ContentType="image/jpeg"/>
  <Override PartName="/ppt/media/image33.jpg" ContentType="image/jpeg"/>
  <Override PartName="/ppt/media/image34.jpg" ContentType="image/jpeg"/>
  <Override PartName="/ppt/media/image35.jpg" ContentType="image/jpeg"/>
  <Override PartName="/ppt/media/image36.jpg" ContentType="image/jpeg"/>
  <Override PartName="/ppt/media/image37.jpg" ContentType="image/jpeg"/>
  <Override PartName="/ppt/media/image38.jpg" ContentType="image/jpeg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media/image40.jpg" ContentType="image/jpeg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tags/tag25.xml" ContentType="application/vnd.openxmlformats-officedocument.presentationml.tags+xml"/>
  <Override PartName="/ppt/notesSlides/notesSlide14.xml" ContentType="application/vnd.openxmlformats-officedocument.presentationml.notesSlide+xml"/>
  <Override PartName="/ppt/tags/tag2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4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6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7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20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5.xml" ContentType="application/vnd.openxmlformats-officedocument.themeOverride+xml"/>
  <Override PartName="/ppt/charts/chart2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6.xml" ContentType="application/vnd.openxmlformats-officedocument.themeOverride+xml"/>
  <Override PartName="/ppt/tags/tag111.xml" ContentType="application/vnd.openxmlformats-officedocument.presentationml.tags+xml"/>
  <Override PartName="/ppt/notesSlides/notesSlide21.xml" ContentType="application/vnd.openxmlformats-officedocument.presentationml.notesSlide+xml"/>
  <Override PartName="/ppt/tags/tag11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7" r:id="rId2"/>
    <p:sldMasterId id="2147483689" r:id="rId3"/>
    <p:sldMasterId id="2147483702" r:id="rId4"/>
    <p:sldMasterId id="2147483713" r:id="rId5"/>
    <p:sldMasterId id="2147483724" r:id="rId6"/>
    <p:sldMasterId id="2147483734" r:id="rId7"/>
    <p:sldMasterId id="2147483744" r:id="rId8"/>
    <p:sldMasterId id="2147483752" r:id="rId9"/>
  </p:sldMasterIdLst>
  <p:notesMasterIdLst>
    <p:notesMasterId r:id="rId53"/>
  </p:notesMasterIdLst>
  <p:sldIdLst>
    <p:sldId id="2146849206" r:id="rId10"/>
    <p:sldId id="2146849219" r:id="rId11"/>
    <p:sldId id="2146849264" r:id="rId12"/>
    <p:sldId id="2146849273" r:id="rId13"/>
    <p:sldId id="258" r:id="rId14"/>
    <p:sldId id="257" r:id="rId15"/>
    <p:sldId id="2146849265" r:id="rId16"/>
    <p:sldId id="2146849211" r:id="rId17"/>
    <p:sldId id="2146849232" r:id="rId18"/>
    <p:sldId id="2146849271" r:id="rId19"/>
    <p:sldId id="2146849229" r:id="rId20"/>
    <p:sldId id="2146849234" r:id="rId21"/>
    <p:sldId id="2146849230" r:id="rId22"/>
    <p:sldId id="2146849226" r:id="rId23"/>
    <p:sldId id="2145707912" r:id="rId24"/>
    <p:sldId id="2146849270" r:id="rId25"/>
    <p:sldId id="2146849208" r:id="rId26"/>
    <p:sldId id="2145707943" r:id="rId27"/>
    <p:sldId id="2145707957" r:id="rId28"/>
    <p:sldId id="2145707963" r:id="rId29"/>
    <p:sldId id="2145707960" r:id="rId30"/>
    <p:sldId id="2146849213" r:id="rId31"/>
    <p:sldId id="2146849263" r:id="rId32"/>
    <p:sldId id="2146849274" r:id="rId33"/>
    <p:sldId id="2146849268" r:id="rId34"/>
    <p:sldId id="302" r:id="rId35"/>
    <p:sldId id="2145708544" r:id="rId36"/>
    <p:sldId id="2146849269" r:id="rId37"/>
    <p:sldId id="2146849275" r:id="rId38"/>
    <p:sldId id="2146849254" r:id="rId39"/>
    <p:sldId id="2145707932" r:id="rId40"/>
    <p:sldId id="2145707931" r:id="rId41"/>
    <p:sldId id="2145707930" r:id="rId42"/>
    <p:sldId id="2145707929" r:id="rId43"/>
    <p:sldId id="2146849255" r:id="rId44"/>
    <p:sldId id="2146849199" r:id="rId45"/>
    <p:sldId id="2146849198" r:id="rId46"/>
    <p:sldId id="2146849266" r:id="rId47"/>
    <p:sldId id="2146849203" r:id="rId48"/>
    <p:sldId id="2146849202" r:id="rId49"/>
    <p:sldId id="2146849256" r:id="rId50"/>
    <p:sldId id="2146849231" r:id="rId51"/>
    <p:sldId id="2146849233" r:id="rId52"/>
  </p:sldIdLst>
  <p:sldSz cx="9144000" cy="5143500" type="screen16x9"/>
  <p:notesSz cx="6799263" cy="9929813"/>
  <p:embeddedFontLst>
    <p:embeddedFont>
      <p:font typeface="Georgia" panose="02040502050405020303" pitchFamily="18" charset="0"/>
      <p:regular r:id="rId54"/>
      <p:bold r:id="rId55"/>
      <p:italic r:id="rId56"/>
      <p:boldItalic r:id="rId57"/>
    </p:embeddedFont>
    <p:embeddedFont>
      <p:font typeface="Lato" panose="020F0502020204030203" pitchFamily="34" charset="0"/>
      <p:regular r:id="rId58"/>
      <p:bold r:id="rId59"/>
      <p:italic r:id="rId60"/>
      <p:boldItalic r:id="rId61"/>
    </p:embeddedFont>
    <p:embeddedFont>
      <p:font typeface="Roboto" panose="02000000000000000000" pitchFamily="2" charset="0"/>
      <p:regular r:id="rId62"/>
      <p:bold r:id="rId63"/>
      <p:italic r:id="rId64"/>
      <p:boldItalic r:id="rId65"/>
    </p:embeddedFont>
    <p:embeddedFont>
      <p:font typeface="Staatliches" pitchFamily="2" charset="0"/>
      <p:regular r:id="rId66"/>
    </p:embeddedFont>
    <p:embeddedFont>
      <p:font typeface="Tahoma" panose="020B0604030504040204" pitchFamily="34" charset="0"/>
      <p:regular r:id="rId67"/>
      <p:bold r:id="rId68"/>
    </p:embeddedFont>
    <p:embeddedFont>
      <p:font typeface="Trebuchet MS" panose="020B0603020202020204" pitchFamily="34" charset="0"/>
      <p:regular r:id="rId69"/>
      <p:bold r:id="rId70"/>
      <p:italic r:id="rId71"/>
      <p:boldItalic r:id="rId72"/>
    </p:embeddedFont>
    <p:embeddedFont>
      <p:font typeface="Urbanist" panose="020B0604020202020204" charset="0"/>
      <p:regular r:id="rId73"/>
      <p:bold r:id="rId74"/>
      <p:italic r:id="rId75"/>
      <p:boldItalic r:id="rId7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291F78"/>
    <a:srgbClr val="FFC000"/>
    <a:srgbClr val="1F4D64"/>
    <a:srgbClr val="1FBAFF"/>
    <a:srgbClr val="224C62"/>
    <a:srgbClr val="204A62"/>
    <a:srgbClr val="297AB8"/>
    <a:srgbClr val="62C8F4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0D8988-0501-4254-B1D3-112A9DE45E80}" v="64" dt="2026-02-20T07:24:40.969"/>
    <p1510:client id="{BE2D0919-24BE-4111-986F-8617470E00D2}" v="468" dt="2026-02-19T10:48:20.947"/>
  </p1510:revLst>
</p1510:revInfo>
</file>

<file path=ppt/tableStyles.xml><?xml version="1.0" encoding="utf-8"?>
<a:tblStyleLst xmlns:a="http://schemas.openxmlformats.org/drawingml/2006/main" def="{385F1AA3-3D07-4C2E-95AD-E848F9DE5721}">
  <a:tblStyle styleId="{385F1AA3-3D07-4C2E-95AD-E848F9DE57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0B81C58-C681-45BC-9B18-2C94D4B3BDD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Φωτεινό στυλ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Μεσαίο στυλ 3 - Έμφαση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Μεσαίο στυλ 3 - Έμφαση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Φωτεινό στυλ 2 - Έμφαση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Μεσαίο στυλ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E3FDE45-AF77-4B5C-9715-49D594BDF05E}" styleName="Φωτεινό στυλ 1 - Έμφαση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EC20E35-A176-4012-BC5E-935CFFF8708E}" styleName="Μεσαίο στυλ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30" autoAdjust="0"/>
    <p:restoredTop sz="93447" autoAdjust="0"/>
  </p:normalViewPr>
  <p:slideViewPr>
    <p:cSldViewPr snapToGrid="0">
      <p:cViewPr>
        <p:scale>
          <a:sx n="125" d="100"/>
          <a:sy n="125" d="100"/>
        </p:scale>
        <p:origin x="1170" y="4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27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74" Type="http://schemas.openxmlformats.org/officeDocument/2006/relationships/font" Target="fonts/font21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8.fntdata"/><Relationship Id="rId82" Type="http://schemas.microsoft.com/office/2015/10/relationships/revisionInfo" Target="revisionInfo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19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font" Target="fonts/font17.fntdata"/><Relationship Id="rId75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4.fnt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font" Target="fonts/font20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font" Target="fonts/font2.fntdata"/><Relationship Id="rId76" Type="http://schemas.openxmlformats.org/officeDocument/2006/relationships/font" Target="fonts/font23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font" Target="fonts/font1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uvritsa, Vicky" userId="857d2c6a-9dbb-4b4c-abc6-67d69ae179fe" providerId="ADAL" clId="{A96B7331-B6BC-4B0A-8632-E92D21EA7BCD}"/>
    <pc:docChg chg="undo redo custSel modSld sldOrd">
      <pc:chgData name="Giouvritsa, Vicky" userId="857d2c6a-9dbb-4b4c-abc6-67d69ae179fe" providerId="ADAL" clId="{A96B7331-B6BC-4B0A-8632-E92D21EA7BCD}" dt="2026-02-20T07:24:54.016" v="465" actId="13926"/>
      <pc:docMkLst>
        <pc:docMk/>
      </pc:docMkLst>
      <pc:sldChg chg="addSp delSp modSp mod">
        <pc:chgData name="Giouvritsa, Vicky" userId="857d2c6a-9dbb-4b4c-abc6-67d69ae179fe" providerId="ADAL" clId="{A96B7331-B6BC-4B0A-8632-E92D21EA7BCD}" dt="2026-02-20T07:22:01.783" v="421" actId="1076"/>
        <pc:sldMkLst>
          <pc:docMk/>
          <pc:sldMk cId="3638397606" sldId="2145707912"/>
        </pc:sldMkLst>
        <pc:spChg chg="mod">
          <ac:chgData name="Giouvritsa, Vicky" userId="857d2c6a-9dbb-4b4c-abc6-67d69ae179fe" providerId="ADAL" clId="{A96B7331-B6BC-4B0A-8632-E92D21EA7BCD}" dt="2026-02-20T07:21:53.759" v="416" actId="1076"/>
          <ac:spMkLst>
            <pc:docMk/>
            <pc:sldMk cId="3638397606" sldId="2145707912"/>
            <ac:spMk id="3" creationId="{00000000-0000-0000-0000-000000000000}"/>
          </ac:spMkLst>
        </pc:spChg>
        <pc:spChg chg="mod">
          <ac:chgData name="Giouvritsa, Vicky" userId="857d2c6a-9dbb-4b4c-abc6-67d69ae179fe" providerId="ADAL" clId="{A96B7331-B6BC-4B0A-8632-E92D21EA7BCD}" dt="2026-02-20T07:21:31.880" v="409" actId="20577"/>
          <ac:spMkLst>
            <pc:docMk/>
            <pc:sldMk cId="3638397606" sldId="2145707912"/>
            <ac:spMk id="9" creationId="{B40A29E1-6A98-403F-0B31-A0833C1ED587}"/>
          </ac:spMkLst>
        </pc:spChg>
        <pc:grpChg chg="add mod">
          <ac:chgData name="Giouvritsa, Vicky" userId="857d2c6a-9dbb-4b4c-abc6-67d69ae179fe" providerId="ADAL" clId="{A96B7331-B6BC-4B0A-8632-E92D21EA7BCD}" dt="2026-02-20T07:21:20.724" v="371" actId="14100"/>
          <ac:grpSpMkLst>
            <pc:docMk/>
            <pc:sldMk cId="3638397606" sldId="2145707912"/>
            <ac:grpSpMk id="7" creationId="{69B43ACE-B2FC-422C-C948-9EA93CCF7D9F}"/>
          </ac:grpSpMkLst>
        </pc:grpChg>
        <pc:graphicFrameChg chg="add mod">
          <ac:chgData name="Giouvritsa, Vicky" userId="857d2c6a-9dbb-4b4c-abc6-67d69ae179fe" providerId="ADAL" clId="{A96B7331-B6BC-4B0A-8632-E92D21EA7BCD}" dt="2026-02-19T13:14:30.474" v="5"/>
          <ac:graphicFrameMkLst>
            <pc:docMk/>
            <pc:sldMk cId="3638397606" sldId="2145707912"/>
            <ac:graphicFrameMk id="7" creationId="{4293ED9C-0756-F4CC-81A6-953BDA6328DF}"/>
          </ac:graphicFrameMkLst>
        </pc:graphicFrameChg>
        <pc:graphicFrameChg chg="del mod">
          <ac:chgData name="Giouvritsa, Vicky" userId="857d2c6a-9dbb-4b4c-abc6-67d69ae179fe" providerId="ADAL" clId="{A96B7331-B6BC-4B0A-8632-E92D21EA7BCD}" dt="2026-02-19T13:14:40.302" v="8" actId="478"/>
          <ac:graphicFrameMkLst>
            <pc:docMk/>
            <pc:sldMk cId="3638397606" sldId="2145707912"/>
            <ac:graphicFrameMk id="9" creationId="{846191D6-9899-4D9D-88C4-349FB0CB542F}"/>
          </ac:graphicFrameMkLst>
        </pc:graphicFrameChg>
        <pc:picChg chg="add mod modCrop">
          <ac:chgData name="Giouvritsa, Vicky" userId="857d2c6a-9dbb-4b4c-abc6-67d69ae179fe" providerId="ADAL" clId="{A96B7331-B6BC-4B0A-8632-E92D21EA7BCD}" dt="2026-02-20T07:21:55.620" v="420" actId="1035"/>
          <ac:picMkLst>
            <pc:docMk/>
            <pc:sldMk cId="3638397606" sldId="2145707912"/>
            <ac:picMk id="10" creationId="{7A9367BA-F57B-A363-CA17-765417C0C178}"/>
          </ac:picMkLst>
        </pc:picChg>
        <pc:picChg chg="mod">
          <ac:chgData name="Giouvritsa, Vicky" userId="857d2c6a-9dbb-4b4c-abc6-67d69ae179fe" providerId="ADAL" clId="{A96B7331-B6BC-4B0A-8632-E92D21EA7BCD}" dt="2026-02-20T07:22:01.783" v="421" actId="1076"/>
          <ac:picMkLst>
            <pc:docMk/>
            <pc:sldMk cId="3638397606" sldId="2145707912"/>
            <ac:picMk id="11" creationId="{764824D1-BD12-35BA-9AAB-4CF857ECF4E3}"/>
          </ac:picMkLst>
        </pc:picChg>
      </pc:sldChg>
      <pc:sldChg chg="ord">
        <pc:chgData name="Giouvritsa, Vicky" userId="857d2c6a-9dbb-4b4c-abc6-67d69ae179fe" providerId="ADAL" clId="{A96B7331-B6BC-4B0A-8632-E92D21EA7BCD}" dt="2026-02-20T07:18:04.734" v="293"/>
        <pc:sldMkLst>
          <pc:docMk/>
          <pc:sldMk cId="2775474884" sldId="2145707943"/>
        </pc:sldMkLst>
      </pc:sldChg>
      <pc:sldChg chg="ord">
        <pc:chgData name="Giouvritsa, Vicky" userId="857d2c6a-9dbb-4b4c-abc6-67d69ae179fe" providerId="ADAL" clId="{A96B7331-B6BC-4B0A-8632-E92D21EA7BCD}" dt="2026-02-20T07:18:04.734" v="293"/>
        <pc:sldMkLst>
          <pc:docMk/>
          <pc:sldMk cId="2566729043" sldId="2145707957"/>
        </pc:sldMkLst>
      </pc:sldChg>
      <pc:sldChg chg="delSp modSp mod ord">
        <pc:chgData name="Giouvritsa, Vicky" userId="857d2c6a-9dbb-4b4c-abc6-67d69ae179fe" providerId="ADAL" clId="{A96B7331-B6BC-4B0A-8632-E92D21EA7BCD}" dt="2026-02-20T07:18:04.734" v="293"/>
        <pc:sldMkLst>
          <pc:docMk/>
          <pc:sldMk cId="2531370461" sldId="2145707960"/>
        </pc:sldMkLst>
        <pc:spChg chg="del">
          <ac:chgData name="Giouvritsa, Vicky" userId="857d2c6a-9dbb-4b4c-abc6-67d69ae179fe" providerId="ADAL" clId="{A96B7331-B6BC-4B0A-8632-E92D21EA7BCD}" dt="2026-02-20T07:17:45.950" v="291" actId="478"/>
          <ac:spMkLst>
            <pc:docMk/>
            <pc:sldMk cId="2531370461" sldId="2145707960"/>
            <ac:spMk id="6" creationId="{69B0E935-0B5B-B9C2-E23D-9799B2852A19}"/>
          </ac:spMkLst>
        </pc:spChg>
        <pc:spChg chg="mod">
          <ac:chgData name="Giouvritsa, Vicky" userId="857d2c6a-9dbb-4b4c-abc6-67d69ae179fe" providerId="ADAL" clId="{A96B7331-B6BC-4B0A-8632-E92D21EA7BCD}" dt="2026-02-19T14:51:45.347" v="290" actId="207"/>
          <ac:spMkLst>
            <pc:docMk/>
            <pc:sldMk cId="2531370461" sldId="2145707960"/>
            <ac:spMk id="8" creationId="{F7DDE0E8-4360-95CE-6587-E2E1BB59A4A6}"/>
          </ac:spMkLst>
        </pc:spChg>
        <pc:spChg chg="mod">
          <ac:chgData name="Giouvritsa, Vicky" userId="857d2c6a-9dbb-4b4c-abc6-67d69ae179fe" providerId="ADAL" clId="{A96B7331-B6BC-4B0A-8632-E92D21EA7BCD}" dt="2026-02-19T14:51:45.347" v="290" actId="207"/>
          <ac:spMkLst>
            <pc:docMk/>
            <pc:sldMk cId="2531370461" sldId="2145707960"/>
            <ac:spMk id="15" creationId="{5716060E-7B88-A58B-A2B9-7383E52A657F}"/>
          </ac:spMkLst>
        </pc:spChg>
        <pc:grpChg chg="mod">
          <ac:chgData name="Giouvritsa, Vicky" userId="857d2c6a-9dbb-4b4c-abc6-67d69ae179fe" providerId="ADAL" clId="{A96B7331-B6BC-4B0A-8632-E92D21EA7BCD}" dt="2026-02-19T14:51:45.347" v="290" actId="207"/>
          <ac:grpSpMkLst>
            <pc:docMk/>
            <pc:sldMk cId="2531370461" sldId="2145707960"/>
            <ac:grpSpMk id="2" creationId="{34736F68-F9F6-7D16-3A69-5EBFE0D0520B}"/>
          </ac:grpSpMkLst>
        </pc:grpChg>
        <pc:picChg chg="mod">
          <ac:chgData name="Giouvritsa, Vicky" userId="857d2c6a-9dbb-4b4c-abc6-67d69ae179fe" providerId="ADAL" clId="{A96B7331-B6BC-4B0A-8632-E92D21EA7BCD}" dt="2026-02-19T14:51:45.347" v="290" actId="207"/>
          <ac:picMkLst>
            <pc:docMk/>
            <pc:sldMk cId="2531370461" sldId="2145707960"/>
            <ac:picMk id="22" creationId="{0579748A-9469-09D4-1473-09CDC2F34D6C}"/>
          </ac:picMkLst>
        </pc:picChg>
      </pc:sldChg>
      <pc:sldChg chg="ord">
        <pc:chgData name="Giouvritsa, Vicky" userId="857d2c6a-9dbb-4b4c-abc6-67d69ae179fe" providerId="ADAL" clId="{A96B7331-B6BC-4B0A-8632-E92D21EA7BCD}" dt="2026-02-20T07:18:04.734" v="293"/>
        <pc:sldMkLst>
          <pc:docMk/>
          <pc:sldMk cId="1395130672" sldId="2145707963"/>
        </pc:sldMkLst>
      </pc:sldChg>
      <pc:sldChg chg="modSp mod">
        <pc:chgData name="Giouvritsa, Vicky" userId="857d2c6a-9dbb-4b4c-abc6-67d69ae179fe" providerId="ADAL" clId="{A96B7331-B6BC-4B0A-8632-E92D21EA7BCD}" dt="2026-02-19T13:15:50.100" v="14" actId="2084"/>
        <pc:sldMkLst>
          <pc:docMk/>
          <pc:sldMk cId="34319899" sldId="2145708544"/>
        </pc:sldMkLst>
        <pc:graphicFrameChg chg="modGraphic">
          <ac:chgData name="Giouvritsa, Vicky" userId="857d2c6a-9dbb-4b4c-abc6-67d69ae179fe" providerId="ADAL" clId="{A96B7331-B6BC-4B0A-8632-E92D21EA7BCD}" dt="2026-02-19T13:15:50.100" v="14" actId="2084"/>
          <ac:graphicFrameMkLst>
            <pc:docMk/>
            <pc:sldMk cId="34319899" sldId="2145708544"/>
            <ac:graphicFrameMk id="4" creationId="{75343410-4585-1B34-8B15-B837BE69518C}"/>
          </ac:graphicFrameMkLst>
        </pc:graphicFrameChg>
      </pc:sldChg>
      <pc:sldChg chg="modSp mod">
        <pc:chgData name="Giouvritsa, Vicky" userId="857d2c6a-9dbb-4b4c-abc6-67d69ae179fe" providerId="ADAL" clId="{A96B7331-B6BC-4B0A-8632-E92D21EA7BCD}" dt="2026-02-19T13:30:43.831" v="100" actId="207"/>
        <pc:sldMkLst>
          <pc:docMk/>
          <pc:sldMk cId="4212800814" sldId="2146849198"/>
        </pc:sldMkLst>
        <pc:spChg chg="mod">
          <ac:chgData name="Giouvritsa, Vicky" userId="857d2c6a-9dbb-4b4c-abc6-67d69ae179fe" providerId="ADAL" clId="{A96B7331-B6BC-4B0A-8632-E92D21EA7BCD}" dt="2026-02-19T13:30:43.831" v="100" actId="207"/>
          <ac:spMkLst>
            <pc:docMk/>
            <pc:sldMk cId="4212800814" sldId="2146849198"/>
            <ac:spMk id="32" creationId="{94F843AE-6F48-CD11-C6E0-8A2154D953D2}"/>
          </ac:spMkLst>
        </pc:spChg>
        <pc:graphicFrameChg chg="modGraphic">
          <ac:chgData name="Giouvritsa, Vicky" userId="857d2c6a-9dbb-4b4c-abc6-67d69ae179fe" providerId="ADAL" clId="{A96B7331-B6BC-4B0A-8632-E92D21EA7BCD}" dt="2026-02-19T13:30:35.592" v="99" actId="207"/>
          <ac:graphicFrameMkLst>
            <pc:docMk/>
            <pc:sldMk cId="4212800814" sldId="2146849198"/>
            <ac:graphicFrameMk id="2" creationId="{65CF7486-E728-773A-0475-A36949A17AAA}"/>
          </ac:graphicFrameMkLst>
        </pc:graphicFrameChg>
      </pc:sldChg>
      <pc:sldChg chg="addSp modSp mod">
        <pc:chgData name="Giouvritsa, Vicky" userId="857d2c6a-9dbb-4b4c-abc6-67d69ae179fe" providerId="ADAL" clId="{A96B7331-B6BC-4B0A-8632-E92D21EA7BCD}" dt="2026-02-19T13:34:36.392" v="183" actId="208"/>
        <pc:sldMkLst>
          <pc:docMk/>
          <pc:sldMk cId="2104354547" sldId="2146849199"/>
        </pc:sldMkLst>
        <pc:spChg chg="add mod ord">
          <ac:chgData name="Giouvritsa, Vicky" userId="857d2c6a-9dbb-4b4c-abc6-67d69ae179fe" providerId="ADAL" clId="{A96B7331-B6BC-4B0A-8632-E92D21EA7BCD}" dt="2026-02-19T13:32:02.345" v="157" actId="1076"/>
          <ac:spMkLst>
            <pc:docMk/>
            <pc:sldMk cId="2104354547" sldId="2146849199"/>
            <ac:spMk id="4" creationId="{0B3B5A58-D76A-6482-7A83-CC64CBEFF751}"/>
          </ac:spMkLst>
        </pc:spChg>
        <pc:spChg chg="mod ord">
          <ac:chgData name="Giouvritsa, Vicky" userId="857d2c6a-9dbb-4b4c-abc6-67d69ae179fe" providerId="ADAL" clId="{A96B7331-B6BC-4B0A-8632-E92D21EA7BCD}" dt="2026-02-19T13:33:22.514" v="163" actId="255"/>
          <ac:spMkLst>
            <pc:docMk/>
            <pc:sldMk cId="2104354547" sldId="2146849199"/>
            <ac:spMk id="6" creationId="{C64441C5-1661-5661-2542-29D6F96FED42}"/>
          </ac:spMkLst>
        </pc:spChg>
        <pc:spChg chg="mod ord">
          <ac:chgData name="Giouvritsa, Vicky" userId="857d2c6a-9dbb-4b4c-abc6-67d69ae179fe" providerId="ADAL" clId="{A96B7331-B6BC-4B0A-8632-E92D21EA7BCD}" dt="2026-02-19T13:31:48.003" v="154" actId="164"/>
          <ac:spMkLst>
            <pc:docMk/>
            <pc:sldMk cId="2104354547" sldId="2146849199"/>
            <ac:spMk id="7" creationId="{698287DB-FB43-ADDD-8BCD-74317AF8B1BE}"/>
          </ac:spMkLst>
        </pc:spChg>
        <pc:spChg chg="mod ord">
          <ac:chgData name="Giouvritsa, Vicky" userId="857d2c6a-9dbb-4b4c-abc6-67d69ae179fe" providerId="ADAL" clId="{A96B7331-B6BC-4B0A-8632-E92D21EA7BCD}" dt="2026-02-19T13:31:48.003" v="154" actId="164"/>
          <ac:spMkLst>
            <pc:docMk/>
            <pc:sldMk cId="2104354547" sldId="2146849199"/>
            <ac:spMk id="9" creationId="{BA9463F0-BCC8-8AAB-9CE8-946BFD100A6B}"/>
          </ac:spMkLst>
        </pc:spChg>
        <pc:spChg chg="mod ord">
          <ac:chgData name="Giouvritsa, Vicky" userId="857d2c6a-9dbb-4b4c-abc6-67d69ae179fe" providerId="ADAL" clId="{A96B7331-B6BC-4B0A-8632-E92D21EA7BCD}" dt="2026-02-19T13:31:48.003" v="154" actId="164"/>
          <ac:spMkLst>
            <pc:docMk/>
            <pc:sldMk cId="2104354547" sldId="2146849199"/>
            <ac:spMk id="10" creationId="{A0BD8EB5-B07C-37BB-13CE-3FC251F14980}"/>
          </ac:spMkLst>
        </pc:spChg>
        <pc:spChg chg="mod ord">
          <ac:chgData name="Giouvritsa, Vicky" userId="857d2c6a-9dbb-4b4c-abc6-67d69ae179fe" providerId="ADAL" clId="{A96B7331-B6BC-4B0A-8632-E92D21EA7BCD}" dt="2026-02-19T13:31:48.003" v="154" actId="164"/>
          <ac:spMkLst>
            <pc:docMk/>
            <pc:sldMk cId="2104354547" sldId="2146849199"/>
            <ac:spMk id="11" creationId="{AF780CE0-F9D5-86F3-A675-57AAA4442165}"/>
          </ac:spMkLst>
        </pc:spChg>
        <pc:spChg chg="mod ord">
          <ac:chgData name="Giouvritsa, Vicky" userId="857d2c6a-9dbb-4b4c-abc6-67d69ae179fe" providerId="ADAL" clId="{A96B7331-B6BC-4B0A-8632-E92D21EA7BCD}" dt="2026-02-19T13:31:48.003" v="154" actId="164"/>
          <ac:spMkLst>
            <pc:docMk/>
            <pc:sldMk cId="2104354547" sldId="2146849199"/>
            <ac:spMk id="12" creationId="{6203B842-91A2-C6C8-0636-B1EECC15A427}"/>
          </ac:spMkLst>
        </pc:spChg>
        <pc:spChg chg="mod ord">
          <ac:chgData name="Giouvritsa, Vicky" userId="857d2c6a-9dbb-4b4c-abc6-67d69ae179fe" providerId="ADAL" clId="{A96B7331-B6BC-4B0A-8632-E92D21EA7BCD}" dt="2026-02-19T13:31:48.003" v="154" actId="164"/>
          <ac:spMkLst>
            <pc:docMk/>
            <pc:sldMk cId="2104354547" sldId="2146849199"/>
            <ac:spMk id="13" creationId="{2CA97BE6-BA77-A6CF-82BE-0D670A80CD61}"/>
          </ac:spMkLst>
        </pc:spChg>
        <pc:spChg chg="mod ord">
          <ac:chgData name="Giouvritsa, Vicky" userId="857d2c6a-9dbb-4b4c-abc6-67d69ae179fe" providerId="ADAL" clId="{A96B7331-B6BC-4B0A-8632-E92D21EA7BCD}" dt="2026-02-19T13:34:36.392" v="183" actId="208"/>
          <ac:spMkLst>
            <pc:docMk/>
            <pc:sldMk cId="2104354547" sldId="2146849199"/>
            <ac:spMk id="15" creationId="{E85B34FF-EDD1-4FFD-9FC6-C116381FD240}"/>
          </ac:spMkLst>
        </pc:spChg>
        <pc:spChg chg="mod ord">
          <ac:chgData name="Giouvritsa, Vicky" userId="857d2c6a-9dbb-4b4c-abc6-67d69ae179fe" providerId="ADAL" clId="{A96B7331-B6BC-4B0A-8632-E92D21EA7BCD}" dt="2026-02-19T13:33:17.131" v="162" actId="255"/>
          <ac:spMkLst>
            <pc:docMk/>
            <pc:sldMk cId="2104354547" sldId="2146849199"/>
            <ac:spMk id="31" creationId="{764C664B-2731-9412-E569-1C2EB6FCFFDF}"/>
          </ac:spMkLst>
        </pc:spChg>
        <pc:spChg chg="mod ord">
          <ac:chgData name="Giouvritsa, Vicky" userId="857d2c6a-9dbb-4b4c-abc6-67d69ae179fe" providerId="ADAL" clId="{A96B7331-B6BC-4B0A-8632-E92D21EA7BCD}" dt="2026-02-19T13:34:00.142" v="179" actId="1076"/>
          <ac:spMkLst>
            <pc:docMk/>
            <pc:sldMk cId="2104354547" sldId="2146849199"/>
            <ac:spMk id="32" creationId="{24AD1483-659C-4F65-BCB1-BFBDCF5A7D94}"/>
          </ac:spMkLst>
        </pc:spChg>
        <pc:spChg chg="mod ord">
          <ac:chgData name="Giouvritsa, Vicky" userId="857d2c6a-9dbb-4b4c-abc6-67d69ae179fe" providerId="ADAL" clId="{A96B7331-B6BC-4B0A-8632-E92D21EA7BCD}" dt="2026-02-19T13:33:06.149" v="161" actId="1076"/>
          <ac:spMkLst>
            <pc:docMk/>
            <pc:sldMk cId="2104354547" sldId="2146849199"/>
            <ac:spMk id="33" creationId="{539F7A49-2FC5-1216-4F34-9717DB7D132D}"/>
          </ac:spMkLst>
        </pc:spChg>
        <pc:spChg chg="mod ord">
          <ac:chgData name="Giouvritsa, Vicky" userId="857d2c6a-9dbb-4b4c-abc6-67d69ae179fe" providerId="ADAL" clId="{A96B7331-B6BC-4B0A-8632-E92D21EA7BCD}" dt="2026-02-19T13:34:03.818" v="180" actId="1076"/>
          <ac:spMkLst>
            <pc:docMk/>
            <pc:sldMk cId="2104354547" sldId="2146849199"/>
            <ac:spMk id="39" creationId="{45AEB7A8-C1E8-CDBF-5458-053156BE23B1}"/>
          </ac:spMkLst>
        </pc:spChg>
        <pc:spChg chg="mod ord">
          <ac:chgData name="Giouvritsa, Vicky" userId="857d2c6a-9dbb-4b4c-abc6-67d69ae179fe" providerId="ADAL" clId="{A96B7331-B6BC-4B0A-8632-E92D21EA7BCD}" dt="2026-02-19T13:31:26.261" v="145"/>
          <ac:spMkLst>
            <pc:docMk/>
            <pc:sldMk cId="2104354547" sldId="2146849199"/>
            <ac:spMk id="40" creationId="{D24E0A48-5F15-70B5-E806-C9F47AEC6431}"/>
          </ac:spMkLst>
        </pc:spChg>
        <pc:spChg chg="mod ord">
          <ac:chgData name="Giouvritsa, Vicky" userId="857d2c6a-9dbb-4b4c-abc6-67d69ae179fe" providerId="ADAL" clId="{A96B7331-B6BC-4B0A-8632-E92D21EA7BCD}" dt="2026-02-19T13:31:26.261" v="135"/>
          <ac:spMkLst>
            <pc:docMk/>
            <pc:sldMk cId="2104354547" sldId="2146849199"/>
            <ac:spMk id="44" creationId="{CF5268A3-63F6-17E0-B5F8-A1E112AFA728}"/>
          </ac:spMkLst>
        </pc:spChg>
        <pc:spChg chg="mod ord">
          <ac:chgData name="Giouvritsa, Vicky" userId="857d2c6a-9dbb-4b4c-abc6-67d69ae179fe" providerId="ADAL" clId="{A96B7331-B6BC-4B0A-8632-E92D21EA7BCD}" dt="2026-02-19T13:31:26.261" v="137"/>
          <ac:spMkLst>
            <pc:docMk/>
            <pc:sldMk cId="2104354547" sldId="2146849199"/>
            <ac:spMk id="45" creationId="{4B6E2202-DEB3-E554-1302-4D4C499635BE}"/>
          </ac:spMkLst>
        </pc:spChg>
        <pc:grpChg chg="mod ord">
          <ac:chgData name="Giouvritsa, Vicky" userId="857d2c6a-9dbb-4b4c-abc6-67d69ae179fe" providerId="ADAL" clId="{A96B7331-B6BC-4B0A-8632-E92D21EA7BCD}" dt="2026-02-19T13:31:26.261" v="143"/>
          <ac:grpSpMkLst>
            <pc:docMk/>
            <pc:sldMk cId="2104354547" sldId="2146849199"/>
            <ac:grpSpMk id="3" creationId="{581A752C-C273-1E5A-9F31-61E01911EBB1}"/>
          </ac:grpSpMkLst>
        </pc:grpChg>
        <pc:grpChg chg="add mod">
          <ac:chgData name="Giouvritsa, Vicky" userId="857d2c6a-9dbb-4b4c-abc6-67d69ae179fe" providerId="ADAL" clId="{A96B7331-B6BC-4B0A-8632-E92D21EA7BCD}" dt="2026-02-19T13:33:01.680" v="160" actId="1076"/>
          <ac:grpSpMkLst>
            <pc:docMk/>
            <pc:sldMk cId="2104354547" sldId="2146849199"/>
            <ac:grpSpMk id="16" creationId="{3327578B-C5D5-B1BC-3C16-35C202B6216F}"/>
          </ac:grpSpMkLst>
        </pc:grpChg>
        <pc:graphicFrameChg chg="mod">
          <ac:chgData name="Giouvritsa, Vicky" userId="857d2c6a-9dbb-4b4c-abc6-67d69ae179fe" providerId="ADAL" clId="{A96B7331-B6BC-4B0A-8632-E92D21EA7BCD}" dt="2026-02-19T13:31:26.261" v="151"/>
          <ac:graphicFrameMkLst>
            <pc:docMk/>
            <pc:sldMk cId="2104354547" sldId="2146849199"/>
            <ac:graphicFrameMk id="14" creationId="{57AF4FAB-7805-8245-4848-B0B62A50D33F}"/>
          </ac:graphicFrameMkLst>
        </pc:graphicFrameChg>
        <pc:picChg chg="mod ord">
          <ac:chgData name="Giouvritsa, Vicky" userId="857d2c6a-9dbb-4b4c-abc6-67d69ae179fe" providerId="ADAL" clId="{A96B7331-B6BC-4B0A-8632-E92D21EA7BCD}" dt="2026-02-19T13:31:26.261" v="141"/>
          <ac:picMkLst>
            <pc:docMk/>
            <pc:sldMk cId="2104354547" sldId="2146849199"/>
            <ac:picMk id="2" creationId="{460CD58C-BE0E-8773-6D75-BF9B4593C93D}"/>
          </ac:picMkLst>
        </pc:picChg>
        <pc:picChg chg="mod ord">
          <ac:chgData name="Giouvritsa, Vicky" userId="857d2c6a-9dbb-4b4c-abc6-67d69ae179fe" providerId="ADAL" clId="{A96B7331-B6BC-4B0A-8632-E92D21EA7BCD}" dt="2026-02-19T13:32:57.666" v="159" actId="1076"/>
          <ac:picMkLst>
            <pc:docMk/>
            <pc:sldMk cId="2104354547" sldId="2146849199"/>
            <ac:picMk id="34" creationId="{FE109C0B-B430-6318-E0B6-E42178AB786B}"/>
          </ac:picMkLst>
        </pc:picChg>
        <pc:cxnChg chg="mod ord">
          <ac:chgData name="Giouvritsa, Vicky" userId="857d2c6a-9dbb-4b4c-abc6-67d69ae179fe" providerId="ADAL" clId="{A96B7331-B6BC-4B0A-8632-E92D21EA7BCD}" dt="2026-02-19T13:33:33.168" v="165" actId="14100"/>
          <ac:cxnSpMkLst>
            <pc:docMk/>
            <pc:sldMk cId="2104354547" sldId="2146849199"/>
            <ac:cxnSpMk id="42" creationId="{21A6BE83-64E7-6A11-F282-ECD82FEEA2C3}"/>
          </ac:cxnSpMkLst>
        </pc:cxnChg>
        <pc:cxnChg chg="mod ord">
          <ac:chgData name="Giouvritsa, Vicky" userId="857d2c6a-9dbb-4b4c-abc6-67d69ae179fe" providerId="ADAL" clId="{A96B7331-B6BC-4B0A-8632-E92D21EA7BCD}" dt="2026-02-19T13:33:50.091" v="176" actId="1037"/>
          <ac:cxnSpMkLst>
            <pc:docMk/>
            <pc:sldMk cId="2104354547" sldId="2146849199"/>
            <ac:cxnSpMk id="43" creationId="{C0BE0E8C-FF96-7EAF-479A-6D623207856A}"/>
          </ac:cxnSpMkLst>
        </pc:cxnChg>
        <pc:cxnChg chg="mod ord">
          <ac:chgData name="Giouvritsa, Vicky" userId="857d2c6a-9dbb-4b4c-abc6-67d69ae179fe" providerId="ADAL" clId="{A96B7331-B6BC-4B0A-8632-E92D21EA7BCD}" dt="2026-02-19T13:33:52.853" v="178" actId="1037"/>
          <ac:cxnSpMkLst>
            <pc:docMk/>
            <pc:sldMk cId="2104354547" sldId="2146849199"/>
            <ac:cxnSpMk id="46" creationId="{F07B4859-7006-08A0-593A-98505AB92F96}"/>
          </ac:cxnSpMkLst>
        </pc:cxnChg>
      </pc:sldChg>
      <pc:sldChg chg="modSp mod">
        <pc:chgData name="Giouvritsa, Vicky" userId="857d2c6a-9dbb-4b4c-abc6-67d69ae179fe" providerId="ADAL" clId="{A96B7331-B6BC-4B0A-8632-E92D21EA7BCD}" dt="2026-02-19T13:38:32.581" v="241" actId="20577"/>
        <pc:sldMkLst>
          <pc:docMk/>
          <pc:sldMk cId="3603861548" sldId="2146849203"/>
        </pc:sldMkLst>
        <pc:spChg chg="mod">
          <ac:chgData name="Giouvritsa, Vicky" userId="857d2c6a-9dbb-4b4c-abc6-67d69ae179fe" providerId="ADAL" clId="{A96B7331-B6BC-4B0A-8632-E92D21EA7BCD}" dt="2026-02-19T13:36:21.157" v="190" actId="1076"/>
          <ac:spMkLst>
            <pc:docMk/>
            <pc:sldMk cId="3603861548" sldId="2146849203"/>
            <ac:spMk id="2" creationId="{B14964CF-C193-2413-A9B6-03AB75C34258}"/>
          </ac:spMkLst>
        </pc:spChg>
        <pc:spChg chg="mod">
          <ac:chgData name="Giouvritsa, Vicky" userId="857d2c6a-9dbb-4b4c-abc6-67d69ae179fe" providerId="ADAL" clId="{A96B7331-B6BC-4B0A-8632-E92D21EA7BCD}" dt="2026-02-19T13:37:54.340" v="224" actId="20577"/>
          <ac:spMkLst>
            <pc:docMk/>
            <pc:sldMk cId="3603861548" sldId="2146849203"/>
            <ac:spMk id="9" creationId="{3A270908-5DB3-368F-C912-B6885DCA29F5}"/>
          </ac:spMkLst>
        </pc:spChg>
        <pc:spChg chg="mod">
          <ac:chgData name="Giouvritsa, Vicky" userId="857d2c6a-9dbb-4b4c-abc6-67d69ae179fe" providerId="ADAL" clId="{A96B7331-B6BC-4B0A-8632-E92D21EA7BCD}" dt="2026-02-19T13:37:11.070" v="205" actId="20577"/>
          <ac:spMkLst>
            <pc:docMk/>
            <pc:sldMk cId="3603861548" sldId="2146849203"/>
            <ac:spMk id="15" creationId="{FF5CD071-CD32-9C7E-C9C3-B6B0FC5BBF80}"/>
          </ac:spMkLst>
        </pc:spChg>
        <pc:spChg chg="mod">
          <ac:chgData name="Giouvritsa, Vicky" userId="857d2c6a-9dbb-4b4c-abc6-67d69ae179fe" providerId="ADAL" clId="{A96B7331-B6BC-4B0A-8632-E92D21EA7BCD}" dt="2026-02-19T13:36:35.366" v="192" actId="20577"/>
          <ac:spMkLst>
            <pc:docMk/>
            <pc:sldMk cId="3603861548" sldId="2146849203"/>
            <ac:spMk id="19" creationId="{1A06625D-3116-A042-8CA7-8C2A37C57DFE}"/>
          </ac:spMkLst>
        </pc:spChg>
        <pc:spChg chg="mod">
          <ac:chgData name="Giouvritsa, Vicky" userId="857d2c6a-9dbb-4b4c-abc6-67d69ae179fe" providerId="ADAL" clId="{A96B7331-B6BC-4B0A-8632-E92D21EA7BCD}" dt="2026-02-19T13:38:32.581" v="241" actId="20577"/>
          <ac:spMkLst>
            <pc:docMk/>
            <pc:sldMk cId="3603861548" sldId="2146849203"/>
            <ac:spMk id="20" creationId="{A4EE5326-DF99-1995-A6EC-E6810E6B20D1}"/>
          </ac:spMkLst>
        </pc:spChg>
        <pc:spChg chg="mod">
          <ac:chgData name="Giouvritsa, Vicky" userId="857d2c6a-9dbb-4b4c-abc6-67d69ae179fe" providerId="ADAL" clId="{A96B7331-B6BC-4B0A-8632-E92D21EA7BCD}" dt="2026-02-19T13:36:21.157" v="190" actId="1076"/>
          <ac:spMkLst>
            <pc:docMk/>
            <pc:sldMk cId="3603861548" sldId="2146849203"/>
            <ac:spMk id="22" creationId="{E16909AE-9DF4-51B0-48C3-9FD2255A6693}"/>
          </ac:spMkLst>
        </pc:spChg>
        <pc:spChg chg="mod">
          <ac:chgData name="Giouvritsa, Vicky" userId="857d2c6a-9dbb-4b4c-abc6-67d69ae179fe" providerId="ADAL" clId="{A96B7331-B6BC-4B0A-8632-E92D21EA7BCD}" dt="2026-02-19T13:36:41.765" v="194" actId="20577"/>
          <ac:spMkLst>
            <pc:docMk/>
            <pc:sldMk cId="3603861548" sldId="2146849203"/>
            <ac:spMk id="25" creationId="{432DDA41-BF73-1BBB-1FCD-B2E4584D6586}"/>
          </ac:spMkLst>
        </pc:spChg>
        <pc:spChg chg="mod">
          <ac:chgData name="Giouvritsa, Vicky" userId="857d2c6a-9dbb-4b4c-abc6-67d69ae179fe" providerId="ADAL" clId="{A96B7331-B6BC-4B0A-8632-E92D21EA7BCD}" dt="2026-02-19T13:38:20.159" v="237" actId="20577"/>
          <ac:spMkLst>
            <pc:docMk/>
            <pc:sldMk cId="3603861548" sldId="2146849203"/>
            <ac:spMk id="26" creationId="{CC8D494C-7C90-7288-CC2C-E8971F1F1CDD}"/>
          </ac:spMkLst>
        </pc:spChg>
        <pc:spChg chg="mod">
          <ac:chgData name="Giouvritsa, Vicky" userId="857d2c6a-9dbb-4b4c-abc6-67d69ae179fe" providerId="ADAL" clId="{A96B7331-B6BC-4B0A-8632-E92D21EA7BCD}" dt="2026-02-19T13:16:37.344" v="15" actId="207"/>
          <ac:spMkLst>
            <pc:docMk/>
            <pc:sldMk cId="3603861548" sldId="2146849203"/>
            <ac:spMk id="28" creationId="{631A7194-D406-54DF-B169-8A251DA6B21A}"/>
          </ac:spMkLst>
        </pc:spChg>
        <pc:spChg chg="mod">
          <ac:chgData name="Giouvritsa, Vicky" userId="857d2c6a-9dbb-4b4c-abc6-67d69ae179fe" providerId="ADAL" clId="{A96B7331-B6BC-4B0A-8632-E92D21EA7BCD}" dt="2026-02-19T13:38:13.718" v="235" actId="20577"/>
          <ac:spMkLst>
            <pc:docMk/>
            <pc:sldMk cId="3603861548" sldId="2146849203"/>
            <ac:spMk id="29" creationId="{2A47BECA-B473-BE5F-8196-57481AD46BEA}"/>
          </ac:spMkLst>
        </pc:spChg>
        <pc:grpChg chg="mod">
          <ac:chgData name="Giouvritsa, Vicky" userId="857d2c6a-9dbb-4b4c-abc6-67d69ae179fe" providerId="ADAL" clId="{A96B7331-B6BC-4B0A-8632-E92D21EA7BCD}" dt="2026-02-19T13:18:26.474" v="63" actId="1076"/>
          <ac:grpSpMkLst>
            <pc:docMk/>
            <pc:sldMk cId="3603861548" sldId="2146849203"/>
            <ac:grpSpMk id="23" creationId="{B031E774-63B8-AD1A-E086-9DC90CD18917}"/>
          </ac:grpSpMkLst>
        </pc:grpChg>
        <pc:picChg chg="mod">
          <ac:chgData name="Giouvritsa, Vicky" userId="857d2c6a-9dbb-4b4c-abc6-67d69ae179fe" providerId="ADAL" clId="{A96B7331-B6BC-4B0A-8632-E92D21EA7BCD}" dt="2026-02-19T13:17:37.577" v="28" actId="1076"/>
          <ac:picMkLst>
            <pc:docMk/>
            <pc:sldMk cId="3603861548" sldId="2146849203"/>
            <ac:picMk id="8" creationId="{D74B3730-819A-7862-7667-FCC568E8759B}"/>
          </ac:picMkLst>
        </pc:picChg>
        <pc:picChg chg="mod">
          <ac:chgData name="Giouvritsa, Vicky" userId="857d2c6a-9dbb-4b4c-abc6-67d69ae179fe" providerId="ADAL" clId="{A96B7331-B6BC-4B0A-8632-E92D21EA7BCD}" dt="2026-02-19T13:36:21.157" v="190" actId="1076"/>
          <ac:picMkLst>
            <pc:docMk/>
            <pc:sldMk cId="3603861548" sldId="2146849203"/>
            <ac:picMk id="24" creationId="{9F1FC2AC-B8A3-1EA9-843A-ABFDFBAF1863}"/>
          </ac:picMkLst>
        </pc:picChg>
      </pc:sldChg>
      <pc:sldChg chg="ord">
        <pc:chgData name="Giouvritsa, Vicky" userId="857d2c6a-9dbb-4b4c-abc6-67d69ae179fe" providerId="ADAL" clId="{A96B7331-B6BC-4B0A-8632-E92D21EA7BCD}" dt="2026-02-20T07:18:04.734" v="293"/>
        <pc:sldMkLst>
          <pc:docMk/>
          <pc:sldMk cId="1357771954" sldId="2146849208"/>
        </pc:sldMkLst>
      </pc:sldChg>
      <pc:sldChg chg="addSp modSp mod">
        <pc:chgData name="Giouvritsa, Vicky" userId="857d2c6a-9dbb-4b4c-abc6-67d69ae179fe" providerId="ADAL" clId="{A96B7331-B6BC-4B0A-8632-E92D21EA7BCD}" dt="2026-02-19T14:51:10.636" v="289" actId="1036"/>
        <pc:sldMkLst>
          <pc:docMk/>
          <pc:sldMk cId="3562669579" sldId="2146849226"/>
        </pc:sldMkLst>
        <pc:spChg chg="add mod">
          <ac:chgData name="Giouvritsa, Vicky" userId="857d2c6a-9dbb-4b4c-abc6-67d69ae179fe" providerId="ADAL" clId="{A96B7331-B6BC-4B0A-8632-E92D21EA7BCD}" dt="2026-02-19T14:51:05.655" v="287" actId="20577"/>
          <ac:spMkLst>
            <pc:docMk/>
            <pc:sldMk cId="3562669579" sldId="2146849226"/>
            <ac:spMk id="2" creationId="{9EFA2B19-40F7-F43C-41C2-7158256AB652}"/>
          </ac:spMkLst>
        </pc:spChg>
        <pc:spChg chg="mod">
          <ac:chgData name="Giouvritsa, Vicky" userId="857d2c6a-9dbb-4b4c-abc6-67d69ae179fe" providerId="ADAL" clId="{A96B7331-B6BC-4B0A-8632-E92D21EA7BCD}" dt="2026-02-19T14:50:54.867" v="285" actId="20577"/>
          <ac:spMkLst>
            <pc:docMk/>
            <pc:sldMk cId="3562669579" sldId="2146849226"/>
            <ac:spMk id="4" creationId="{112308C5-0D3C-80F1-B5A0-0D4AED6F3FFD}"/>
          </ac:spMkLst>
        </pc:spChg>
        <pc:spChg chg="mod">
          <ac:chgData name="Giouvritsa, Vicky" userId="857d2c6a-9dbb-4b4c-abc6-67d69ae179fe" providerId="ADAL" clId="{A96B7331-B6BC-4B0A-8632-E92D21EA7BCD}" dt="2026-02-19T14:50:00.247" v="279" actId="1076"/>
          <ac:spMkLst>
            <pc:docMk/>
            <pc:sldMk cId="3562669579" sldId="2146849226"/>
            <ac:spMk id="5" creationId="{0315B70B-F9F8-20A1-1B5B-A3D17AED50A7}"/>
          </ac:spMkLst>
        </pc:spChg>
        <pc:spChg chg="mod">
          <ac:chgData name="Giouvritsa, Vicky" userId="857d2c6a-9dbb-4b4c-abc6-67d69ae179fe" providerId="ADAL" clId="{A96B7331-B6BC-4B0A-8632-E92D21EA7BCD}" dt="2026-02-19T14:51:10.636" v="289" actId="1036"/>
          <ac:spMkLst>
            <pc:docMk/>
            <pc:sldMk cId="3562669579" sldId="2146849226"/>
            <ac:spMk id="17" creationId="{3CF5896F-425B-6D70-4910-269E939BCF91}"/>
          </ac:spMkLst>
        </pc:spChg>
      </pc:sldChg>
      <pc:sldChg chg="addSp delSp modSp mod">
        <pc:chgData name="Giouvritsa, Vicky" userId="857d2c6a-9dbb-4b4c-abc6-67d69ae179fe" providerId="ADAL" clId="{A96B7331-B6BC-4B0A-8632-E92D21EA7BCD}" dt="2026-02-19T14:46:23.147" v="256"/>
        <pc:sldMkLst>
          <pc:docMk/>
          <pc:sldMk cId="931521975" sldId="2146849229"/>
        </pc:sldMkLst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3" creationId="{18C9C14E-82A2-7F49-B655-F5A349C89F3B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12" creationId="{84EAAA3D-53D0-D033-28B9-E21574672595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14" creationId="{E41F860A-69AC-F57B-3AE4-DDBA59959F57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18" creationId="{0856DCBA-97E4-09E3-C0D8-47827D01BFE5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19" creationId="{37C210D7-95D7-28EB-93CA-E9008797ED9F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20" creationId="{D843B453-9167-812B-521A-05358089FF12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21" creationId="{69379238-F52B-1767-E6B5-4894D6717CB1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24" creationId="{7622A643-BB21-0C3D-AF01-E4A189F6C051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26" creationId="{CB450366-18C8-A631-485D-B360B6572666}"/>
          </ac:spMkLst>
        </pc:spChg>
        <pc:spChg chg="add mod">
          <ac:chgData name="Giouvritsa, Vicky" userId="857d2c6a-9dbb-4b4c-abc6-67d69ae179fe" providerId="ADAL" clId="{A96B7331-B6BC-4B0A-8632-E92D21EA7BCD}" dt="2026-02-19T14:45:40.306" v="253"/>
          <ac:spMkLst>
            <pc:docMk/>
            <pc:sldMk cId="931521975" sldId="2146849229"/>
            <ac:spMk id="30" creationId="{D107785F-ED61-8FC1-6F5B-4CD459F242E0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38" creationId="{F6E045B1-003F-CF16-A36C-9E1CB949D1B9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39" creationId="{846AA207-7D54-5312-517E-09ABB40BCA3B}"/>
          </ac:spMkLst>
        </pc:spChg>
        <pc:spChg chg="add mod">
          <ac:chgData name="Giouvritsa, Vicky" userId="857d2c6a-9dbb-4b4c-abc6-67d69ae179fe" providerId="ADAL" clId="{A96B7331-B6BC-4B0A-8632-E92D21EA7BCD}" dt="2026-02-19T14:46:23.147" v="256"/>
          <ac:spMkLst>
            <pc:docMk/>
            <pc:sldMk cId="931521975" sldId="2146849229"/>
            <ac:spMk id="48" creationId="{F15F48C4-61FB-E6DA-3057-CF28E22852BB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51" creationId="{4C875795-D26D-6B92-B343-B0403DFD36D8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55" creationId="{77138FD4-7046-2D1E-2B58-A38D1DC83FA4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65" creationId="{93E25490-C91B-AC52-5DAB-7C20760BB5BF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72" creationId="{6B7EFA7D-4636-156F-8489-FE82D874D770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73" creationId="{4C07EF4C-617F-E4DE-57F3-B68DCEFD210A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74" creationId="{76C26B2B-B4E9-B1B0-C6E2-22E4EFEFDD0C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75" creationId="{3F6645F5-B9B5-1558-B8E9-07E5E02069B0}"/>
          </ac:spMkLst>
        </pc:spChg>
        <pc:spChg chg="del">
          <ac:chgData name="Giouvritsa, Vicky" userId="857d2c6a-9dbb-4b4c-abc6-67d69ae179fe" providerId="ADAL" clId="{A96B7331-B6BC-4B0A-8632-E92D21EA7BCD}" dt="2026-02-19T14:44:40.474" v="250" actId="478"/>
          <ac:spMkLst>
            <pc:docMk/>
            <pc:sldMk cId="931521975" sldId="2146849229"/>
            <ac:spMk id="77" creationId="{33F64F45-5E19-17CA-C505-CF0C4A7F8573}"/>
          </ac:spMkLst>
        </pc:spChg>
        <pc:graphicFrameChg chg="add mod">
          <ac:chgData name="Giouvritsa, Vicky" userId="857d2c6a-9dbb-4b4c-abc6-67d69ae179fe" providerId="ADAL" clId="{A96B7331-B6BC-4B0A-8632-E92D21EA7BCD}" dt="2026-02-19T14:45:01.684" v="252" actId="2711"/>
          <ac:graphicFrameMkLst>
            <pc:docMk/>
            <pc:sldMk cId="931521975" sldId="2146849229"/>
            <ac:graphicFrameMk id="2" creationId="{56FC4D0A-78C1-7617-293D-6898067CD27B}"/>
          </ac:graphicFrameMkLst>
        </pc:graphicFrameChg>
        <pc:graphicFrameChg chg="del">
          <ac:chgData name="Giouvritsa, Vicky" userId="857d2c6a-9dbb-4b4c-abc6-67d69ae179fe" providerId="ADAL" clId="{A96B7331-B6BC-4B0A-8632-E92D21EA7BCD}" dt="2026-02-19T14:44:36.899" v="249" actId="478"/>
          <ac:graphicFrameMkLst>
            <pc:docMk/>
            <pc:sldMk cId="931521975" sldId="2146849229"/>
            <ac:graphicFrameMk id="32" creationId="{9B9F745C-7D17-14FD-6CBD-F141685FAE50}"/>
          </ac:graphicFrameMkLst>
        </pc:graphicFrameChg>
      </pc:sldChg>
      <pc:sldChg chg="addSp delSp modSp mod">
        <pc:chgData name="Giouvritsa, Vicky" userId="857d2c6a-9dbb-4b4c-abc6-67d69ae179fe" providerId="ADAL" clId="{A96B7331-B6BC-4B0A-8632-E92D21EA7BCD}" dt="2026-02-19T14:48:46.392" v="269" actId="6549"/>
        <pc:sldMkLst>
          <pc:docMk/>
          <pc:sldMk cId="4265791130" sldId="2146849230"/>
        </pc:sldMkLst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5" creationId="{1D3DE5D3-8976-B535-A6C3-260CB8C1A573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6" creationId="{B9A3DE05-9F90-937C-ED5F-BEC0352966AC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8" creationId="{015570A8-1323-91E4-2EA1-1F66CF0D16E2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9" creationId="{EEF28C49-9184-1016-59F7-3AF2C534D812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10" creationId="{2EB1E972-653F-2166-A6AE-21B13AE1C6B3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11" creationId="{257DF22D-C056-0865-39A7-D6032F0FA42A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12" creationId="{CDF4599D-016E-5AE8-3C9A-49D8398E499B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13" creationId="{A60F4221-4059-90A7-2067-7BBA33836BFB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14" creationId="{FAFE4C36-CEB4-0D39-86A6-50B99090FD8A}"/>
          </ac:spMkLst>
        </pc:spChg>
        <pc:spChg chg="del">
          <ac:chgData name="Giouvritsa, Vicky" userId="857d2c6a-9dbb-4b4c-abc6-67d69ae179fe" providerId="ADAL" clId="{A96B7331-B6BC-4B0A-8632-E92D21EA7BCD}" dt="2026-02-19T14:47:58.488" v="263" actId="478"/>
          <ac:spMkLst>
            <pc:docMk/>
            <pc:sldMk cId="4265791130" sldId="2146849230"/>
            <ac:spMk id="15" creationId="{44DA9C9A-8A2E-BBE0-41F6-869DEB64A70C}"/>
          </ac:spMkLst>
        </pc:spChg>
        <pc:spChg chg="del">
          <ac:chgData name="Giouvritsa, Vicky" userId="857d2c6a-9dbb-4b4c-abc6-67d69ae179fe" providerId="ADAL" clId="{A96B7331-B6BC-4B0A-8632-E92D21EA7BCD}" dt="2026-02-19T14:47:59.683" v="264" actId="478"/>
          <ac:spMkLst>
            <pc:docMk/>
            <pc:sldMk cId="4265791130" sldId="2146849230"/>
            <ac:spMk id="16" creationId="{8DB58989-3A67-CC07-83AE-2F31DAC3A0AF}"/>
          </ac:spMkLst>
        </pc:spChg>
        <pc:spChg chg="del">
          <ac:chgData name="Giouvritsa, Vicky" userId="857d2c6a-9dbb-4b4c-abc6-67d69ae179fe" providerId="ADAL" clId="{A96B7331-B6BC-4B0A-8632-E92D21EA7BCD}" dt="2026-02-19T14:47:59.683" v="264" actId="478"/>
          <ac:spMkLst>
            <pc:docMk/>
            <pc:sldMk cId="4265791130" sldId="2146849230"/>
            <ac:spMk id="17" creationId="{FF232811-095E-1228-CE80-2CAEA2A6CCEC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22" creationId="{CC2C9F2C-FDCC-6860-0BCF-B7079E153B83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23" creationId="{D065438C-F028-ED53-59ED-3DBFA3F20F06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24" creationId="{E9D93D26-E34A-BD83-D0F7-B11D3432E4B6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25" creationId="{728688EF-2DD1-CE93-7D72-CF85801CE61E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26" creationId="{9EEE24E0-0192-1BA2-FF44-4378DCBD07CF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27" creationId="{CE283031-2A94-4085-ADDE-BF7C92D8648B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29" creationId="{844B5641-5FC8-37F6-14F1-4D2583FBAC71}"/>
          </ac:spMkLst>
        </pc:spChg>
        <pc:spChg chg="add mod">
          <ac:chgData name="Giouvritsa, Vicky" userId="857d2c6a-9dbb-4b4c-abc6-67d69ae179fe" providerId="ADAL" clId="{A96B7331-B6BC-4B0A-8632-E92D21EA7BCD}" dt="2026-02-19T14:48:46.392" v="269" actId="6549"/>
          <ac:spMkLst>
            <pc:docMk/>
            <pc:sldMk cId="4265791130" sldId="2146849230"/>
            <ac:spMk id="30" creationId="{5D82CED9-4E7D-CE38-41ED-DEF88F8BF89C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31" creationId="{F9D5D6AD-4ECB-A067-F306-A0FC60A730CA}"/>
          </ac:spMkLst>
        </pc:spChg>
        <pc:spChg chg="add mod">
          <ac:chgData name="Giouvritsa, Vicky" userId="857d2c6a-9dbb-4b4c-abc6-67d69ae179fe" providerId="ADAL" clId="{A96B7331-B6BC-4B0A-8632-E92D21EA7BCD}" dt="2026-02-19T14:48:34.923" v="268"/>
          <ac:spMkLst>
            <pc:docMk/>
            <pc:sldMk cId="4265791130" sldId="2146849230"/>
            <ac:spMk id="32" creationId="{C96A0766-0A45-38F2-1B56-34B6F6D2A17A}"/>
          </ac:spMkLst>
        </pc:spChg>
        <pc:graphicFrameChg chg="add mod">
          <ac:chgData name="Giouvritsa, Vicky" userId="857d2c6a-9dbb-4b4c-abc6-67d69ae179fe" providerId="ADAL" clId="{A96B7331-B6BC-4B0A-8632-E92D21EA7BCD}" dt="2026-02-19T14:48:11.045" v="266" actId="2711"/>
          <ac:graphicFrameMkLst>
            <pc:docMk/>
            <pc:sldMk cId="4265791130" sldId="2146849230"/>
            <ac:graphicFrameMk id="2" creationId="{23558C17-D5E2-65C9-72FA-DC94D992DFE9}"/>
          </ac:graphicFrameMkLst>
        </pc:graphicFrameChg>
        <pc:graphicFrameChg chg="del">
          <ac:chgData name="Giouvritsa, Vicky" userId="857d2c6a-9dbb-4b4c-abc6-67d69ae179fe" providerId="ADAL" clId="{A96B7331-B6BC-4B0A-8632-E92D21EA7BCD}" dt="2026-02-19T14:47:56.050" v="262" actId="478"/>
          <ac:graphicFrameMkLst>
            <pc:docMk/>
            <pc:sldMk cId="4265791130" sldId="2146849230"/>
            <ac:graphicFrameMk id="4" creationId="{FADF4109-0FDF-2948-9012-DC852015A668}"/>
          </ac:graphicFrameMkLst>
        </pc:graphicFrameChg>
      </pc:sldChg>
      <pc:sldChg chg="modSp mod">
        <pc:chgData name="Giouvritsa, Vicky" userId="857d2c6a-9dbb-4b4c-abc6-67d69ae179fe" providerId="ADAL" clId="{A96B7331-B6BC-4B0A-8632-E92D21EA7BCD}" dt="2026-02-19T13:28:54.037" v="96" actId="1076"/>
        <pc:sldMkLst>
          <pc:docMk/>
          <pc:sldMk cId="3924576374" sldId="2146849231"/>
        </pc:sldMkLst>
        <pc:spChg chg="mod">
          <ac:chgData name="Giouvritsa, Vicky" userId="857d2c6a-9dbb-4b4c-abc6-67d69ae179fe" providerId="ADAL" clId="{A96B7331-B6BC-4B0A-8632-E92D21EA7BCD}" dt="2026-02-19T13:28:54.037" v="96" actId="1076"/>
          <ac:spMkLst>
            <pc:docMk/>
            <pc:sldMk cId="3924576374" sldId="2146849231"/>
            <ac:spMk id="2" creationId="{0A47C499-03AA-96DE-C67E-5F14E7D55D53}"/>
          </ac:spMkLst>
        </pc:spChg>
        <pc:spChg chg="mod">
          <ac:chgData name="Giouvritsa, Vicky" userId="857d2c6a-9dbb-4b4c-abc6-67d69ae179fe" providerId="ADAL" clId="{A96B7331-B6BC-4B0A-8632-E92D21EA7BCD}" dt="2026-02-19T13:28:54.037" v="96" actId="1076"/>
          <ac:spMkLst>
            <pc:docMk/>
            <pc:sldMk cId="3924576374" sldId="2146849231"/>
            <ac:spMk id="3" creationId="{353DBF27-F8BF-4AE9-C09F-2E6C052929F3}"/>
          </ac:spMkLst>
        </pc:spChg>
      </pc:sldChg>
      <pc:sldChg chg="modSp mod">
        <pc:chgData name="Giouvritsa, Vicky" userId="857d2c6a-9dbb-4b4c-abc6-67d69ae179fe" providerId="ADAL" clId="{A96B7331-B6BC-4B0A-8632-E92D21EA7BCD}" dt="2026-02-20T07:19:42.052" v="317" actId="20577"/>
        <pc:sldMkLst>
          <pc:docMk/>
          <pc:sldMk cId="324406162" sldId="2146849232"/>
        </pc:sldMkLst>
        <pc:spChg chg="mod">
          <ac:chgData name="Giouvritsa, Vicky" userId="857d2c6a-9dbb-4b4c-abc6-67d69ae179fe" providerId="ADAL" clId="{A96B7331-B6BC-4B0A-8632-E92D21EA7BCD}" dt="2026-02-20T07:19:37.660" v="313" actId="20577"/>
          <ac:spMkLst>
            <pc:docMk/>
            <pc:sldMk cId="324406162" sldId="2146849232"/>
            <ac:spMk id="14" creationId="{04E471CA-077D-43DF-F180-3EE4CB6FCA98}"/>
          </ac:spMkLst>
        </pc:spChg>
        <pc:spChg chg="mod">
          <ac:chgData name="Giouvritsa, Vicky" userId="857d2c6a-9dbb-4b4c-abc6-67d69ae179fe" providerId="ADAL" clId="{A96B7331-B6BC-4B0A-8632-E92D21EA7BCD}" dt="2026-02-20T07:19:42.052" v="317" actId="20577"/>
          <ac:spMkLst>
            <pc:docMk/>
            <pc:sldMk cId="324406162" sldId="2146849232"/>
            <ac:spMk id="15" creationId="{BCEF7CB4-ADB4-E41E-E4F5-8A9A9728E5B2}"/>
          </ac:spMkLst>
        </pc:spChg>
      </pc:sldChg>
      <pc:sldChg chg="addSp delSp modSp mod">
        <pc:chgData name="Giouvritsa, Vicky" userId="857d2c6a-9dbb-4b4c-abc6-67d69ae179fe" providerId="ADAL" clId="{A96B7331-B6BC-4B0A-8632-E92D21EA7BCD}" dt="2026-02-19T13:28:11.521" v="93" actId="207"/>
        <pc:sldMkLst>
          <pc:docMk/>
          <pc:sldMk cId="2621070395" sldId="2146849233"/>
        </pc:sldMkLst>
        <pc:spChg chg="mod">
          <ac:chgData name="Giouvritsa, Vicky" userId="857d2c6a-9dbb-4b4c-abc6-67d69ae179fe" providerId="ADAL" clId="{A96B7331-B6BC-4B0A-8632-E92D21EA7BCD}" dt="2026-02-19T13:28:11.521" v="93" actId="207"/>
          <ac:spMkLst>
            <pc:docMk/>
            <pc:sldMk cId="2621070395" sldId="2146849233"/>
            <ac:spMk id="4" creationId="{84B320DB-42F1-D91E-8C4A-3096C8E0DFB6}"/>
          </ac:spMkLst>
        </pc:spChg>
        <pc:spChg chg="mod">
          <ac:chgData name="Giouvritsa, Vicky" userId="857d2c6a-9dbb-4b4c-abc6-67d69ae179fe" providerId="ADAL" clId="{A96B7331-B6BC-4B0A-8632-E92D21EA7BCD}" dt="2026-02-19T13:27:53.337" v="91" actId="1076"/>
          <ac:spMkLst>
            <pc:docMk/>
            <pc:sldMk cId="2621070395" sldId="2146849233"/>
            <ac:spMk id="10" creationId="{ADE6EF4F-208C-8E0F-ACF9-D2544DA7B263}"/>
          </ac:spMkLst>
        </pc:spChg>
        <pc:spChg chg="mod">
          <ac:chgData name="Giouvritsa, Vicky" userId="857d2c6a-9dbb-4b4c-abc6-67d69ae179fe" providerId="ADAL" clId="{A96B7331-B6BC-4B0A-8632-E92D21EA7BCD}" dt="2026-02-19T13:27:53.337" v="91" actId="1076"/>
          <ac:spMkLst>
            <pc:docMk/>
            <pc:sldMk cId="2621070395" sldId="2146849233"/>
            <ac:spMk id="18" creationId="{1C3FEDA1-4CB7-C692-E974-C05ACE401F0E}"/>
          </ac:spMkLst>
        </pc:spChg>
        <pc:spChg chg="mod">
          <ac:chgData name="Giouvritsa, Vicky" userId="857d2c6a-9dbb-4b4c-abc6-67d69ae179fe" providerId="ADAL" clId="{A96B7331-B6BC-4B0A-8632-E92D21EA7BCD}" dt="2026-02-19T13:27:53.337" v="91" actId="1076"/>
          <ac:spMkLst>
            <pc:docMk/>
            <pc:sldMk cId="2621070395" sldId="2146849233"/>
            <ac:spMk id="19" creationId="{20178247-E51C-51E0-BC84-FB5214AABEE9}"/>
          </ac:spMkLst>
        </pc:spChg>
        <pc:picChg chg="add mod modCrop">
          <ac:chgData name="Giouvritsa, Vicky" userId="857d2c6a-9dbb-4b4c-abc6-67d69ae179fe" providerId="ADAL" clId="{A96B7331-B6BC-4B0A-8632-E92D21EA7BCD}" dt="2026-02-19T13:27:53.337" v="91" actId="1076"/>
          <ac:picMkLst>
            <pc:docMk/>
            <pc:sldMk cId="2621070395" sldId="2146849233"/>
            <ac:picMk id="2" creationId="{21D520A3-D329-7CD1-5B20-75C699DC85B9}"/>
          </ac:picMkLst>
        </pc:picChg>
        <pc:picChg chg="add del">
          <ac:chgData name="Giouvritsa, Vicky" userId="857d2c6a-9dbb-4b4c-abc6-67d69ae179fe" providerId="ADAL" clId="{A96B7331-B6BC-4B0A-8632-E92D21EA7BCD}" dt="2026-02-19T13:21:30.764" v="74" actId="478"/>
          <ac:picMkLst>
            <pc:docMk/>
            <pc:sldMk cId="2621070395" sldId="2146849233"/>
            <ac:picMk id="5" creationId="{C578C4E0-AE34-6D65-E53F-4170287F66C9}"/>
          </ac:picMkLst>
        </pc:picChg>
        <pc:picChg chg="mod">
          <ac:chgData name="Giouvritsa, Vicky" userId="857d2c6a-9dbb-4b4c-abc6-67d69ae179fe" providerId="ADAL" clId="{A96B7331-B6BC-4B0A-8632-E92D21EA7BCD}" dt="2026-02-19T13:27:53.337" v="91" actId="1076"/>
          <ac:picMkLst>
            <pc:docMk/>
            <pc:sldMk cId="2621070395" sldId="2146849233"/>
            <ac:picMk id="7" creationId="{7460F127-F370-1851-CBD7-1CA1D5105C90}"/>
          </ac:picMkLst>
        </pc:picChg>
        <pc:cxnChg chg="add mod">
          <ac:chgData name="Giouvritsa, Vicky" userId="857d2c6a-9dbb-4b4c-abc6-67d69ae179fe" providerId="ADAL" clId="{A96B7331-B6BC-4B0A-8632-E92D21EA7BCD}" dt="2026-02-19T13:27:53.337" v="91" actId="1076"/>
          <ac:cxnSpMkLst>
            <pc:docMk/>
            <pc:sldMk cId="2621070395" sldId="2146849233"/>
            <ac:cxnSpMk id="6" creationId="{893DB07B-D2C8-F49D-30EA-261DE592AC62}"/>
          </ac:cxnSpMkLst>
        </pc:cxnChg>
      </pc:sldChg>
      <pc:sldChg chg="addSp delSp modSp mod">
        <pc:chgData name="Giouvritsa, Vicky" userId="857d2c6a-9dbb-4b4c-abc6-67d69ae179fe" providerId="ADAL" clId="{A96B7331-B6BC-4B0A-8632-E92D21EA7BCD}" dt="2026-02-19T14:47:37.326" v="261"/>
        <pc:sldMkLst>
          <pc:docMk/>
          <pc:sldMk cId="1874901935" sldId="2146849234"/>
        </pc:sldMkLst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7" creationId="{C9732453-1B33-29BF-F731-3B4E45FCCA80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15" creationId="{3D4D0C4E-06F4-6A92-E998-865E914E2FDE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17" creationId="{75CD1BEE-F0D1-623F-A41D-28ACEE924653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20" creationId="{AFECC83A-5669-516D-9DE1-3771052CE579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21" creationId="{EA1267BA-3D35-636B-37CB-638516495B8B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23" creationId="{626624F0-C260-0F8C-85D9-F32E85AD6D83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35" creationId="{9F767B1C-25BE-4F13-F657-F0422648C94E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42" creationId="{92810947-3EAF-A225-0A6B-3D7DA98A0CFB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43" creationId="{E513B12E-8372-231A-58DA-2B2847D2E75B}"/>
          </ac:spMkLst>
        </pc:spChg>
        <pc:spChg chg="add mod">
          <ac:chgData name="Giouvritsa, Vicky" userId="857d2c6a-9dbb-4b4c-abc6-67d69ae179fe" providerId="ADAL" clId="{A96B7331-B6BC-4B0A-8632-E92D21EA7BCD}" dt="2026-02-19T14:47:37.326" v="261"/>
          <ac:spMkLst>
            <pc:docMk/>
            <pc:sldMk cId="1874901935" sldId="2146849234"/>
            <ac:spMk id="46" creationId="{175BD28F-0BE2-EA89-E9BE-F3E42AD271F9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62" creationId="{6714A5C4-28CD-C71C-EEB4-156755750A7D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63" creationId="{17766315-71AD-0AF1-C27B-CBF041A1638D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64" creationId="{EFE2435A-C464-7315-3C94-D3F49667B8CA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67" creationId="{7D851795-620A-4CE1-8A40-2A6C7E3A69E4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69" creationId="{D89F2DAA-DAFC-199D-6DC1-61FF7BBA2E26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78" creationId="{948BE2C3-6961-CF30-2B6B-E1E2B0E5EA18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123" creationId="{AB5DE155-A0BE-723D-1996-A13781B757C7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125" creationId="{037DD661-8445-D10B-A327-D5C410BF37D1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131" creationId="{DAA081B0-3B93-D6C0-89ED-D374CC11AB7F}"/>
          </ac:spMkLst>
        </pc:spChg>
        <pc:spChg chg="del">
          <ac:chgData name="Giouvritsa, Vicky" userId="857d2c6a-9dbb-4b4c-abc6-67d69ae179fe" providerId="ADAL" clId="{A96B7331-B6BC-4B0A-8632-E92D21EA7BCD}" dt="2026-02-19T14:46:29.646" v="257" actId="478"/>
          <ac:spMkLst>
            <pc:docMk/>
            <pc:sldMk cId="1874901935" sldId="2146849234"/>
            <ac:spMk id="134" creationId="{9D285E83-1CFF-3028-0CD3-00FCF50FACA1}"/>
          </ac:spMkLst>
        </pc:spChg>
        <pc:graphicFrameChg chg="add mod">
          <ac:chgData name="Giouvritsa, Vicky" userId="857d2c6a-9dbb-4b4c-abc6-67d69ae179fe" providerId="ADAL" clId="{A96B7331-B6BC-4B0A-8632-E92D21EA7BCD}" dt="2026-02-19T14:46:49.584" v="259" actId="2711"/>
          <ac:graphicFrameMkLst>
            <pc:docMk/>
            <pc:sldMk cId="1874901935" sldId="2146849234"/>
            <ac:graphicFrameMk id="3" creationId="{5D4ED503-B86E-8027-4E8A-8412C8511391}"/>
          </ac:graphicFrameMkLst>
        </pc:graphicFrameChg>
        <pc:graphicFrameChg chg="del">
          <ac:chgData name="Giouvritsa, Vicky" userId="857d2c6a-9dbb-4b4c-abc6-67d69ae179fe" providerId="ADAL" clId="{A96B7331-B6BC-4B0A-8632-E92D21EA7BCD}" dt="2026-02-19T14:46:07.629" v="254" actId="478"/>
          <ac:graphicFrameMkLst>
            <pc:docMk/>
            <pc:sldMk cId="1874901935" sldId="2146849234"/>
            <ac:graphicFrameMk id="59" creationId="{0097BD7D-6FA3-1D3F-F7AC-B53C7C867D4E}"/>
          </ac:graphicFrameMkLst>
        </pc:graphicFrameChg>
      </pc:sldChg>
      <pc:sldChg chg="modSp mod">
        <pc:chgData name="Giouvritsa, Vicky" userId="857d2c6a-9dbb-4b4c-abc6-67d69ae179fe" providerId="ADAL" clId="{A96B7331-B6BC-4B0A-8632-E92D21EA7BCD}" dt="2026-02-20T07:24:54.016" v="465" actId="13926"/>
        <pc:sldMkLst>
          <pc:docMk/>
          <pc:sldMk cId="2851117806" sldId="2146849265"/>
        </pc:sldMkLst>
        <pc:spChg chg="mod">
          <ac:chgData name="Giouvritsa, Vicky" userId="857d2c6a-9dbb-4b4c-abc6-67d69ae179fe" providerId="ADAL" clId="{A96B7331-B6BC-4B0A-8632-E92D21EA7BCD}" dt="2026-02-20T07:24:54.016" v="465" actId="13926"/>
          <ac:spMkLst>
            <pc:docMk/>
            <pc:sldMk cId="2851117806" sldId="2146849265"/>
            <ac:spMk id="70" creationId="{E3AD42CC-447F-D7C3-C156-C15553722C6E}"/>
          </ac:spMkLst>
        </pc:spChg>
      </pc:sldChg>
      <pc:sldChg chg="modSp">
        <pc:chgData name="Giouvritsa, Vicky" userId="857d2c6a-9dbb-4b4c-abc6-67d69ae179fe" providerId="ADAL" clId="{A96B7331-B6BC-4B0A-8632-E92D21EA7BCD}" dt="2026-02-19T13:29:10.516" v="98"/>
        <pc:sldMkLst>
          <pc:docMk/>
          <pc:sldMk cId="683325203" sldId="2146849266"/>
        </pc:sldMkLst>
        <pc:graphicFrameChg chg="mod">
          <ac:chgData name="Giouvritsa, Vicky" userId="857d2c6a-9dbb-4b4c-abc6-67d69ae179fe" providerId="ADAL" clId="{A96B7331-B6BC-4B0A-8632-E92D21EA7BCD}" dt="2026-02-19T13:29:10.516" v="98"/>
          <ac:graphicFrameMkLst>
            <pc:docMk/>
            <pc:sldMk cId="683325203" sldId="2146849266"/>
            <ac:graphicFrameMk id="22" creationId="{D6DBDB1A-EE54-9332-12DF-15960D0C0B21}"/>
          </ac:graphicFrameMkLst>
        </pc:graphicFrameChg>
        <pc:graphicFrameChg chg="mod">
          <ac:chgData name="Giouvritsa, Vicky" userId="857d2c6a-9dbb-4b4c-abc6-67d69ae179fe" providerId="ADAL" clId="{A96B7331-B6BC-4B0A-8632-E92D21EA7BCD}" dt="2026-02-19T13:29:04.879" v="97"/>
          <ac:graphicFrameMkLst>
            <pc:docMk/>
            <pc:sldMk cId="683325203" sldId="2146849266"/>
            <ac:graphicFrameMk id="36" creationId="{E48DD966-A8D0-3E37-43F2-559952169990}"/>
          </ac:graphicFrameMkLst>
        </pc:graphicFrameChg>
      </pc:sldChg>
      <pc:sldChg chg="addSp delSp modSp mod">
        <pc:chgData name="Giouvritsa, Vicky" userId="857d2c6a-9dbb-4b4c-abc6-67d69ae179fe" providerId="ADAL" clId="{A96B7331-B6BC-4B0A-8632-E92D21EA7BCD}" dt="2026-02-20T07:24:22.169" v="438" actId="1036"/>
        <pc:sldMkLst>
          <pc:docMk/>
          <pc:sldMk cId="4232440639" sldId="2146849270"/>
        </pc:sldMkLst>
        <pc:spChg chg="mod">
          <ac:chgData name="Giouvritsa, Vicky" userId="857d2c6a-9dbb-4b4c-abc6-67d69ae179fe" providerId="ADAL" clId="{A96B7331-B6BC-4B0A-8632-E92D21EA7BCD}" dt="2026-02-20T07:23:50.528" v="427" actId="1076"/>
          <ac:spMkLst>
            <pc:docMk/>
            <pc:sldMk cId="4232440639" sldId="2146849270"/>
            <ac:spMk id="2" creationId="{3B9635CC-2E7D-B878-753A-036992154D28}"/>
          </ac:spMkLst>
        </pc:spChg>
        <pc:spChg chg="del">
          <ac:chgData name="Giouvritsa, Vicky" userId="857d2c6a-9dbb-4b4c-abc6-67d69ae179fe" providerId="ADAL" clId="{A96B7331-B6BC-4B0A-8632-E92D21EA7BCD}" dt="2026-02-20T07:23:29.484" v="422" actId="478"/>
          <ac:spMkLst>
            <pc:docMk/>
            <pc:sldMk cId="4232440639" sldId="2146849270"/>
            <ac:spMk id="3" creationId="{1104F974-7AC3-FEA9-60BB-123F5C26CCD8}"/>
          </ac:spMkLst>
        </pc:spChg>
        <pc:spChg chg="add mod">
          <ac:chgData name="Giouvritsa, Vicky" userId="857d2c6a-9dbb-4b4c-abc6-67d69ae179fe" providerId="ADAL" clId="{A96B7331-B6BC-4B0A-8632-E92D21EA7BCD}" dt="2026-02-20T07:24:14.240" v="432" actId="14100"/>
          <ac:spMkLst>
            <pc:docMk/>
            <pc:sldMk cId="4232440639" sldId="2146849270"/>
            <ac:spMk id="12" creationId="{32DC66D0-7CF1-151E-EF25-9CD095116BB1}"/>
          </ac:spMkLst>
        </pc:spChg>
        <pc:spChg chg="add mod">
          <ac:chgData name="Giouvritsa, Vicky" userId="857d2c6a-9dbb-4b4c-abc6-67d69ae179fe" providerId="ADAL" clId="{A96B7331-B6BC-4B0A-8632-E92D21EA7BCD}" dt="2026-02-20T07:24:08.918" v="430" actId="1076"/>
          <ac:spMkLst>
            <pc:docMk/>
            <pc:sldMk cId="4232440639" sldId="2146849270"/>
            <ac:spMk id="13" creationId="{1A148F60-1E6C-BC40-612B-2A9DA348E700}"/>
          </ac:spMkLst>
        </pc:spChg>
        <pc:spChg chg="add mod">
          <ac:chgData name="Giouvritsa, Vicky" userId="857d2c6a-9dbb-4b4c-abc6-67d69ae179fe" providerId="ADAL" clId="{A96B7331-B6BC-4B0A-8632-E92D21EA7BCD}" dt="2026-02-20T07:24:22.169" v="438" actId="1036"/>
          <ac:spMkLst>
            <pc:docMk/>
            <pc:sldMk cId="4232440639" sldId="2146849270"/>
            <ac:spMk id="21" creationId="{C9E8B5EB-375D-8EF0-6E85-AE6E8546B16C}"/>
          </ac:spMkLst>
        </pc:spChg>
        <pc:spChg chg="mod">
          <ac:chgData name="Giouvritsa, Vicky" userId="857d2c6a-9dbb-4b4c-abc6-67d69ae179fe" providerId="ADAL" clId="{A96B7331-B6BC-4B0A-8632-E92D21EA7BCD}" dt="2026-02-20T07:23:42.454" v="426" actId="1076"/>
          <ac:spMkLst>
            <pc:docMk/>
            <pc:sldMk cId="4232440639" sldId="2146849270"/>
            <ac:spMk id="37" creationId="{E4539A7D-A730-5FF1-991C-06309D9B8A6E}"/>
          </ac:spMkLst>
        </pc:spChg>
        <pc:spChg chg="mod">
          <ac:chgData name="Giouvritsa, Vicky" userId="857d2c6a-9dbb-4b4c-abc6-67d69ae179fe" providerId="ADAL" clId="{A96B7331-B6BC-4B0A-8632-E92D21EA7BCD}" dt="2026-02-20T07:23:42.454" v="426" actId="1076"/>
          <ac:spMkLst>
            <pc:docMk/>
            <pc:sldMk cId="4232440639" sldId="2146849270"/>
            <ac:spMk id="43" creationId="{E010AF7A-E56B-456E-6C22-3A64914F7C0E}"/>
          </ac:spMkLst>
        </pc:spChg>
        <pc:spChg chg="mod">
          <ac:chgData name="Giouvritsa, Vicky" userId="857d2c6a-9dbb-4b4c-abc6-67d69ae179fe" providerId="ADAL" clId="{A96B7331-B6BC-4B0A-8632-E92D21EA7BCD}" dt="2026-02-20T07:23:42.454" v="426" actId="1076"/>
          <ac:spMkLst>
            <pc:docMk/>
            <pc:sldMk cId="4232440639" sldId="2146849270"/>
            <ac:spMk id="55" creationId="{862BE2D1-A234-967F-D146-6A5F8D53FE7B}"/>
          </ac:spMkLst>
        </pc:spChg>
        <pc:spChg chg="mod">
          <ac:chgData name="Giouvritsa, Vicky" userId="857d2c6a-9dbb-4b4c-abc6-67d69ae179fe" providerId="ADAL" clId="{A96B7331-B6BC-4B0A-8632-E92D21EA7BCD}" dt="2026-02-20T07:23:50.528" v="427" actId="1076"/>
          <ac:spMkLst>
            <pc:docMk/>
            <pc:sldMk cId="4232440639" sldId="2146849270"/>
            <ac:spMk id="59" creationId="{2707DEEA-28D6-C543-EA17-401A12F28F4B}"/>
          </ac:spMkLst>
        </pc:spChg>
        <pc:grpChg chg="del">
          <ac:chgData name="Giouvritsa, Vicky" userId="857d2c6a-9dbb-4b4c-abc6-67d69ae179fe" providerId="ADAL" clId="{A96B7331-B6BC-4B0A-8632-E92D21EA7BCD}" dt="2026-02-20T07:23:31.749" v="423" actId="478"/>
          <ac:grpSpMkLst>
            <pc:docMk/>
            <pc:sldMk cId="4232440639" sldId="2146849270"/>
            <ac:grpSpMk id="22" creationId="{A39F6574-84CF-8CA4-2A8A-0DCE868576F1}"/>
          </ac:grpSpMkLst>
        </pc:grpChg>
        <pc:picChg chg="add mod">
          <ac:chgData name="Giouvritsa, Vicky" userId="857d2c6a-9dbb-4b4c-abc6-67d69ae179fe" providerId="ADAL" clId="{A96B7331-B6BC-4B0A-8632-E92D21EA7BCD}" dt="2026-02-20T07:24:08.918" v="430" actId="1076"/>
          <ac:picMkLst>
            <pc:docMk/>
            <pc:sldMk cId="4232440639" sldId="2146849270"/>
            <ac:picMk id="30" creationId="{0347EBB4-9CED-C7EB-E400-015A0E125517}"/>
          </ac:picMkLst>
        </pc:picChg>
        <pc:picChg chg="mod">
          <ac:chgData name="Giouvritsa, Vicky" userId="857d2c6a-9dbb-4b4c-abc6-67d69ae179fe" providerId="ADAL" clId="{A96B7331-B6BC-4B0A-8632-E92D21EA7BCD}" dt="2026-02-20T07:23:42.454" v="426" actId="1076"/>
          <ac:picMkLst>
            <pc:docMk/>
            <pc:sldMk cId="4232440639" sldId="2146849270"/>
            <ac:picMk id="45" creationId="{9525FD60-F7C1-A477-0F55-FD28F5163B3C}"/>
          </ac:picMkLst>
        </pc:picChg>
        <pc:picChg chg="mod">
          <ac:chgData name="Giouvritsa, Vicky" userId="857d2c6a-9dbb-4b4c-abc6-67d69ae179fe" providerId="ADAL" clId="{A96B7331-B6BC-4B0A-8632-E92D21EA7BCD}" dt="2026-02-20T07:23:54.186" v="428" actId="1076"/>
          <ac:picMkLst>
            <pc:docMk/>
            <pc:sldMk cId="4232440639" sldId="2146849270"/>
            <ac:picMk id="67" creationId="{18D59D25-AED6-816A-F62D-768621E03383}"/>
          </ac:picMkLst>
        </pc:picChg>
      </pc:sldChg>
      <pc:sldChg chg="addSp delSp modSp mod">
        <pc:chgData name="Giouvritsa, Vicky" userId="857d2c6a-9dbb-4b4c-abc6-67d69ae179fe" providerId="ADAL" clId="{A96B7331-B6BC-4B0A-8632-E92D21EA7BCD}" dt="2026-02-19T14:46:21.356" v="255"/>
        <pc:sldMkLst>
          <pc:docMk/>
          <pc:sldMk cId="4140897031" sldId="2146849271"/>
        </pc:sldMkLst>
        <pc:spChg chg="add mod">
          <ac:chgData name="Giouvritsa, Vicky" userId="857d2c6a-9dbb-4b4c-abc6-67d69ae179fe" providerId="ADAL" clId="{A96B7331-B6BC-4B0A-8632-E92D21EA7BCD}" dt="2026-02-19T14:46:21.356" v="255"/>
          <ac:spMkLst>
            <pc:docMk/>
            <pc:sldMk cId="4140897031" sldId="2146849271"/>
            <ac:spMk id="3" creationId="{82D35F02-8F73-FD1D-489E-AE8E5C8FF5AB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44" creationId="{21C4FD7B-DA5A-2393-D417-CF64DB86AECD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46" creationId="{0A082C50-7868-7711-B774-AD0F6C697B54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47" creationId="{68183617-45D8-E74B-3FF9-CD2DE1ECE613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58" creationId="{08141AF0-ADA4-7A62-5834-EAA2D14E690D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59" creationId="{7B7692B9-6EFC-5198-60D7-957977CE0769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60" creationId="{9ABF6238-2958-0F85-E7FC-6296C68CA2BC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61" creationId="{0F88780A-E129-89F1-19F6-3B9A417E3484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63" creationId="{12E2393A-56C7-BA0D-F287-F457C0C164F6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66" creationId="{B028D566-F30C-FE5D-10F9-60BB8FD64AAA}"/>
          </ac:spMkLst>
        </pc:spChg>
        <pc:spChg chg="del">
          <ac:chgData name="Giouvritsa, Vicky" userId="857d2c6a-9dbb-4b4c-abc6-67d69ae179fe" providerId="ADAL" clId="{A96B7331-B6BC-4B0A-8632-E92D21EA7BCD}" dt="2026-02-19T14:43:19.475" v="246" actId="478"/>
          <ac:spMkLst>
            <pc:docMk/>
            <pc:sldMk cId="4140897031" sldId="2146849271"/>
            <ac:spMk id="67" creationId="{FF45C1B7-F608-A24E-19FD-6A0F2E8DFF1B}"/>
          </ac:spMkLst>
        </pc:spChg>
        <pc:graphicFrameChg chg="add mod">
          <ac:chgData name="Giouvritsa, Vicky" userId="857d2c6a-9dbb-4b4c-abc6-67d69ae179fe" providerId="ADAL" clId="{A96B7331-B6BC-4B0A-8632-E92D21EA7BCD}" dt="2026-02-19T14:43:43.289" v="248" actId="2711"/>
          <ac:graphicFrameMkLst>
            <pc:docMk/>
            <pc:sldMk cId="4140897031" sldId="2146849271"/>
            <ac:graphicFrameMk id="2" creationId="{AFAC3ED5-CB75-F4B9-286A-8F9945C915B8}"/>
          </ac:graphicFrameMkLst>
        </pc:graphicFrameChg>
        <pc:graphicFrameChg chg="del mod">
          <ac:chgData name="Giouvritsa, Vicky" userId="857d2c6a-9dbb-4b4c-abc6-67d69ae179fe" providerId="ADAL" clId="{A96B7331-B6BC-4B0A-8632-E92D21EA7BCD}" dt="2026-02-19T14:43:16.415" v="245" actId="478"/>
          <ac:graphicFrameMkLst>
            <pc:docMk/>
            <pc:sldMk cId="4140897031" sldId="2146849271"/>
            <ac:graphicFrameMk id="42" creationId="{B125191F-3B87-9214-B104-8536E598CC3A}"/>
          </ac:graphicFrameMkLst>
        </pc:graphicFrameChg>
      </pc:sldChg>
      <pc:sldChg chg="addSp delSp modSp mod">
        <pc:chgData name="Giouvritsa, Vicky" userId="857d2c6a-9dbb-4b4c-abc6-67d69ae179fe" providerId="ADAL" clId="{A96B7331-B6BC-4B0A-8632-E92D21EA7BCD}" dt="2026-02-20T07:24:40.969" v="464"/>
        <pc:sldMkLst>
          <pc:docMk/>
          <pc:sldMk cId="4190861829" sldId="2146849273"/>
        </pc:sldMkLst>
        <pc:spChg chg="add del mod modVis">
          <ac:chgData name="Giouvritsa, Vicky" userId="857d2c6a-9dbb-4b4c-abc6-67d69ae179fe" providerId="ADAL" clId="{A96B7331-B6BC-4B0A-8632-E92D21EA7BCD}" dt="2026-02-20T07:24:40.969" v="462"/>
          <ac:spMkLst>
            <pc:docMk/>
            <pc:sldMk cId="4190861829" sldId="2146849273"/>
            <ac:spMk id="3" creationId="{E8ED083D-DD43-E4E2-0D0A-7546FCE0C1BB}"/>
          </ac:spMkLst>
        </pc:spChg>
        <pc:spChg chg="mod">
          <ac:chgData name="Giouvritsa, Vicky" userId="857d2c6a-9dbb-4b4c-abc6-67d69ae179fe" providerId="ADAL" clId="{A96B7331-B6BC-4B0A-8632-E92D21EA7BCD}" dt="2026-02-20T07:24:40.937" v="440" actId="948"/>
          <ac:spMkLst>
            <pc:docMk/>
            <pc:sldMk cId="4190861829" sldId="2146849273"/>
            <ac:spMk id="12" creationId="{E40E7ADE-41D8-F553-A85B-02B38163EEB9}"/>
          </ac:spMkLst>
        </pc:spChg>
        <pc:graphicFrameChg chg="mod">
          <ac:chgData name="Giouvritsa, Vicky" userId="857d2c6a-9dbb-4b4c-abc6-67d69ae179fe" providerId="ADAL" clId="{A96B7331-B6BC-4B0A-8632-E92D21EA7BCD}" dt="2026-02-20T07:24:40.969" v="464"/>
          <ac:graphicFrameMkLst>
            <pc:docMk/>
            <pc:sldMk cId="4190861829" sldId="2146849273"/>
            <ac:graphicFrameMk id="2" creationId="{227DEA2C-E1A7-7C51-6103-60294E63627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7.xlsb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../embeddings/oleObject41.bin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../embeddings/oleObject4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ΣΥΝ. ΧΡΗΜ/ΣΗ</c:v>
                </c:pt>
              </c:strCache>
            </c:strRef>
          </c:tx>
          <c:spPr>
            <a:solidFill>
              <a:srgbClr val="08B8D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ΤΟΜΕΑΚΑ ΠΡΟΓΡΑΜΜΑΤΑ</c:v>
                </c:pt>
                <c:pt idx="1">
                  <c:v>ΠΕΡΙΦΕΡΕΙΑΚΑ ΠΡΟΓΡΑΜΜΑΤΑ</c:v>
                </c:pt>
                <c:pt idx="2">
                  <c:v>ΣΥΝΟΛΟ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18134.545462999999</c:v>
                </c:pt>
                <c:pt idx="1">
                  <c:v>8066.3644820499994</c:v>
                </c:pt>
                <c:pt idx="2">
                  <c:v>26200.90994505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62-47C2-B8F2-D4FB2B6589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ΠΡΟΣΚΛΗΣΕΙΣ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ΤΟΜΕΑΚΑ ΠΡΟΓΡΑΜΜΑΤΑ</c:v>
                </c:pt>
                <c:pt idx="1">
                  <c:v>ΠΕΡΙΦΕΡΕΙΑΚΑ ΠΡΟΓΡΑΜΜΑΤΑ</c:v>
                </c:pt>
                <c:pt idx="2">
                  <c:v>ΣΥΝΟΛΟ</c:v>
                </c:pt>
              </c:strCache>
            </c:strRef>
          </c:cat>
          <c:val>
            <c:numRef>
              <c:f>Sheet1!$C$2:$C$4</c:f>
              <c:numCache>
                <c:formatCode>#,##0</c:formatCode>
                <c:ptCount val="3"/>
                <c:pt idx="0">
                  <c:v>14541.123425149999</c:v>
                </c:pt>
                <c:pt idx="1">
                  <c:v>8080.6748610699997</c:v>
                </c:pt>
                <c:pt idx="2">
                  <c:v>22621.798286220001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62-47C2-B8F2-D4FB2B6589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ΕΝΤΑΞΕΙΣ</c:v>
                </c:pt>
              </c:strCache>
            </c:strRef>
          </c:tx>
          <c:spPr>
            <a:solidFill>
              <a:srgbClr val="EF822D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ΤΟΜΕΑΚΑ ΠΡΟΓΡΑΜΜΑΤΑ</c:v>
                </c:pt>
                <c:pt idx="1">
                  <c:v>ΠΕΡΙΦΕΡΕΙΑΚΑ ΠΡΟΓΡΑΜΜΑΤΑ</c:v>
                </c:pt>
                <c:pt idx="2">
                  <c:v>ΣΥΝΟΛΟ</c:v>
                </c:pt>
              </c:strCache>
            </c:strRef>
          </c:cat>
          <c:val>
            <c:numRef>
              <c:f>Sheet1!$D$2:$D$4</c:f>
              <c:numCache>
                <c:formatCode>#,##0</c:formatCode>
                <c:ptCount val="3"/>
                <c:pt idx="0">
                  <c:v>14750.014080820003</c:v>
                </c:pt>
                <c:pt idx="1">
                  <c:v>6279.4020422100002</c:v>
                </c:pt>
                <c:pt idx="2">
                  <c:v>21029.416123030001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62-47C2-B8F2-D4FB2B6589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ΣΥΜΒΑΣΕΙΣ</c:v>
                </c:pt>
              </c:strCache>
            </c:strRef>
          </c:tx>
          <c:spPr>
            <a:solidFill>
              <a:srgbClr val="005E8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ΤΟΜΕΑΚΑ ΠΡΟΓΡΑΜΜΑΤΑ</c:v>
                </c:pt>
                <c:pt idx="1">
                  <c:v>ΠΕΡΙΦΕΡΕΙΑΚΑ ΠΡΟΓΡΑΜΜΑΤΑ</c:v>
                </c:pt>
                <c:pt idx="2">
                  <c:v>ΣΥΝΟΛΟ</c:v>
                </c:pt>
              </c:strCache>
            </c:strRef>
          </c:cat>
          <c:val>
            <c:numRef>
              <c:f>Sheet1!$E$2:$E$4</c:f>
              <c:numCache>
                <c:formatCode>#,##0</c:formatCode>
                <c:ptCount val="3"/>
                <c:pt idx="0">
                  <c:v>10929.126489369999</c:v>
                </c:pt>
                <c:pt idx="1">
                  <c:v>3989.8059107376512</c:v>
                </c:pt>
                <c:pt idx="2">
                  <c:v>14918.932400107649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62-47C2-B8F2-D4FB2B658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5"/>
        <c:axId val="1268776256"/>
        <c:axId val="1268778656"/>
      </c:barChart>
      <c:catAx>
        <c:axId val="126877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l-GR"/>
          </a:p>
        </c:txPr>
        <c:crossAx val="1268778656"/>
        <c:crosses val="autoZero"/>
        <c:auto val="1"/>
        <c:lblAlgn val="ctr"/>
        <c:lblOffset val="100"/>
        <c:noMultiLvlLbl val="0"/>
      </c:catAx>
      <c:valAx>
        <c:axId val="12687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l-GR"/>
          </a:p>
        </c:txPr>
        <c:crossAx val="1268776256"/>
        <c:crosses val="autoZero"/>
        <c:crossBetween val="between"/>
      </c:valAx>
      <c:dTable>
        <c:showHorzBorder val="1"/>
        <c:showVertBorder val="0"/>
        <c:showOutline val="0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l-G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0" vert="horz"/>
    <a:lstStyle/>
    <a:p>
      <a:pPr>
        <a:defRPr sz="105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el-GR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ΣΥΝ. ΔΗΜΟΣΙΑ ΧΡΗΜ.</c:v>
                </c:pt>
              </c:strCache>
            </c:strRef>
          </c:tx>
          <c:spPr>
            <a:solidFill>
              <a:srgbClr val="08B8DE"/>
            </a:solidFill>
            <a:ln>
              <a:noFill/>
            </a:ln>
            <a:effectLst>
              <a:outerShdw blurRad="63500" algn="ctr" rotWithShape="0">
                <a:prstClr val="black">
                  <a:alpha val="72000"/>
                </a:prstClr>
              </a:outerShdw>
            </a:effectLst>
          </c:spPr>
          <c:invertIfNegative val="0"/>
          <c:cat>
            <c:strRef>
              <c:f>Sheet1!$A$2:$A$10</c:f>
              <c:strCache>
                <c:ptCount val="9"/>
                <c:pt idx="0">
                  <c:v>Ανταγωνιστικότητα</c:v>
                </c:pt>
                <c:pt idx="1">
                  <c:v>Ψηφιακός
Μετασχηματισμός</c:v>
                </c:pt>
                <c:pt idx="2">
                  <c:v>Περιβάλλον &amp; Κλιματική Αλλαγή</c:v>
                </c:pt>
                <c:pt idx="3">
                  <c:v>Μεταφορές</c:v>
                </c:pt>
                <c:pt idx="4">
                  <c:v>Πολιτική Προστασία</c:v>
                </c:pt>
                <c:pt idx="5">
                  <c:v>Ανθρώπινο Δυναμικό &amp; Κοινωνική Συνοχή</c:v>
                </c:pt>
                <c:pt idx="6">
                  <c:v>Τεχνική Βοήθεια &amp; Υποστήριξη Δικαιούχων</c:v>
                </c:pt>
                <c:pt idx="7">
                  <c:v>Δίκαιη Αναπτυξιακή Μετάβαση</c:v>
                </c:pt>
                <c:pt idx="8">
                  <c:v>Αλιεία, Υδατοκαλλιέργεια &amp; Θάλασσα</c:v>
                </c:pt>
              </c:strCache>
            </c:strRef>
          </c:cat>
          <c:val>
            <c:numRef>
              <c:f>Sheet1!$B$2:$B$10</c:f>
              <c:numCache>
                <c:formatCode>#,##0</c:formatCode>
                <c:ptCount val="9"/>
                <c:pt idx="0">
                  <c:v>3846.4200759999999</c:v>
                </c:pt>
                <c:pt idx="1">
                  <c:v>928.65238099999999</c:v>
                </c:pt>
                <c:pt idx="2">
                  <c:v>3606.846168</c:v>
                </c:pt>
                <c:pt idx="3">
                  <c:v>2224.0912899999998</c:v>
                </c:pt>
                <c:pt idx="4">
                  <c:v>713.75794299999995</c:v>
                </c:pt>
                <c:pt idx="5">
                  <c:v>4161.5942050000003</c:v>
                </c:pt>
                <c:pt idx="6">
                  <c:v>509.358677</c:v>
                </c:pt>
                <c:pt idx="7">
                  <c:v>1624.187543</c:v>
                </c:pt>
                <c:pt idx="8">
                  <c:v>519.63717999999994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A-4898-B9C6-F3CB25CA9C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ΠΡΟΣΚΛΗΣΕΩΝ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Sheet1!$A$2:$A$10</c:f>
              <c:strCache>
                <c:ptCount val="9"/>
                <c:pt idx="0">
                  <c:v>Ανταγωνιστικότητα</c:v>
                </c:pt>
                <c:pt idx="1">
                  <c:v>Ψηφιακός
Μετασχηματισμός</c:v>
                </c:pt>
                <c:pt idx="2">
                  <c:v>Περιβάλλον &amp; Κλιματική Αλλαγή</c:v>
                </c:pt>
                <c:pt idx="3">
                  <c:v>Μεταφορές</c:v>
                </c:pt>
                <c:pt idx="4">
                  <c:v>Πολιτική Προστασία</c:v>
                </c:pt>
                <c:pt idx="5">
                  <c:v>Ανθρώπινο Δυναμικό &amp; Κοινωνική Συνοχή</c:v>
                </c:pt>
                <c:pt idx="6">
                  <c:v>Τεχνική Βοήθεια &amp; Υποστήριξη Δικαιούχων</c:v>
                </c:pt>
                <c:pt idx="7">
                  <c:v>Δίκαιη Αναπτυξιακή Μετάβαση</c:v>
                </c:pt>
                <c:pt idx="8">
                  <c:v>Αλιεία, Υδατοκαλλιέργεια &amp; Θάλασσα</c:v>
                </c:pt>
              </c:strCache>
            </c:strRef>
          </c:cat>
          <c:val>
            <c:numRef>
              <c:f>Sheet1!$C$2:$C$10</c:f>
              <c:numCache>
                <c:formatCode>#,##0</c:formatCode>
                <c:ptCount val="9"/>
                <c:pt idx="0">
                  <c:v>3203.8149539899996</c:v>
                </c:pt>
                <c:pt idx="1">
                  <c:v>970.00688362999995</c:v>
                </c:pt>
                <c:pt idx="2">
                  <c:v>1836.7839206399999</c:v>
                </c:pt>
                <c:pt idx="3">
                  <c:v>1697.285928</c:v>
                </c:pt>
                <c:pt idx="4">
                  <c:v>809.39221024000005</c:v>
                </c:pt>
                <c:pt idx="5">
                  <c:v>3751.2473700100004</c:v>
                </c:pt>
                <c:pt idx="6">
                  <c:v>404.39413400000001</c:v>
                </c:pt>
                <c:pt idx="7">
                  <c:v>1483.2780246399998</c:v>
                </c:pt>
                <c:pt idx="8">
                  <c:v>384.92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EA-4898-B9C6-F3CB25CA9C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ΕΝΤΑΞΕΩΝ</c:v>
                </c:pt>
              </c:strCache>
            </c:strRef>
          </c:tx>
          <c:spPr>
            <a:solidFill>
              <a:srgbClr val="EF822D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Sheet1!$A$2:$A$10</c:f>
              <c:strCache>
                <c:ptCount val="9"/>
                <c:pt idx="0">
                  <c:v>Ανταγωνιστικότητα</c:v>
                </c:pt>
                <c:pt idx="1">
                  <c:v>Ψηφιακός
Μετασχηματισμός</c:v>
                </c:pt>
                <c:pt idx="2">
                  <c:v>Περιβάλλον &amp; Κλιματική Αλλαγή</c:v>
                </c:pt>
                <c:pt idx="3">
                  <c:v>Μεταφορές</c:v>
                </c:pt>
                <c:pt idx="4">
                  <c:v>Πολιτική Προστασία</c:v>
                </c:pt>
                <c:pt idx="5">
                  <c:v>Ανθρώπινο Δυναμικό &amp; Κοινωνική Συνοχή</c:v>
                </c:pt>
                <c:pt idx="6">
                  <c:v>Τεχνική Βοήθεια &amp; Υποστήριξη Δικαιούχων</c:v>
                </c:pt>
                <c:pt idx="7">
                  <c:v>Δίκαιη Αναπτυξιακή Μετάβαση</c:v>
                </c:pt>
                <c:pt idx="8">
                  <c:v>Αλιεία, Υδατοκαλλιέργεια &amp; Θάλασσα</c:v>
                </c:pt>
              </c:strCache>
            </c:strRef>
          </c:cat>
          <c:val>
            <c:numRef>
              <c:f>Sheet1!$D$2:$D$10</c:f>
              <c:numCache>
                <c:formatCode>#,##0</c:formatCode>
                <c:ptCount val="9"/>
                <c:pt idx="0">
                  <c:v>2700.5501713899998</c:v>
                </c:pt>
                <c:pt idx="1">
                  <c:v>936.54154168999992</c:v>
                </c:pt>
                <c:pt idx="2">
                  <c:v>2933.7886350400004</c:v>
                </c:pt>
                <c:pt idx="3">
                  <c:v>2580.2574173499997</c:v>
                </c:pt>
                <c:pt idx="4">
                  <c:v>660.22565711000004</c:v>
                </c:pt>
                <c:pt idx="5">
                  <c:v>3251.0235946299999</c:v>
                </c:pt>
                <c:pt idx="6">
                  <c:v>420.64284960000003</c:v>
                </c:pt>
                <c:pt idx="7">
                  <c:v>1026.28735798</c:v>
                </c:pt>
                <c:pt idx="8">
                  <c:v>240.69685602999999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EA-4898-B9C6-F3CB25CA9C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ΣΥΜΒΑΣΕΩΝ</c:v>
                </c:pt>
              </c:strCache>
            </c:strRef>
          </c:tx>
          <c:spPr>
            <a:solidFill>
              <a:srgbClr val="005E8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Sheet1!$A$2:$A$10</c:f>
              <c:strCache>
                <c:ptCount val="9"/>
                <c:pt idx="0">
                  <c:v>Ανταγωνιστικότητα</c:v>
                </c:pt>
                <c:pt idx="1">
                  <c:v>Ψηφιακός
Μετασχηματισμός</c:v>
                </c:pt>
                <c:pt idx="2">
                  <c:v>Περιβάλλον &amp; Κλιματική Αλλαγή</c:v>
                </c:pt>
                <c:pt idx="3">
                  <c:v>Μεταφορές</c:v>
                </c:pt>
                <c:pt idx="4">
                  <c:v>Πολιτική Προστασία</c:v>
                </c:pt>
                <c:pt idx="5">
                  <c:v>Ανθρώπινο Δυναμικό &amp; Κοινωνική Συνοχή</c:v>
                </c:pt>
                <c:pt idx="6">
                  <c:v>Τεχνική Βοήθεια &amp; Υποστήριξη Δικαιούχων</c:v>
                </c:pt>
                <c:pt idx="7">
                  <c:v>Δίκαιη Αναπτυξιακή Μετάβαση</c:v>
                </c:pt>
                <c:pt idx="8">
                  <c:v>Αλιεία, Υδατοκαλλιέργεια &amp; Θάλασσα</c:v>
                </c:pt>
              </c:strCache>
            </c:strRef>
          </c:cat>
          <c:val>
            <c:numRef>
              <c:f>Sheet1!$E$2:$E$10</c:f>
              <c:numCache>
                <c:formatCode>#,##0</c:formatCode>
                <c:ptCount val="9"/>
                <c:pt idx="0">
                  <c:v>2177.7195818499999</c:v>
                </c:pt>
                <c:pt idx="1">
                  <c:v>551.10588411000003</c:v>
                </c:pt>
                <c:pt idx="2">
                  <c:v>1709.1032581699999</c:v>
                </c:pt>
                <c:pt idx="3">
                  <c:v>2375.1242662600002</c:v>
                </c:pt>
                <c:pt idx="4">
                  <c:v>464.46310890000001</c:v>
                </c:pt>
                <c:pt idx="5">
                  <c:v>2477.5200455500003</c:v>
                </c:pt>
                <c:pt idx="6">
                  <c:v>353.77855723000005</c:v>
                </c:pt>
                <c:pt idx="7">
                  <c:v>665.1227609</c:v>
                </c:pt>
                <c:pt idx="8">
                  <c:v>155.18902639999999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EA-4898-B9C6-F3CB25CA9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5"/>
        <c:axId val="1268776256"/>
        <c:axId val="1268778656"/>
      </c:barChart>
      <c:catAx>
        <c:axId val="126877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"/>
                <a:ea typeface="Urbanist" panose="020B0604020202020204" charset="0"/>
                <a:cs typeface="Urbanist" panose="020B0604020202020204" charset="0"/>
              </a:defRPr>
            </a:pPr>
            <a:endParaRPr lang="el-GR"/>
          </a:p>
        </c:txPr>
        <c:crossAx val="1268778656"/>
        <c:crosses val="autoZero"/>
        <c:auto val="1"/>
        <c:lblAlgn val="ctr"/>
        <c:lblOffset val="100"/>
        <c:noMultiLvlLbl val="0"/>
      </c:catAx>
      <c:valAx>
        <c:axId val="12687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"/>
                <a:ea typeface="Urbanist" panose="020B0604020202020204" charset="0"/>
                <a:cs typeface="Urbanist" panose="020B0604020202020204" charset="0"/>
              </a:defRPr>
            </a:pPr>
            <a:endParaRPr lang="el-GR"/>
          </a:p>
        </c:txPr>
        <c:crossAx val="1268776256"/>
        <c:crosses val="autoZero"/>
        <c:crossBetween val="between"/>
      </c:valAx>
      <c:dTable>
        <c:showHorzBorder val="1"/>
        <c:showVertBorder val="0"/>
        <c:showOutline val="0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"/>
                <a:ea typeface="Urbanist" panose="020B0604020202020204" charset="0"/>
                <a:cs typeface="Urbanist" panose="020B0604020202020204" charset="0"/>
              </a:defRPr>
            </a:pPr>
            <a:endParaRPr lang="el-G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0" vert="horz"/>
    <a:lstStyle/>
    <a:p>
      <a:pPr>
        <a:defRPr sz="600">
          <a:latin typeface="Calibri "/>
          <a:ea typeface="Urbanist" panose="020B0604020202020204" charset="0"/>
          <a:cs typeface="Urbanist" panose="020B0604020202020204" charset="0"/>
        </a:defRPr>
      </a:pPr>
      <a:endParaRPr lang="el-G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ΣΥΝ. ΔΗΜΟΣΙΑ ΧΡΗΜ</c:v>
                </c:pt>
              </c:strCache>
            </c:strRef>
          </c:tx>
          <c:spPr>
            <a:solidFill>
              <a:srgbClr val="08B8DE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Ανατολική Μακεδονία, Θράκη</c:v>
                </c:pt>
                <c:pt idx="1">
                  <c:v>Κεντρική Μακεδονία</c:v>
                </c:pt>
                <c:pt idx="2">
                  <c:v>Θεσσαλία</c:v>
                </c:pt>
                <c:pt idx="3">
                  <c:v>Ήπειρος</c:v>
                </c:pt>
                <c:pt idx="4">
                  <c:v>Δυτική Ελλάδα</c:v>
                </c:pt>
                <c:pt idx="5">
                  <c:v>Δυτική Μακεδονία</c:v>
                </c:pt>
                <c:pt idx="6">
                  <c:v>Στερεά Ελλάδα</c:v>
                </c:pt>
                <c:pt idx="7">
                  <c:v>Πελοπ/σος</c:v>
                </c:pt>
                <c:pt idx="8">
                  <c:v>Ιόνια Νησιά</c:v>
                </c:pt>
                <c:pt idx="9">
                  <c:v>Βόρειο Αιγαίο</c:v>
                </c:pt>
                <c:pt idx="10">
                  <c:v>Κρήτη</c:v>
                </c:pt>
                <c:pt idx="11">
                  <c:v>Αττική</c:v>
                </c:pt>
                <c:pt idx="12">
                  <c:v>Νότιο Αιγαίο</c:v>
                </c:pt>
              </c:strCache>
            </c:strRef>
          </c:cat>
          <c:val>
            <c:numRef>
              <c:f>Sheet1!$B$2:$B$14</c:f>
              <c:numCache>
                <c:formatCode>#,##0</c:formatCode>
                <c:ptCount val="13"/>
                <c:pt idx="0">
                  <c:v>639.09884600999987</c:v>
                </c:pt>
                <c:pt idx="1">
                  <c:v>1440.1027339899999</c:v>
                </c:pt>
                <c:pt idx="2">
                  <c:v>553.88566700000001</c:v>
                </c:pt>
                <c:pt idx="3">
                  <c:v>426.06590000999989</c:v>
                </c:pt>
                <c:pt idx="4">
                  <c:v>628.44720199999995</c:v>
                </c:pt>
                <c:pt idx="5">
                  <c:v>394.11095800999999</c:v>
                </c:pt>
                <c:pt idx="6">
                  <c:v>426.06590199999999</c:v>
                </c:pt>
                <c:pt idx="7">
                  <c:v>410.08843099000001</c:v>
                </c:pt>
                <c:pt idx="8">
                  <c:v>287.59448101999999</c:v>
                </c:pt>
                <c:pt idx="9">
                  <c:v>394.01940000999997</c:v>
                </c:pt>
                <c:pt idx="10">
                  <c:v>564.53731501000004</c:v>
                </c:pt>
                <c:pt idx="11">
                  <c:v>1616.995496</c:v>
                </c:pt>
                <c:pt idx="12">
                  <c:v>285.35214999999999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1-4BB5-8995-8E224403BF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ΠΡΟΣΚΛΗΣΕΙΣ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Sheet1!$A$2:$A$14</c:f>
              <c:strCache>
                <c:ptCount val="13"/>
                <c:pt idx="0">
                  <c:v>Ανατολική Μακεδονία, Θράκη</c:v>
                </c:pt>
                <c:pt idx="1">
                  <c:v>Κεντρική Μακεδονία</c:v>
                </c:pt>
                <c:pt idx="2">
                  <c:v>Θεσσαλία</c:v>
                </c:pt>
                <c:pt idx="3">
                  <c:v>Ήπειρος</c:v>
                </c:pt>
                <c:pt idx="4">
                  <c:v>Δυτική Ελλάδα</c:v>
                </c:pt>
                <c:pt idx="5">
                  <c:v>Δυτική Μακεδονία</c:v>
                </c:pt>
                <c:pt idx="6">
                  <c:v>Στερεά Ελλάδα</c:v>
                </c:pt>
                <c:pt idx="7">
                  <c:v>Πελοπ/σος</c:v>
                </c:pt>
                <c:pt idx="8">
                  <c:v>Ιόνια Νησιά</c:v>
                </c:pt>
                <c:pt idx="9">
                  <c:v>Βόρειο Αιγαίο</c:v>
                </c:pt>
                <c:pt idx="10">
                  <c:v>Κρήτη</c:v>
                </c:pt>
                <c:pt idx="11">
                  <c:v>Αττική</c:v>
                </c:pt>
                <c:pt idx="12">
                  <c:v>Νότιο Αιγαίο</c:v>
                </c:pt>
              </c:strCache>
            </c:strRef>
          </c:cat>
          <c:val>
            <c:numRef>
              <c:f>Sheet1!$C$2:$C$14</c:f>
              <c:numCache>
                <c:formatCode>#,##0</c:formatCode>
                <c:ptCount val="13"/>
                <c:pt idx="0">
                  <c:v>782.19994419999989</c:v>
                </c:pt>
                <c:pt idx="1">
                  <c:v>1722.3232920800001</c:v>
                </c:pt>
                <c:pt idx="2">
                  <c:v>599.32938109000008</c:v>
                </c:pt>
                <c:pt idx="3">
                  <c:v>317.67212599999999</c:v>
                </c:pt>
                <c:pt idx="4">
                  <c:v>647.23570326999993</c:v>
                </c:pt>
                <c:pt idx="5">
                  <c:v>325.61146521000006</c:v>
                </c:pt>
                <c:pt idx="6">
                  <c:v>319.57989856</c:v>
                </c:pt>
                <c:pt idx="7">
                  <c:v>531.83713299999999</c:v>
                </c:pt>
                <c:pt idx="8">
                  <c:v>289.78062745</c:v>
                </c:pt>
                <c:pt idx="9">
                  <c:v>310.51827324999994</c:v>
                </c:pt>
                <c:pt idx="10">
                  <c:v>516.57903399999998</c:v>
                </c:pt>
                <c:pt idx="11">
                  <c:v>1416.0957517199997</c:v>
                </c:pt>
                <c:pt idx="12">
                  <c:v>301.91223123999998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B1-4BB5-8995-8E224403BF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ΕΝΤΑΞΕΙΣ</c:v>
                </c:pt>
              </c:strCache>
            </c:strRef>
          </c:tx>
          <c:spPr>
            <a:solidFill>
              <a:srgbClr val="EF822D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Sheet1!$A$2:$A$14</c:f>
              <c:strCache>
                <c:ptCount val="13"/>
                <c:pt idx="0">
                  <c:v>Ανατολική Μακεδονία, Θράκη</c:v>
                </c:pt>
                <c:pt idx="1">
                  <c:v>Κεντρική Μακεδονία</c:v>
                </c:pt>
                <c:pt idx="2">
                  <c:v>Θεσσαλία</c:v>
                </c:pt>
                <c:pt idx="3">
                  <c:v>Ήπειρος</c:v>
                </c:pt>
                <c:pt idx="4">
                  <c:v>Δυτική Ελλάδα</c:v>
                </c:pt>
                <c:pt idx="5">
                  <c:v>Δυτική Μακεδονία</c:v>
                </c:pt>
                <c:pt idx="6">
                  <c:v>Στερεά Ελλάδα</c:v>
                </c:pt>
                <c:pt idx="7">
                  <c:v>Πελοπ/σος</c:v>
                </c:pt>
                <c:pt idx="8">
                  <c:v>Ιόνια Νησιά</c:v>
                </c:pt>
                <c:pt idx="9">
                  <c:v>Βόρειο Αιγαίο</c:v>
                </c:pt>
                <c:pt idx="10">
                  <c:v>Κρήτη</c:v>
                </c:pt>
                <c:pt idx="11">
                  <c:v>Αττική</c:v>
                </c:pt>
                <c:pt idx="12">
                  <c:v>Νότιο Αιγαίο</c:v>
                </c:pt>
              </c:strCache>
            </c:strRef>
          </c:cat>
          <c:val>
            <c:numRef>
              <c:f>Sheet1!$D$2:$D$14</c:f>
              <c:numCache>
                <c:formatCode>#,##0</c:formatCode>
                <c:ptCount val="13"/>
                <c:pt idx="0">
                  <c:v>587.49379268999996</c:v>
                </c:pt>
                <c:pt idx="1">
                  <c:v>1265.2912649</c:v>
                </c:pt>
                <c:pt idx="2">
                  <c:v>426.45974248000005</c:v>
                </c:pt>
                <c:pt idx="3">
                  <c:v>212.49035439000002</c:v>
                </c:pt>
                <c:pt idx="4">
                  <c:v>569.31765200000007</c:v>
                </c:pt>
                <c:pt idx="5">
                  <c:v>290.754636</c:v>
                </c:pt>
                <c:pt idx="6">
                  <c:v>218.14330477000001</c:v>
                </c:pt>
                <c:pt idx="7">
                  <c:v>294.42450523999997</c:v>
                </c:pt>
                <c:pt idx="8">
                  <c:v>185.37837730000001</c:v>
                </c:pt>
                <c:pt idx="9">
                  <c:v>309.44745153000002</c:v>
                </c:pt>
                <c:pt idx="10">
                  <c:v>368.14211478999994</c:v>
                </c:pt>
                <c:pt idx="11">
                  <c:v>1324.7149095299997</c:v>
                </c:pt>
                <c:pt idx="12">
                  <c:v>227.34393658999994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B1-4BB5-8995-8E224403BF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ΣΥΜΒΑΣΕΙΣ</c:v>
                </c:pt>
              </c:strCache>
            </c:strRef>
          </c:tx>
          <c:spPr>
            <a:solidFill>
              <a:srgbClr val="005E8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Sheet1!$A$2:$A$14</c:f>
              <c:strCache>
                <c:ptCount val="13"/>
                <c:pt idx="0">
                  <c:v>Ανατολική Μακεδονία, Θράκη</c:v>
                </c:pt>
                <c:pt idx="1">
                  <c:v>Κεντρική Μακεδονία</c:v>
                </c:pt>
                <c:pt idx="2">
                  <c:v>Θεσσαλία</c:v>
                </c:pt>
                <c:pt idx="3">
                  <c:v>Ήπειρος</c:v>
                </c:pt>
                <c:pt idx="4">
                  <c:v>Δυτική Ελλάδα</c:v>
                </c:pt>
                <c:pt idx="5">
                  <c:v>Δυτική Μακεδονία</c:v>
                </c:pt>
                <c:pt idx="6">
                  <c:v>Στερεά Ελλάδα</c:v>
                </c:pt>
                <c:pt idx="7">
                  <c:v>Πελοπ/σος</c:v>
                </c:pt>
                <c:pt idx="8">
                  <c:v>Ιόνια Νησιά</c:v>
                </c:pt>
                <c:pt idx="9">
                  <c:v>Βόρειο Αιγαίο</c:v>
                </c:pt>
                <c:pt idx="10">
                  <c:v>Κρήτη</c:v>
                </c:pt>
                <c:pt idx="11">
                  <c:v>Αττική</c:v>
                </c:pt>
                <c:pt idx="12">
                  <c:v>Νότιο Αιγαίο</c:v>
                </c:pt>
              </c:strCache>
            </c:strRef>
          </c:cat>
          <c:val>
            <c:numRef>
              <c:f>Sheet1!$E$2:$E$14</c:f>
              <c:numCache>
                <c:formatCode>#,##0</c:formatCode>
                <c:ptCount val="13"/>
                <c:pt idx="0">
                  <c:v>369.43030820000007</c:v>
                </c:pt>
                <c:pt idx="1">
                  <c:v>745.15841203669993</c:v>
                </c:pt>
                <c:pt idx="2">
                  <c:v>238.54894786</c:v>
                </c:pt>
                <c:pt idx="3">
                  <c:v>146.330115775</c:v>
                </c:pt>
                <c:pt idx="4">
                  <c:v>318.89708275595098</c:v>
                </c:pt>
                <c:pt idx="5">
                  <c:v>237.31054030000001</c:v>
                </c:pt>
                <c:pt idx="6">
                  <c:v>142.71284908999999</c:v>
                </c:pt>
                <c:pt idx="7">
                  <c:v>204.67452988000002</c:v>
                </c:pt>
                <c:pt idx="8">
                  <c:v>85.529399620000007</c:v>
                </c:pt>
                <c:pt idx="9">
                  <c:v>148.91789132</c:v>
                </c:pt>
                <c:pt idx="10">
                  <c:v>226.71341435999997</c:v>
                </c:pt>
                <c:pt idx="11">
                  <c:v>1010.8938717199999</c:v>
                </c:pt>
                <c:pt idx="12">
                  <c:v>114.68854782000001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B1-4BB5-8995-8E224403B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5"/>
        <c:axId val="1268776256"/>
        <c:axId val="1268778656"/>
      </c:barChart>
      <c:catAx>
        <c:axId val="126877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l-GR"/>
          </a:p>
        </c:txPr>
        <c:crossAx val="1268778656"/>
        <c:crosses val="autoZero"/>
        <c:auto val="1"/>
        <c:lblAlgn val="ctr"/>
        <c:lblOffset val="100"/>
        <c:noMultiLvlLbl val="0"/>
      </c:catAx>
      <c:valAx>
        <c:axId val="12687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l-GR"/>
          </a:p>
        </c:txPr>
        <c:crossAx val="1268776256"/>
        <c:crosses val="autoZero"/>
        <c:crossBetween val="between"/>
      </c:valAx>
      <c:dTable>
        <c:showHorzBorder val="1"/>
        <c:showVertBorder val="0"/>
        <c:showOutline val="0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600" b="0" i="0" u="none" strike="noStrike" kern="1200" baseline="0">
                <a:ln>
                  <a:noFill/>
                </a:ln>
                <a:solidFill>
                  <a:srgbClr val="264382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l-G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0" vert="horz"/>
    <a:lstStyle/>
    <a:p>
      <a:pPr>
        <a:defRPr>
          <a:latin typeface="Verdana" panose="020B0604030504040204" pitchFamily="34" charset="0"/>
          <a:ea typeface="Verdana" panose="020B0604030504040204" pitchFamily="34" charset="0"/>
        </a:defRPr>
      </a:pPr>
      <a:endParaRPr lang="el-G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ΣΥΝ. ΧΡΗΜ/ΣΗ</c:v>
                </c:pt>
              </c:strCache>
            </c:strRef>
          </c:tx>
          <c:spPr>
            <a:solidFill>
              <a:srgbClr val="08B8D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ΕΛΛΑΔΑ - ΚΥΠΡΟΣ</c:v>
                </c:pt>
                <c:pt idx="1">
                  <c:v>ΕΛΛΑΔΑ - ΙΤΑΛΙΑ</c:v>
                </c:pt>
                <c:pt idx="2">
                  <c:v>ΕΛΛΑΔΑ - ΒΟΥΛΓΑΡΙΑ</c:v>
                </c:pt>
                <c:pt idx="3">
                  <c:v>    ΕΛΛΑΔΑ   -
Β. ΜΑΚΕΔΟΝΙΑ</c:v>
                </c:pt>
                <c:pt idx="4">
                  <c:v>ΕΛΛΑΔΑ - ΑΛΒΑΝΙΑ</c:v>
                </c:pt>
                <c:pt idx="5">
                  <c:v>ΣΥΝΟΛΟ INTERREG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57489019</c:v>
                </c:pt>
                <c:pt idx="1">
                  <c:v>106110570.69</c:v>
                </c:pt>
                <c:pt idx="2">
                  <c:v>83953682</c:v>
                </c:pt>
                <c:pt idx="3">
                  <c:v>33312500</c:v>
                </c:pt>
                <c:pt idx="4">
                  <c:v>33312503</c:v>
                </c:pt>
                <c:pt idx="5">
                  <c:v>314178274.69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47-4B2B-BD14-2629190F52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ΠΡΟΣΚΛΗΣΕΙΣ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ΕΛΛΑΔΑ - ΚΥΠΡΟΣ</c:v>
                </c:pt>
                <c:pt idx="1">
                  <c:v>ΕΛΛΑΔΑ - ΙΤΑΛΙΑ</c:v>
                </c:pt>
                <c:pt idx="2">
                  <c:v>ΕΛΛΑΔΑ - ΒΟΥΛΓΑΡΙΑ</c:v>
                </c:pt>
                <c:pt idx="3">
                  <c:v>    ΕΛΛΑΔΑ   -
Β. ΜΑΚΕΔΟΝΙΑ</c:v>
                </c:pt>
                <c:pt idx="4">
                  <c:v>ΕΛΛΑΔΑ - ΑΛΒΑΝΙΑ</c:v>
                </c:pt>
                <c:pt idx="5">
                  <c:v>ΣΥΝΟΛΟ INTERREG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49102321.399999999</c:v>
                </c:pt>
                <c:pt idx="1">
                  <c:v>95540747.959999993</c:v>
                </c:pt>
                <c:pt idx="2">
                  <c:v>71103504.170000002</c:v>
                </c:pt>
                <c:pt idx="3">
                  <c:v>28349999.699999999</c:v>
                </c:pt>
                <c:pt idx="4">
                  <c:v>25829375</c:v>
                </c:pt>
                <c:pt idx="5">
                  <c:v>269925948.22999996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47-4B2B-BD14-2629190F52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ΕΓΚΡΙΣΕΙΣ</c:v>
                </c:pt>
              </c:strCache>
            </c:strRef>
          </c:tx>
          <c:spPr>
            <a:solidFill>
              <a:srgbClr val="EF822D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ΕΛΛΑΔΑ - ΚΥΠΡΟΣ</c:v>
                </c:pt>
                <c:pt idx="1">
                  <c:v>ΕΛΛΑΔΑ - ΙΤΑΛΙΑ</c:v>
                </c:pt>
                <c:pt idx="2">
                  <c:v>ΕΛΛΑΔΑ - ΒΟΥΛΓΑΡΙΑ</c:v>
                </c:pt>
                <c:pt idx="3">
                  <c:v>    ΕΛΛΑΔΑ   -
Β. ΜΑΚΕΔΟΝΙΑ</c:v>
                </c:pt>
                <c:pt idx="4">
                  <c:v>ΕΛΛΑΔΑ - ΑΛΒΑΝΙΑ</c:v>
                </c:pt>
                <c:pt idx="5">
                  <c:v>ΣΥΝΟΛΟ INTERREG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50447142.369999997</c:v>
                </c:pt>
                <c:pt idx="1">
                  <c:v>97748555.930000007</c:v>
                </c:pt>
                <c:pt idx="2">
                  <c:v>75731145</c:v>
                </c:pt>
                <c:pt idx="3">
                  <c:v>35339465</c:v>
                </c:pt>
                <c:pt idx="4">
                  <c:v>29968964.32</c:v>
                </c:pt>
                <c:pt idx="5">
                  <c:v>289235272.62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47-4B2B-BD14-2629190F5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5"/>
        <c:axId val="1268776256"/>
        <c:axId val="1268778656"/>
      </c:barChart>
      <c:catAx>
        <c:axId val="126877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Verdana" panose="020B0604030504040204" pitchFamily="34" charset="0"/>
                <a:cs typeface="+mn-cs"/>
              </a:defRPr>
            </a:pPr>
            <a:endParaRPr lang="el-GR"/>
          </a:p>
        </c:txPr>
        <c:crossAx val="1268778656"/>
        <c:crosses val="autoZero"/>
        <c:auto val="1"/>
        <c:lblAlgn val="ctr"/>
        <c:lblOffset val="100"/>
        <c:noMultiLvlLbl val="0"/>
      </c:catAx>
      <c:valAx>
        <c:axId val="12687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,\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pPr>
            <a:endParaRPr lang="el-GR"/>
          </a:p>
        </c:txPr>
        <c:crossAx val="1268776256"/>
        <c:crosses val="autoZero"/>
        <c:crossBetween val="between"/>
      </c:valAx>
      <c:dTable>
        <c:showHorzBorder val="1"/>
        <c:showVertBorder val="0"/>
        <c:showOutline val="0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rgbClr val="264382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pPr>
            <a:endParaRPr lang="el-G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0" vert="horz"/>
    <a:lstStyle/>
    <a:p>
      <a:pPr>
        <a:defRPr sz="1050">
          <a:latin typeface="+mj-lt"/>
          <a:ea typeface="Verdana" panose="020B0604030504040204" pitchFamily="34" charset="0"/>
        </a:defRPr>
      </a:pPr>
      <a:endParaRPr lang="el-G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84098939929329E-2"/>
          <c:y val="0.11343686698176908"/>
          <c:w val="0.97703180212014129"/>
          <c:h val="0.773126266036461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B3C6E7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AAC5-4B05-8300-5B829E874B61}"/>
                </c:ext>
              </c:extLst>
            </c:dLbl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AC5-4B05-8300-5B829E874B61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/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#,##0;"-"#,##0</c:formatCode>
                <c:ptCount val="2"/>
                <c:pt idx="0">
                  <c:v>1037</c:v>
                </c:pt>
                <c:pt idx="1">
                  <c:v>1037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C5-4B05-8300-5B829E874B61}"/>
            </c:ext>
          </c:extLst>
        </c:ser>
        <c:ser>
          <c:idx val="1"/>
          <c:order val="1"/>
          <c:spPr>
            <a:solidFill>
              <a:srgbClr val="104D8C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50" b="1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AC5-4B05-8300-5B829E874B61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Sheet1!$A$2:$B$2</c:f>
              <c:numCache>
                <c:formatCode>#,##0;"-"#,##0</c:formatCode>
                <c:ptCount val="2"/>
                <c:pt idx="1">
                  <c:v>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C5-4B05-8300-5B829E874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419137376"/>
        <c:axId val="1"/>
      </c:barChart>
      <c:catAx>
        <c:axId val="4191373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majorTickMark val="out"/>
        <c:minorTickMark val="none"/>
        <c:tickLblPos val="nextTo"/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1"/>
        <c:majorTickMark val="out"/>
        <c:minorTickMark val="none"/>
        <c:tickLblPos val="none"/>
        <c:spPr>
          <a:ln w="9525" cmpd="sng" algn="ctr">
            <a:noFill/>
            <a:prstDash val="solid"/>
          </a:ln>
        </c:spPr>
        <c:crossAx val="4191373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84098939929329E-2"/>
          <c:y val="0.11343686698176908"/>
          <c:w val="0.97703180212014129"/>
          <c:h val="0.773126266036461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B3C6E7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b="1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0BA5-4013-B8D7-6E747C207013}"/>
                </c:ext>
              </c:extLst>
            </c:dLbl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b="1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0BA5-4013-B8D7-6E747C207013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#,##0;"-"#,##0</c:formatCode>
                <c:ptCount val="2"/>
                <c:pt idx="0">
                  <c:v>861</c:v>
                </c:pt>
                <c:pt idx="1">
                  <c:v>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A5-4013-B8D7-6E747C207013}"/>
            </c:ext>
          </c:extLst>
        </c:ser>
        <c:ser>
          <c:idx val="1"/>
          <c:order val="1"/>
          <c:spPr>
            <a:solidFill>
              <a:srgbClr val="104D8C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100" b="1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0BA5-4013-B8D7-6E747C207013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Sheet1!$A$2:$B$2</c:f>
              <c:numCache>
                <c:formatCode>#,##0;"-"#,##0</c:formatCode>
                <c:ptCount val="2"/>
                <c:pt idx="1">
                  <c:v>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A5-4013-B8D7-6E747C207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419137376"/>
        <c:axId val="1"/>
      </c:barChart>
      <c:catAx>
        <c:axId val="4191373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majorTickMark val="out"/>
        <c:minorTickMark val="none"/>
        <c:tickLblPos val="nextTo"/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1"/>
        <c:majorTickMark val="out"/>
        <c:minorTickMark val="none"/>
        <c:tickLblPos val="none"/>
        <c:spPr>
          <a:ln w="9525" cmpd="sng" algn="ctr">
            <a:noFill/>
            <a:prstDash val="solid"/>
          </a:ln>
        </c:spPr>
        <c:crossAx val="4191373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84098939929329E-2"/>
          <c:y val="0.11343686698176908"/>
          <c:w val="0.97703180212014129"/>
          <c:h val="0.773126266036461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B3C6E7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7762-462F-9A3D-F488A2E84481}"/>
                </c:ext>
              </c:extLst>
            </c:dLbl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762-462F-9A3D-F488A2E84481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#,##0;"-"#,##0</c:formatCode>
                <c:ptCount val="2"/>
                <c:pt idx="0">
                  <c:v>411</c:v>
                </c:pt>
                <c:pt idx="1">
                  <c:v>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62-462F-9A3D-F488A2E84481}"/>
            </c:ext>
          </c:extLst>
        </c:ser>
        <c:ser>
          <c:idx val="1"/>
          <c:order val="1"/>
          <c:spPr>
            <a:solidFill>
              <a:srgbClr val="104D8C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1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7762-462F-9A3D-F488A2E84481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Sheet1!$A$2:$B$2</c:f>
              <c:numCache>
                <c:formatCode>#,##0;"-"#,##0</c:formatCode>
                <c:ptCount val="2"/>
                <c:pt idx="1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62-462F-9A3D-F488A2E84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419137376"/>
        <c:axId val="1"/>
      </c:barChart>
      <c:catAx>
        <c:axId val="4191373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majorTickMark val="out"/>
        <c:minorTickMark val="none"/>
        <c:tickLblPos val="nextTo"/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1"/>
        <c:majorTickMark val="out"/>
        <c:minorTickMark val="none"/>
        <c:tickLblPos val="none"/>
        <c:spPr>
          <a:ln w="9525" cmpd="sng" algn="ctr">
            <a:noFill/>
            <a:prstDash val="solid"/>
          </a:ln>
        </c:spPr>
        <c:crossAx val="4191373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84098939929329E-2"/>
          <c:y val="0.11343686698176908"/>
          <c:w val="0.97703180212014129"/>
          <c:h val="0.773126266036461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B3C6E7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1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663D-46E8-A4AD-2EB775FB5AF2}"/>
                </c:ext>
              </c:extLst>
            </c:dLbl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63D-46E8-A4AD-2EB775FB5AF2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#,##0;"-"#,##0</c:formatCode>
                <c:ptCount val="2"/>
                <c:pt idx="0">
                  <c:v>277</c:v>
                </c:pt>
                <c:pt idx="1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3D-46E8-A4AD-2EB775FB5AF2}"/>
            </c:ext>
          </c:extLst>
        </c:ser>
        <c:ser>
          <c:idx val="1"/>
          <c:order val="1"/>
          <c:spPr>
            <a:solidFill>
              <a:srgbClr val="104D8C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100" b="1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663D-46E8-A4AD-2EB775FB5AF2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Sheet1!$A$2:$B$2</c:f>
              <c:numCache>
                <c:formatCode>#,##0;"-"#,##0</c:formatCode>
                <c:ptCount val="2"/>
                <c:pt idx="1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3D-46E8-A4AD-2EB775FB5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419137376"/>
        <c:axId val="1"/>
      </c:barChart>
      <c:catAx>
        <c:axId val="4191373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majorTickMark val="out"/>
        <c:minorTickMark val="none"/>
        <c:tickLblPos val="nextTo"/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1"/>
        <c:majorTickMark val="out"/>
        <c:minorTickMark val="none"/>
        <c:tickLblPos val="none"/>
        <c:spPr>
          <a:ln w="9525" cmpd="sng" algn="ctr">
            <a:noFill/>
            <a:prstDash val="solid"/>
          </a:ln>
        </c:spPr>
        <c:crossAx val="4191373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84098939929329E-2"/>
          <c:y val="0.11343686698176908"/>
          <c:w val="0.97703180212014129"/>
          <c:h val="0.773126266036461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B3C6E7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4E0C-4857-B069-0313BE46C3DF}"/>
                </c:ext>
              </c:extLst>
            </c:dLbl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4E0C-4857-B069-0313BE46C3DF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#,##0;"-"#,##0</c:formatCode>
                <c:ptCount val="2"/>
                <c:pt idx="0">
                  <c:v>36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0C-4857-B069-0313BE46C3DF}"/>
            </c:ext>
          </c:extLst>
        </c:ser>
        <c:ser>
          <c:idx val="1"/>
          <c:order val="1"/>
          <c:spPr>
            <a:solidFill>
              <a:srgbClr val="104D8C"/>
            </a:solidFill>
            <a:ln w="9525" cmpd="sng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2.0256583389601621E-3"/>
                </c:manualLayout>
              </c:layout>
              <c:numFmt formatCode="#,##0\ &quot;€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100" b="1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4E0C-4857-B069-0313BE46C3DF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Sheet1!$A$2:$B$2</c:f>
              <c:numCache>
                <c:formatCode>#,##0;"-"#,##0</c:formatCode>
                <c:ptCount val="2"/>
                <c:pt idx="1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0C-4857-B069-0313BE46C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419137376"/>
        <c:axId val="1"/>
      </c:barChart>
      <c:catAx>
        <c:axId val="4191373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majorTickMark val="out"/>
        <c:minorTickMark val="none"/>
        <c:tickLblPos val="nextTo"/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1"/>
        <c:majorTickMark val="out"/>
        <c:minorTickMark val="none"/>
        <c:tickLblPos val="none"/>
        <c:spPr>
          <a:ln w="9525" cmpd="sng" algn="ctr">
            <a:noFill/>
            <a:prstDash val="solid"/>
          </a:ln>
        </c:spPr>
        <c:crossAx val="4191373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73418665482246E-4"/>
          <c:y val="3.2961439565165666E-2"/>
          <c:w val="0.98842464016272324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E09-42D8-BEE4-59E11BE195F2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68555837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9-42D8-BEE4-59E11BE195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5793352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9-42D8-BEE4-59E11BE195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3249352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9-42D8-BEE4-59E11BE195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042399737349869E-2"/>
                  <c:y val="3.630122019941807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0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6</a:t>
                    </a:r>
                  </a:p>
                </c:rich>
              </c:tx>
              <c:numFmt formatCode="#,,\ 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05919206266257E-2"/>
                      <c:h val="0.2592434683215569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FE09-42D8-BEE4-59E11BE195F2}"/>
                </c:ext>
              </c:extLst>
            </c:dLbl>
            <c:numFmt formatCode="#,,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2800000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09-42D8-BEE4-59E11BE195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295665088"/>
        <c:axId val="342897384"/>
      </c:barChart>
      <c:catAx>
        <c:axId val="29566508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2897384"/>
        <c:crosses val="autoZero"/>
        <c:auto val="1"/>
        <c:lblAlgn val="ctr"/>
        <c:lblOffset val="100"/>
        <c:noMultiLvlLbl val="0"/>
      </c:catAx>
      <c:valAx>
        <c:axId val="342897384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295665088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153776806035592E-3"/>
          <c:y val="3.2961439565165666E-2"/>
          <c:w val="0.87906964564787604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12545814833117114"/>
                  <c:y val="-2.0865165031954919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D3-4AD3-9842-DE81EFAC8FE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280255124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D3-4AD3-9842-DE81EFAC8F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161738448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D3-4AD3-9842-DE81EFAC8F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2045298770394973"/>
                  <c:y val="-2.7198646228662447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D3-4AD3-9842-DE81EFAC8FE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184284122.37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D3-4AD3-9842-DE81EFAC8F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F4B18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0977082866779318"/>
                  <c:y val="-2.0860236252813462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D3-4AD3-9842-DE81EFAC8FE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</c:formatCode>
                <c:ptCount val="1"/>
                <c:pt idx="0">
                  <c:v>117183651.77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D3-4AD3-9842-DE81EFAC8F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Column6</c:v>
                </c:pt>
              </c:strCache>
            </c:strRef>
          </c:tx>
          <c:spPr>
            <a:solidFill>
              <a:srgbClr val="C55A1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Calibri 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60D3-4AD3-9842-DE81EFAC8FE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#,##0.00\ "€"</c:formatCode>
                <c:ptCount val="1"/>
                <c:pt idx="0">
                  <c:v>36085134.630000003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D3-4AD3-9842-DE81EFAC8F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39029272"/>
        <c:axId val="339030056"/>
      </c:barChart>
      <c:catAx>
        <c:axId val="3390292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39030056"/>
        <c:crosses val="autoZero"/>
        <c:auto val="1"/>
        <c:lblAlgn val="ctr"/>
        <c:lblOffset val="100"/>
        <c:noMultiLvlLbl val="0"/>
      </c:catAx>
      <c:valAx>
        <c:axId val="339030056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339029272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010083704435305E-5"/>
          <c:y val="3.9084304054610485E-3"/>
          <c:w val="0.72568121575930478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Δημόσια Χρηματοδότηση (€)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734072673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0-464B-AC79-58356243DC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Προσκλήσεις ΔΔ (€)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1534255946770046E-2"/>
                  <c:y val="1.4526755056105936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20-464B-AC79-58356243DCB8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938602157.63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20-464B-AC79-58356243DC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Εντάξεις Συγχρ/νη ΔΔ (€)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3942333227154836E-2"/>
                  <c:y val="1.4534511314660036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20-464B-AC79-58356243DCB8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758588941.10000002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20-464B-AC79-58356243DC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 Νομικές Δεσμεύσεις Συγχρ/νη ΔΔ (€)</c:v>
                </c:pt>
              </c:strCache>
            </c:strRef>
          </c:tx>
          <c:spPr>
            <a:solidFill>
              <a:srgbClr val="FFBC8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9213426701000317E-2"/>
                  <c:y val="-4.7815450830061778E-17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20-464B-AC79-58356243D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507778316.38999999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20-464B-AC79-58356243DC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Πραγμ/σες Δαπάνες Συγχρ/νη ΔΔ (€)</c:v>
                </c:pt>
              </c:strCache>
            </c:strRef>
          </c:tx>
          <c:spPr>
            <a:solidFill>
              <a:srgbClr val="C55A1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BB20-464B-AC79-58356243DCB8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#,##0.00\ "€"</c:formatCode>
                <c:ptCount val="1"/>
                <c:pt idx="0">
                  <c:v>82765689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20-464B-AC79-58356243DC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39032800"/>
        <c:axId val="339026136"/>
      </c:barChart>
      <c:catAx>
        <c:axId val="339032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9026136"/>
        <c:crosses val="autoZero"/>
        <c:auto val="1"/>
        <c:lblAlgn val="ctr"/>
        <c:lblOffset val="100"/>
        <c:noMultiLvlLbl val="0"/>
      </c:catAx>
      <c:valAx>
        <c:axId val="339026136"/>
        <c:scaling>
          <c:orientation val="minMax"/>
        </c:scaling>
        <c:delete val="1"/>
        <c:axPos val="b"/>
        <c:numFmt formatCode="#,##0.00\ &quot;€&quot;" sourceLinked="1"/>
        <c:majorTickMark val="out"/>
        <c:minorTickMark val="none"/>
        <c:tickLblPos val="nextTo"/>
        <c:crossAx val="339032800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2961439565165666E-2"/>
          <c:w val="1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62000001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28-46C2-B512-EC4BA6FB7B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30400000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28-46C2-B512-EC4BA6FB7B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28-46C2-B512-EC4BA6FB7B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28-46C2-B512-EC4BA6FB7B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295663128"/>
        <c:axId val="295661560"/>
      </c:barChart>
      <c:catAx>
        <c:axId val="29566312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295661560"/>
        <c:crosses val="autoZero"/>
        <c:auto val="1"/>
        <c:lblAlgn val="ctr"/>
        <c:lblOffset val="100"/>
        <c:noMultiLvlLbl val="0"/>
      </c:catAx>
      <c:valAx>
        <c:axId val="295661560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295663128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73418665482246E-4"/>
          <c:y val="3.2961439565165666E-2"/>
          <c:w val="0.98842464016272324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5A77-444B-867C-E7EAA842637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71168141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7-444B-867C-E7EAA84263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A77-444B-867C-E7EAA84263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20650000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77-444B-867C-E7EAA84263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2878742856745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77-444B-867C-E7EAA8426379}"/>
                </c:ext>
              </c:extLst>
            </c:dLbl>
            <c:numFmt formatCode="#,,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5A77-444B-867C-E7EAA84263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dLbls>
            <c:numFmt formatCode="#,,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5A77-444B-867C-E7EAA84263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295665088"/>
        <c:axId val="342897384"/>
      </c:barChart>
      <c:catAx>
        <c:axId val="29566508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2897384"/>
        <c:crosses val="autoZero"/>
        <c:auto val="1"/>
        <c:lblAlgn val="ctr"/>
        <c:lblOffset val="100"/>
        <c:noMultiLvlLbl val="0"/>
      </c:catAx>
      <c:valAx>
        <c:axId val="342897384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295665088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94757338796851E-3"/>
          <c:y val="0"/>
          <c:w val="0.99505671810881835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1B7-4875-9005-5BDDA54430F5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57233665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7-4875-9005-5BDDA54430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47860000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7-4875-9005-5BDDA54430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1B7-4875-9005-5BDDA54430F5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</c:formatCode>
                <c:ptCount val="1"/>
                <c:pt idx="0">
                  <c:v>46759300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7-4875-9005-5BDDA54430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F4B18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07038002764963"/>
                  <c:y val="0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B7-4875-9005-5BDDA54430F5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  <c:pt idx="0">
                  <c:v>33818779.789999999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B7-4875-9005-5BDDA54430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Column6</c:v>
                </c:pt>
              </c:strCache>
            </c:strRef>
          </c:tx>
          <c:spPr>
            <a:solidFill>
              <a:srgbClr val="C55A1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31B7-4875-9005-5BDDA54430F5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#,##0.00\ "€"</c:formatCode>
                <c:ptCount val="1"/>
                <c:pt idx="0">
                  <c:v>11191247.800000001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B7-4875-9005-5BDDA54430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42898560"/>
        <c:axId val="342899736"/>
      </c:barChart>
      <c:catAx>
        <c:axId val="34289856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2899736"/>
        <c:crosses val="autoZero"/>
        <c:auto val="1"/>
        <c:lblAlgn val="ctr"/>
        <c:lblOffset val="100"/>
        <c:noMultiLvlLbl val="0"/>
      </c:catAx>
      <c:valAx>
        <c:axId val="342899736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342898560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94757338796851E-3"/>
          <c:y val="0"/>
          <c:w val="0.99505671810881835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36920783822766579"/>
                  <c:y val="1.2146904665018737E-6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2A-4375-9EAB-BF076ADE7FD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2398678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2A-4375-9EAB-BF076ADE7F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676741597082653E-2"/>
                  <c:y val="0.3776936943531931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2A-4375-9EAB-BF076ADE7FD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A2D647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</c:formatCode>
                <c:ptCount val="1"/>
                <c:pt idx="0">
                  <c:v>140000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2A-4375-9EAB-BF076ADE7F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</c:formatCode>
                <c:ptCount val="1"/>
                <c:pt idx="0">
                  <c:v>140700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2A-4375-9EAB-BF076ADE7F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F4B18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0703800276496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2A-4375-9EAB-BF076ADE7FD9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1A2A-4375-9EAB-BF076ADE7F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42898560"/>
        <c:axId val="342899736"/>
      </c:barChart>
      <c:catAx>
        <c:axId val="34289856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2899736"/>
        <c:crosses val="autoZero"/>
        <c:auto val="1"/>
        <c:lblAlgn val="ctr"/>
        <c:lblOffset val="100"/>
        <c:noMultiLvlLbl val="0"/>
      </c:catAx>
      <c:valAx>
        <c:axId val="342899736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342898560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94757338796851E-3"/>
          <c:y val="0"/>
          <c:w val="0.99505671810881835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Lbl>
              <c:idx val="0"/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1A5E-454C-9D44-AE8A9C711646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90430640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5E-454C-9D44-AE8A9C7116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676741597082653E-2"/>
                  <c:y val="0.3776936943531931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5E-454C-9D44-AE8A9C711646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A2D647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1A5E-454C-9D44-AE8A9C7116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/>
          </c:spPr>
          <c:invertIfNegative val="0"/>
          <c:dLbls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#,##0.00\ "€"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1A5E-454C-9D44-AE8A9C7116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rgbClr val="F4B18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0703800276496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5E-454C-9D44-AE8A9C711646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#,##0.00\ "€"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1A5E-454C-9D44-AE8A9C7116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42898560"/>
        <c:axId val="342899736"/>
      </c:barChart>
      <c:catAx>
        <c:axId val="34289856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2899736"/>
        <c:crosses val="autoZero"/>
        <c:auto val="1"/>
        <c:lblAlgn val="ctr"/>
        <c:lblOffset val="100"/>
        <c:noMultiLvlLbl val="0"/>
      </c:catAx>
      <c:valAx>
        <c:axId val="342899736"/>
        <c:scaling>
          <c:orientation val="minMax"/>
        </c:scaling>
        <c:delete val="1"/>
        <c:axPos val="t"/>
        <c:numFmt formatCode="#,##0.00\ &quot;€&quot;" sourceLinked="1"/>
        <c:majorTickMark val="out"/>
        <c:minorTickMark val="none"/>
        <c:tickLblPos val="nextTo"/>
        <c:crossAx val="342898560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010083704435305E-5"/>
          <c:y val="3.9084304054610485E-3"/>
          <c:w val="0.72568121575930478"/>
          <c:h val="0.93049980238838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Δημόσια Χρηματοδότηση (€)</c:v>
                </c:pt>
              </c:strCache>
            </c:strRef>
          </c:tx>
          <c:spPr>
            <a:solidFill>
              <a:srgbClr val="104D8C"/>
            </a:solidFill>
            <a:ln>
              <a:noFill/>
            </a:ln>
            <a:effectLst>
              <a:outerShdw blurRad="127000" dist="63500" dir="2700000" algn="b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6.7275810610089554E-2"/>
                  <c:y val="-1.5598094821678123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1D-4F19-9041-E7655DE317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#,##0.00\ "€"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1D-4F19-9041-E7655DE317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Προσκλήσεις ΔΔ (€)</c:v>
                </c:pt>
              </c:strCache>
            </c:strRef>
          </c:tx>
          <c:spPr>
            <a:solidFill>
              <a:srgbClr val="97CA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7.5959777729397646E-2"/>
                  <c:y val="1.4525918142293533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1D-4F19-9041-E7655DE31725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#,##0.00\ "€"</c:formatCode>
                <c:ptCount val="1"/>
                <c:pt idx="0">
                  <c:v>268094066.98999998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1D-4F19-9041-E7655DE317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Εντάξεις Συγχρ/νη ΔΔ (€)</c:v>
                </c:pt>
              </c:strCache>
            </c:strRef>
          </c:tx>
          <c:spPr>
            <a:solidFill>
              <a:srgbClr val="0CAC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4.0304427922110059E-2"/>
                  <c:y val="1.4534476702341608E-2"/>
                </c:manualLayout>
              </c:layout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D1D-4F19-9041-E7655DE31725}"/>
                </c:ext>
              </c:extLst>
            </c:dLbl>
            <c:numFmt formatCode="#,,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_-* #,##0_-;\-* #,##0_-;_-* "-"??_-;_-@_-</c:formatCode>
                <c:ptCount val="1"/>
                <c:pt idx="0">
                  <c:v>33264942.510000002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1D-4F19-9041-E7655DE317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 Νομικές Δεσμεύσεις Συγχρ/νη ΔΔ (€)</c:v>
                </c:pt>
              </c:strCache>
            </c:strRef>
          </c:tx>
          <c:spPr>
            <a:solidFill>
              <a:srgbClr val="FFBC8C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6.2008892507167047E-2"/>
                  <c:y val="-7.0704204905238961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A2C4A7B7-C4E2-42FC-9A24-6C44881DEE2D}" type="VALUE">
                      <a:rPr lang="en-US">
                        <a:solidFill>
                          <a:srgbClr val="FFBC8C"/>
                        </a:solidFill>
                        <a:latin typeface="+mn-lt"/>
                      </a:rPr>
                      <a:pPr algn="ctr">
                        <a:defRPr lang="en-US" sz="1200" b="1">
                          <a:solidFill>
                            <a:schemeClr val="bg1"/>
                          </a:solidFill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l-GR"/>
                  </a:p>
                </c:rich>
              </c:tx>
              <c:numFmt formatCode="#,,\ 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D1D-4F19-9041-E7655DE317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_-* #,##0_-;\-* #,##0_-;_-* "-"??_-;_-@_-</c:formatCode>
                <c:ptCount val="1"/>
                <c:pt idx="0">
                  <c:v>1887022.99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1D-4F19-9041-E7655DE317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Πραγμ/σες Δαπάνες Συγχρ/νη ΔΔ (€)</c:v>
                </c:pt>
              </c:strCache>
            </c:strRef>
          </c:tx>
          <c:spPr>
            <a:solidFill>
              <a:srgbClr val="C55A1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_-* #,##0_-;\-* #,##0_-;_-* "-"??_-;_-@_-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8-2D1D-4F19-9041-E7655DE317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39032800"/>
        <c:axId val="339026136"/>
      </c:barChart>
      <c:catAx>
        <c:axId val="339032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9026136"/>
        <c:crosses val="autoZero"/>
        <c:auto val="1"/>
        <c:lblAlgn val="ctr"/>
        <c:lblOffset val="100"/>
        <c:noMultiLvlLbl val="0"/>
      </c:catAx>
      <c:valAx>
        <c:axId val="339026136"/>
        <c:scaling>
          <c:orientation val="minMax"/>
        </c:scaling>
        <c:delete val="1"/>
        <c:axPos val="b"/>
        <c:numFmt formatCode="#,##0.00\ &quot;€&quot;" sourceLinked="1"/>
        <c:majorTickMark val="out"/>
        <c:minorTickMark val="none"/>
        <c:tickLblPos val="nextTo"/>
        <c:crossAx val="339032800"/>
        <c:crosses val="autoZero"/>
        <c:crossBetween val="between"/>
      </c:valAx>
      <c:spPr>
        <a:noFill/>
        <a:ln>
          <a:noFill/>
        </a:ln>
        <a:effectLst>
          <a:softEdge rad="63500"/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l-GR" sz="1200" b="1"/>
              <a:t>Αρ. Εργαζομένων</a:t>
            </a:r>
            <a:endParaRPr lang="en-US" sz="1200" b="1"/>
          </a:p>
        </c:rich>
      </c:tx>
      <c:layout>
        <c:manualLayout>
          <c:xMode val="edge"/>
          <c:yMode val="edge"/>
          <c:x val="0.29875204536261346"/>
          <c:y val="0.217918918564668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851805829142266"/>
          <c:y val="0.31461379854365767"/>
          <c:w val="0.5044534816310553"/>
          <c:h val="0.4185249522926847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66-4DEE-B6FE-68212EF5DD7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66-4DEE-B6FE-68212EF5DD7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66-4DEE-B6FE-68212EF5DD7A}"/>
              </c:ext>
            </c:extLst>
          </c:dPt>
          <c:dLbls>
            <c:dLbl>
              <c:idx val="0"/>
              <c:layout>
                <c:manualLayout>
                  <c:x val="0.10699024815392723"/>
                  <c:y val="5.109396958292642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866-4DEE-B6FE-68212EF5DD7A}"/>
                </c:ext>
              </c:extLst>
            </c:dLbl>
            <c:dLbl>
              <c:idx val="1"/>
              <c:layout>
                <c:manualLayout>
                  <c:x val="-0.11186972385462636"/>
                  <c:y val="2.379466329731736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866-4DEE-B6FE-68212EF5DD7A}"/>
                </c:ext>
              </c:extLst>
            </c:dLbl>
            <c:dLbl>
              <c:idx val="2"/>
              <c:layout>
                <c:manualLayout>
                  <c:x val="-0.16193822549506445"/>
                  <c:y val="-8.764022566276107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866-4DEE-B6FE-68212EF5DD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Sheet1!$A$4:$A$6</c:f>
              <c:strCache>
                <c:ptCount val="3"/>
                <c:pt idx="0">
                  <c:v>1. Πολύ Μικρή [0-10]</c:v>
                </c:pt>
                <c:pt idx="1">
                  <c:v>2. Μικρή [10-50]</c:v>
                </c:pt>
                <c:pt idx="2">
                  <c:v>3. Μεσαία [50-250]</c:v>
                </c:pt>
              </c:strCache>
            </c:strRef>
          </c:cat>
          <c:val>
            <c:numRef>
              <c:f>Sheet1!$C$4:$C$6</c:f>
              <c:numCache>
                <c:formatCode>0%</c:formatCode>
                <c:ptCount val="3"/>
                <c:pt idx="0">
                  <c:v>0.54727503168567804</c:v>
                </c:pt>
                <c:pt idx="1">
                  <c:v>0.34676806083650191</c:v>
                </c:pt>
                <c:pt idx="2">
                  <c:v>0.10595690747782002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66-4DEE-B6FE-68212EF5DD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274504543304362"/>
          <c:y val="0.75634123291843802"/>
          <c:w val="0.81773673388858692"/>
          <c:h val="0.16100068886737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l-G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el-G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l-GR" sz="1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Κύκλος Εργασιών</a:t>
            </a:r>
            <a:endParaRPr lang="en-US" sz="12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33788037775445956"/>
          <c:y val="1.7204001985007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578301844546448"/>
          <c:y val="0.17170956407140631"/>
          <c:w val="0.52292373223552846"/>
          <c:h val="0.62867476365878516"/>
        </c:manualLayout>
      </c:layout>
      <c:doughnut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F5-4EB2-B832-EB71E5CC124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F5-4EB2-B832-EB71E5CC124D}"/>
              </c:ext>
            </c:extLst>
          </c:dPt>
          <c:dPt>
            <c:idx val="2"/>
            <c:bubble3D val="0"/>
            <c:explosion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6F5-4EB2-B832-EB71E5CC124D}"/>
              </c:ext>
            </c:extLst>
          </c:dPt>
          <c:dLbls>
            <c:dLbl>
              <c:idx val="0"/>
              <c:layout>
                <c:manualLayout>
                  <c:x val="8.3948370090352498E-2"/>
                  <c:y val="2.093601540766103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F5-4EB2-B832-EB71E5CC124D}"/>
                </c:ext>
              </c:extLst>
            </c:dLbl>
            <c:dLbl>
              <c:idx val="1"/>
              <c:layout>
                <c:manualLayout>
                  <c:x val="-5.7987809700758584E-2"/>
                  <c:y val="0.1956772950995078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6F5-4EB2-B832-EB71E5CC124D}"/>
                </c:ext>
              </c:extLst>
            </c:dLbl>
            <c:dLbl>
              <c:idx val="2"/>
              <c:layout>
                <c:manualLayout>
                  <c:x val="-0.12067462234932222"/>
                  <c:y val="-2.425422640701904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6F5-4EB2-B832-EB71E5CC12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Sheet1!$A$4:$A$6</c:f>
              <c:strCache>
                <c:ptCount val="3"/>
                <c:pt idx="0">
                  <c:v>1. Πολύ Μικρή [0-2,000,000]</c:v>
                </c:pt>
                <c:pt idx="1">
                  <c:v>2. Μικρή [2,000,000-10,000,000]</c:v>
                </c:pt>
                <c:pt idx="2">
                  <c:v>3. Μεσαία [10,000,000-50,000,000]</c:v>
                </c:pt>
              </c:strCache>
            </c:strRef>
          </c:cat>
          <c:val>
            <c:numRef>
              <c:f>Sheet1!$C$4:$C$6</c:f>
              <c:numCache>
                <c:formatCode>0%</c:formatCode>
                <c:ptCount val="3"/>
                <c:pt idx="0">
                  <c:v>0.59898605830164764</c:v>
                </c:pt>
                <c:pt idx="1">
                  <c:v>0.29226869455006338</c:v>
                </c:pt>
                <c:pt idx="2">
                  <c:v>0.10874524714828897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F5-4EB2-B832-EB71E5CC12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1852025219607542E-2"/>
          <c:y val="0.80518489716942709"/>
          <c:w val="0.95814799154732955"/>
          <c:h val="0.194815108067622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l-G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>
          <a:latin typeface="Trebuchet MS" panose="020B0603020202020204" pitchFamily="34" charset="0"/>
        </a:defRPr>
      </a:pPr>
      <a:endParaRPr lang="el-G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0.26239</cdr:x>
      <cdr:y>0.24825</cdr:y>
    </cdr:from>
    <cdr:to>
      <cdr:x>0.28879</cdr:x>
      <cdr:y>0.32202</cdr:y>
    </cdr:to>
    <cdr:sp macro="" textlink="">
      <cdr:nvSpPr>
        <cdr:cNvPr id="2" name="TextBox 45">
          <a:extLst xmlns:a="http://schemas.openxmlformats.org/drawingml/2006/main">
            <a:ext uri="{FF2B5EF4-FFF2-40B4-BE49-F238E27FC236}">
              <a16:creationId xmlns:a16="http://schemas.microsoft.com/office/drawing/2014/main" id="{0A082C50-7868-7711-B774-AD0F6C697B54}"/>
            </a:ext>
          </a:extLst>
        </cdr:cNvPr>
        <cdr:cNvSpPr txBox="1"/>
      </cdr:nvSpPr>
      <cdr:spPr>
        <a:xfrm xmlns:a="http://schemas.openxmlformats.org/drawingml/2006/main">
          <a:off x="2151114" y="776832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prstClr val="black">
                  <a:lumMod val="65000"/>
                  <a:lumOff val="35000"/>
                </a:prstClr>
              </a:solidFill>
              <a:latin typeface="Aptos" panose="02110004020202020204"/>
              <a:ea typeface="+mn-ea"/>
              <a:cs typeface="+mn-cs"/>
            </a:rPr>
            <a:t>80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0.30463</cdr:x>
      <cdr:y>0.27537</cdr:y>
    </cdr:from>
    <cdr:to>
      <cdr:x>0.33103</cdr:x>
      <cdr:y>0.34913</cdr:y>
    </cdr:to>
    <cdr:sp macro="" textlink="">
      <cdr:nvSpPr>
        <cdr:cNvPr id="3" name="TextBox 46">
          <a:extLst xmlns:a="http://schemas.openxmlformats.org/drawingml/2006/main">
            <a:ext uri="{FF2B5EF4-FFF2-40B4-BE49-F238E27FC236}">
              <a16:creationId xmlns:a16="http://schemas.microsoft.com/office/drawing/2014/main" id="{68183617-45D8-E74B-3FF9-CD2DE1ECE613}"/>
            </a:ext>
          </a:extLst>
        </cdr:cNvPr>
        <cdr:cNvSpPr txBox="1"/>
      </cdr:nvSpPr>
      <cdr:spPr>
        <a:xfrm xmlns:a="http://schemas.openxmlformats.org/drawingml/2006/main">
          <a:off x="2497392" y="861676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prstClr val="black">
                  <a:lumMod val="65000"/>
                  <a:lumOff val="35000"/>
                </a:prstClr>
              </a:solidFill>
              <a:latin typeface="Aptos" panose="02110004020202020204"/>
              <a:ea typeface="+mn-ea"/>
              <a:cs typeface="+mn-cs"/>
            </a:rPr>
            <a:t>81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0.35294</cdr:x>
      <cdr:y>0.34913</cdr:y>
    </cdr:from>
    <cdr:to>
      <cdr:x>0.37934</cdr:x>
      <cdr:y>0.4229</cdr:y>
    </cdr:to>
    <cdr:sp macro="" textlink="">
      <cdr:nvSpPr>
        <cdr:cNvPr id="4" name="TextBox 47">
          <a:extLst xmlns:a="http://schemas.openxmlformats.org/drawingml/2006/main">
            <a:ext uri="{FF2B5EF4-FFF2-40B4-BE49-F238E27FC236}">
              <a16:creationId xmlns:a16="http://schemas.microsoft.com/office/drawing/2014/main" id="{2831DA51-119B-1229-547B-8A6EC2A5D05D}"/>
            </a:ext>
          </a:extLst>
        </cdr:cNvPr>
        <cdr:cNvSpPr txBox="1"/>
      </cdr:nvSpPr>
      <cdr:spPr>
        <a:xfrm xmlns:a="http://schemas.openxmlformats.org/drawingml/2006/main">
          <a:off x="2893457" y="1092508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prstClr val="black">
                  <a:lumMod val="65000"/>
                  <a:lumOff val="35000"/>
                </a:prstClr>
              </a:solidFill>
              <a:latin typeface="Aptos" panose="02110004020202020204"/>
              <a:ea typeface="+mn-ea"/>
              <a:cs typeface="+mn-cs"/>
            </a:rPr>
            <a:t>60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0.53247</cdr:x>
      <cdr:y>0.40238</cdr:y>
    </cdr:from>
    <cdr:to>
      <cdr:x>0.5663</cdr:x>
      <cdr:y>0.47615</cdr:y>
    </cdr:to>
    <cdr:sp macro="" textlink="">
      <cdr:nvSpPr>
        <cdr:cNvPr id="5" name="TextBox 57">
          <a:extLst xmlns:a="http://schemas.openxmlformats.org/drawingml/2006/main">
            <a:ext uri="{FF2B5EF4-FFF2-40B4-BE49-F238E27FC236}">
              <a16:creationId xmlns:a16="http://schemas.microsoft.com/office/drawing/2014/main" id="{08141AF0-ADA4-7A62-5834-EAA2D14E690D}"/>
            </a:ext>
          </a:extLst>
        </cdr:cNvPr>
        <cdr:cNvSpPr txBox="1"/>
      </cdr:nvSpPr>
      <cdr:spPr>
        <a:xfrm xmlns:a="http://schemas.openxmlformats.org/drawingml/2006/main">
          <a:off x="4365241" y="1259138"/>
          <a:ext cx="277320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prstClr val="black">
                  <a:lumMod val="65000"/>
                  <a:lumOff val="35000"/>
                </a:prstClr>
              </a:solidFill>
              <a:latin typeface="Aptos" panose="02110004020202020204"/>
              <a:ea typeface="+mn-ea"/>
              <a:cs typeface="+mn-cs"/>
            </a:rPr>
            <a:t>100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0.58141</cdr:x>
      <cdr:y>0.44662</cdr:y>
    </cdr:from>
    <cdr:to>
      <cdr:x>0.60781</cdr:x>
      <cdr:y>0.52039</cdr:y>
    </cdr:to>
    <cdr:sp macro="" textlink="">
      <cdr:nvSpPr>
        <cdr:cNvPr id="6" name="TextBox 58">
          <a:extLst xmlns:a="http://schemas.openxmlformats.org/drawingml/2006/main">
            <a:ext uri="{FF2B5EF4-FFF2-40B4-BE49-F238E27FC236}">
              <a16:creationId xmlns:a16="http://schemas.microsoft.com/office/drawing/2014/main" id="{7B7692B9-6EFC-5198-60D7-957977CE0769}"/>
            </a:ext>
          </a:extLst>
        </cdr:cNvPr>
        <cdr:cNvSpPr txBox="1"/>
      </cdr:nvSpPr>
      <cdr:spPr>
        <a:xfrm xmlns:a="http://schemas.openxmlformats.org/drawingml/2006/main">
          <a:off x="4766459" y="1397579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prstClr val="black">
                  <a:lumMod val="65000"/>
                  <a:lumOff val="35000"/>
                </a:prstClr>
              </a:solidFill>
              <a:latin typeface="Aptos" panose="02110004020202020204"/>
              <a:ea typeface="+mn-ea"/>
              <a:cs typeface="+mn-cs"/>
            </a:rPr>
            <a:t>78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0.6275</cdr:x>
      <cdr:y>0.48351</cdr:y>
    </cdr:from>
    <cdr:to>
      <cdr:x>0.6539</cdr:x>
      <cdr:y>0.55728</cdr:y>
    </cdr:to>
    <cdr:sp macro="" textlink="">
      <cdr:nvSpPr>
        <cdr:cNvPr id="7" name="TextBox 59">
          <a:extLst xmlns:a="http://schemas.openxmlformats.org/drawingml/2006/main">
            <a:ext uri="{FF2B5EF4-FFF2-40B4-BE49-F238E27FC236}">
              <a16:creationId xmlns:a16="http://schemas.microsoft.com/office/drawing/2014/main" id="{9ABF6238-2958-0F85-E7FC-6296C68CA2BC}"/>
            </a:ext>
          </a:extLst>
        </cdr:cNvPr>
        <cdr:cNvSpPr txBox="1"/>
      </cdr:nvSpPr>
      <cdr:spPr>
        <a:xfrm xmlns:a="http://schemas.openxmlformats.org/drawingml/2006/main">
          <a:off x="5144335" y="1512995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49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0.81585</cdr:x>
      <cdr:y>0.13023</cdr:y>
    </cdr:from>
    <cdr:to>
      <cdr:x>0.84225</cdr:x>
      <cdr:y>0.20399</cdr:y>
    </cdr:to>
    <cdr:sp macro="" textlink="">
      <cdr:nvSpPr>
        <cdr:cNvPr id="8" name="TextBox 60">
          <a:extLst xmlns:a="http://schemas.openxmlformats.org/drawingml/2006/main">
            <a:ext uri="{FF2B5EF4-FFF2-40B4-BE49-F238E27FC236}">
              <a16:creationId xmlns:a16="http://schemas.microsoft.com/office/drawing/2014/main" id="{0F88780A-E129-89F1-19F6-3B9A417E3484}"/>
            </a:ext>
          </a:extLst>
        </cdr:cNvPr>
        <cdr:cNvSpPr txBox="1"/>
      </cdr:nvSpPr>
      <cdr:spPr>
        <a:xfrm xmlns:a="http://schemas.openxmlformats.org/drawingml/2006/main">
          <a:off x="6688421" y="407507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prstClr val="black">
                  <a:lumMod val="65000"/>
                  <a:lumOff val="35000"/>
                </a:prstClr>
              </a:solidFill>
              <a:latin typeface="Aptos" panose="02110004020202020204"/>
              <a:ea typeface="+mn-ea"/>
              <a:cs typeface="+mn-cs"/>
            </a:rPr>
            <a:t>86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0.85887</cdr:x>
      <cdr:y>0.17148</cdr:y>
    </cdr:from>
    <cdr:to>
      <cdr:x>0.88527</cdr:x>
      <cdr:y>0.24525</cdr:y>
    </cdr:to>
    <cdr:sp macro="" textlink="">
      <cdr:nvSpPr>
        <cdr:cNvPr id="9" name="TextBox 62">
          <a:extLst xmlns:a="http://schemas.openxmlformats.org/drawingml/2006/main">
            <a:ext uri="{FF2B5EF4-FFF2-40B4-BE49-F238E27FC236}">
              <a16:creationId xmlns:a16="http://schemas.microsoft.com/office/drawing/2014/main" id="{12E2393A-56C7-BA0D-F287-F457C0C164F6}"/>
            </a:ext>
          </a:extLst>
        </cdr:cNvPr>
        <cdr:cNvSpPr txBox="1"/>
      </cdr:nvSpPr>
      <cdr:spPr>
        <a:xfrm xmlns:a="http://schemas.openxmlformats.org/drawingml/2006/main">
          <a:off x="7041099" y="536608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prstClr val="black">
                  <a:lumMod val="65000"/>
                  <a:lumOff val="35000"/>
                </a:prstClr>
              </a:solidFill>
              <a:latin typeface="Aptos" panose="02110004020202020204"/>
              <a:ea typeface="+mn-ea"/>
              <a:cs typeface="+mn-cs"/>
            </a:rPr>
            <a:t>80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  <cdr:relSizeAnchor xmlns:cdr="http://schemas.openxmlformats.org/drawingml/2006/chartDrawing">
    <cdr:from>
      <cdr:x>0.90366</cdr:x>
      <cdr:y>0.27537</cdr:y>
    </cdr:from>
    <cdr:to>
      <cdr:x>0.93006</cdr:x>
      <cdr:y>0.34913</cdr:y>
    </cdr:to>
    <cdr:sp macro="" textlink="">
      <cdr:nvSpPr>
        <cdr:cNvPr id="10" name="TextBox 63">
          <a:extLst xmlns:a="http://schemas.openxmlformats.org/drawingml/2006/main">
            <a:ext uri="{FF2B5EF4-FFF2-40B4-BE49-F238E27FC236}">
              <a16:creationId xmlns:a16="http://schemas.microsoft.com/office/drawing/2014/main" id="{56BFE7D3-9897-C4DA-4863-4A559D870A50}"/>
            </a:ext>
          </a:extLst>
        </cdr:cNvPr>
        <cdr:cNvSpPr txBox="1"/>
      </cdr:nvSpPr>
      <cdr:spPr>
        <a:xfrm xmlns:a="http://schemas.openxmlformats.org/drawingml/2006/main">
          <a:off x="7408322" y="861676"/>
          <a:ext cx="216406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rIns="0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57</a:t>
          </a:r>
          <a:r>
            <a:rPr kumimoji="0" lang="el-G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6" tIns="91416" rIns="91416" bIns="91416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947AB615-D0B2-01D3-F190-2D66B579A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0371E8D6-C793-4982-87BB-6ECB2E3927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981B5C6E-3243-8F84-5B64-B49047FD1A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2007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947AB615-D0B2-01D3-F190-2D66B579A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0371E8D6-C793-4982-87BB-6ECB2E3927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981B5C6E-3243-8F84-5B64-B49047FD1A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801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947AB615-D0B2-01D3-F190-2D66B579A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0371E8D6-C793-4982-87BB-6ECB2E3927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981B5C6E-3243-8F84-5B64-B49047FD1A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229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85493-1F38-7078-8D1D-55D8E568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ECF65E-F807-69F8-28FC-8EAF74289E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B37001-FB18-F059-CD58-06C597697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2234D-0A75-FE22-012C-ADE7812E14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91412" tIns="45706" rIns="91412" bIns="45706"/>
          <a:lstStyle/>
          <a:p>
            <a:fld id="{2D2C575A-22B4-4EB9-941A-F4EB85CBFBC1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6261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412" tIns="45706" rIns="91412" bIns="45706"/>
          <a:lstStyle/>
          <a:p>
            <a:fld id="{2D2C575A-22B4-4EB9-941A-F4EB85CBFBC1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9996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04535-648B-D0E8-EC01-0B95352DF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62CB9-29AF-9508-3522-1D7AB45E7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9400" cy="372903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D7447E-70A9-1739-615B-B06D331E2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AA52F-5769-53AA-0DD0-3D7956D8F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91568" tIns="45784" rIns="91568" bIns="45784"/>
          <a:lstStyle/>
          <a:p>
            <a:fld id="{2D2C575A-22B4-4EB9-941A-F4EB85CBFBC1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3093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FF99B-3932-81A9-1B08-9810FC6F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E6805-9E14-ACDA-7BBB-942D629B2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F03F5-A817-A9E7-677B-4BADF818C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D321F-7BFD-9C79-A615-7647B72293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91412" tIns="45706" rIns="91412" bIns="45706"/>
          <a:lstStyle/>
          <a:p>
            <a:fld id="{2D2C575A-22B4-4EB9-941A-F4EB85CBFBC1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8424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5E6CA-142D-6F92-13FD-18D2173A3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B72231-E2EA-B8CE-156B-39B14CDB9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9400" cy="372903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DE4FE0-878D-B9C1-B054-8E0C5EC1A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10572-79F5-F0EB-E4A0-4A2FDA011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91568" tIns="45784" rIns="91568" bIns="45784"/>
          <a:lstStyle/>
          <a:p>
            <a:fld id="{2D2C575A-22B4-4EB9-941A-F4EB85CBFBC1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1013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80B93-A3F9-016F-2E34-50EE19EA7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3ABFA-989C-AC9D-6406-872E3EB62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5100AC-F8EE-F4C5-81EE-140A449C3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28D5E-F302-F8F3-0400-E4306A3F60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91412" tIns="45706" rIns="91412" bIns="45706"/>
          <a:lstStyle/>
          <a:p>
            <a:fld id="{2D2C575A-22B4-4EB9-941A-F4EB85CBFBC1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9687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9400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568" tIns="45784" rIns="91568" bIns="45784"/>
          <a:lstStyle/>
          <a:p>
            <a:fld id="{2D2C575A-22B4-4EB9-941A-F4EB85CBFBC1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9996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947AB615-D0B2-01D3-F190-2D66B579A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0371E8D6-C793-4982-87BB-6ECB2E3927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981B5C6E-3243-8F84-5B64-B49047FD1A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998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C575A-22B4-4EB9-941A-F4EB85CBFBC1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623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9471">
              <a:defRPr/>
            </a:pP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2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C575A-22B4-4EB9-941A-F4EB85CBFBC1}" type="slidenum"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424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3E14D-97D4-06F9-A8D7-18EF9CBEF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0CB8F5-7928-71DA-E6FD-3CED64AB9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9C14C8-8065-0206-2A90-D3B3F2942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95AF6-F645-47BB-448A-E6960ACE3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C575A-22B4-4EB9-941A-F4EB85CBFBC1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067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Κλείνοντας, σε ό,τι αφορά στις ενεργές δράσεις του Ταμείου Ανάκαμψης:</a:t>
            </a:r>
          </a:p>
          <a:p>
            <a:endParaRPr lang="el-GR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l-GR" dirty="0"/>
              <a:t>Ανοιχτά παραμένουν 2 προγράμματα για την ενεργειακή αναβάθμιση και την εξοικονόμηση ενέργειας, που απευθύνονται σε επιχειρήσεις, τα συστήματα αποθήκευσης ενέργειας και η ενεργειακή απόδοση επιχειρήσεων του τριτογενούς τομέα.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l-GR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dirty="0"/>
              <a:t>Στο Πρόγραμμα </a:t>
            </a:r>
            <a:r>
              <a:rPr lang="el-GR" dirty="0" err="1"/>
              <a:t>Προσυμπτωματικού</a:t>
            </a:r>
            <a:r>
              <a:rPr lang="el-GR" dirty="0"/>
              <a:t> Ελέγχου ΠΡΟΛΑΜΒΑΝΩ ανοιχτά είναι όλα τα προγράμματα, ενώ αναμένεται να ξεκινήσει το πρόγραμμα για την αντιμετώπιση της παχυσαρκίας.   </a:t>
            </a:r>
          </a:p>
          <a:p>
            <a:endParaRPr lang="el-GR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dirty="0"/>
              <a:t>Άνοιξαν 2 προγράμματα στον τομέα ενίσχυσης της κοινωνικής συνοχής. Το ένα αφορά στην ψηφιακή εκπαίδευση και ενδυνάμωση ηλικιωμένων και ΑΜΕΑ και το άλλο είναι το πιλοτικό πρόγραμμα για την πρώιμη παιδική παρέμβαση.</a:t>
            </a:r>
          </a:p>
          <a:p>
            <a:endParaRPr lang="el-GR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dirty="0"/>
              <a:t>Ανοιχτό είναι το πρόγραμμα </a:t>
            </a:r>
            <a:r>
              <a:rPr lang="el-GR" dirty="0" err="1"/>
              <a:t>smart</a:t>
            </a:r>
            <a:r>
              <a:rPr lang="el-GR" dirty="0"/>
              <a:t> </a:t>
            </a:r>
            <a:r>
              <a:rPr lang="el-GR" dirty="0" err="1"/>
              <a:t>readiness</a:t>
            </a:r>
            <a:r>
              <a:rPr lang="el-GR" dirty="0"/>
              <a:t> για την εγκατάσταση οπτικών ινών και το </a:t>
            </a:r>
            <a:r>
              <a:rPr lang="el-GR" dirty="0" err="1"/>
              <a:t>Gigabit</a:t>
            </a:r>
            <a:r>
              <a:rPr lang="el-GR" dirty="0"/>
              <a:t> </a:t>
            </a:r>
            <a:r>
              <a:rPr lang="el-GR" dirty="0" err="1"/>
              <a:t>voucher</a:t>
            </a:r>
            <a:r>
              <a:rPr lang="el-GR" dirty="0"/>
              <a:t> που παρέχει κουπόνια για σύνδεση </a:t>
            </a:r>
            <a:r>
              <a:rPr lang="el-GR" dirty="0" err="1"/>
              <a:t>υπερυψηλών</a:t>
            </a:r>
            <a:r>
              <a:rPr lang="el-GR" dirty="0"/>
              <a:t> ταχυτήτων </a:t>
            </a:r>
          </a:p>
          <a:p>
            <a:endParaRPr lang="el-GR" dirty="0"/>
          </a:p>
          <a:p>
            <a:r>
              <a:rPr lang="el-GR" dirty="0"/>
              <a:t>Ανοιχτά παραμένουν τρία προγράμματα της ΔΥΠΑ με χρηματοδότηση του Ταμείου Ανάκαμψης. </a:t>
            </a:r>
          </a:p>
          <a:p>
            <a:r>
              <a:rPr lang="el-GR" dirty="0"/>
              <a:t>1.Το ένα αποτελεί μια ολοκληρωμένη παρέμβαση που περιλαμβάνει συμβουλευτική, κατάρτιση, προώθηση στην απασχόληση και ενίσχυση επιχειρηματικών πρωτοβουλιών σε συγκεκριμένες περιοχές με ειδικά χαρακτηριστικά ως προς την απασχόληση: πρόκειται για τις ΠΕ Καστοριάς, Αχαΐας, Σερρών και Ρόδου και τους Δήμους Περάματος – Κερατσινίου – Δραπετσώνας και Σαλαμίνας. </a:t>
            </a:r>
          </a:p>
          <a:p>
            <a:r>
              <a:rPr lang="el-GR" dirty="0"/>
              <a:t>2. Το δεύτερο είναι μια ολοκληρωμένη δράση κατάρτισης και απασχόλησης ανέργων δικαιούχων Ελάχιστου Εγγυημένου Εισοδήματος και Αστέγων και </a:t>
            </a:r>
          </a:p>
          <a:p>
            <a:r>
              <a:rPr lang="el-GR" dirty="0"/>
              <a:t>3. Το τρίτο αφορά σε Επιχορήγηση επιχειρήσεων για την απασχόληση ανέργων ειδικών ομάδων.</a:t>
            </a:r>
          </a:p>
          <a:p>
            <a:endParaRPr lang="el-GR" dirty="0"/>
          </a:p>
          <a:p>
            <a:r>
              <a:rPr lang="el-GR" dirty="0"/>
              <a:t>Τέλος, διαθέσιμα είναι τα δανειακά προγράμματα του Ταμείου Ανάκαμψης για τη στέγαση, το πρόγραμμα Σπίτι μου ΙΙ και το Αναβαθμίζω το Σπίτι μου</a:t>
            </a:r>
          </a:p>
          <a:p>
            <a:endParaRPr lang="el-GR" dirty="0"/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C575A-22B4-4EB9-941A-F4EB85CBFBC1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647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947AB615-D0B2-01D3-F190-2D66B579A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0371E8D6-C793-4982-87BB-6ECB2E3927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981B5C6E-3243-8F84-5B64-B49047FD1A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4797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E63FD-F0B7-0F06-D36C-8894A630D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159C2663-BCD9-D436-B8A0-218C4030C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3422C7B4-06BB-19D5-738E-22B93EC63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84F5223-08E1-15C8-B840-8855499F7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58EFA-942D-4ED7-B4AF-1190588AC46D}" type="slidenum">
              <a:rPr kumimoji="0" lang="el-GR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l-G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20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2C90B-C4EB-6E1C-C2A7-C2D7A76E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7001C0-2AFA-645E-4A73-9499748A2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0CBA3-1CD2-DA9B-1276-4D9CF84CC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BBCCD-967A-AF53-6FE1-AC167DA1E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A48F5A-9F4A-435E-991D-E8AFAE680631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819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AA8A558A-C891-00F7-BADF-6CEB8577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912A2C53-DEDB-0D34-9D2B-02041788DB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E5449085-953E-A591-1D18-CAB986B475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8552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0329901A-A6BF-7771-7D17-FBE2F4F39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FF3E23C7-6CEA-769A-F484-50E31AFB1A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C26A8C0E-783B-C774-E2D1-10AA6EEF02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5077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8AFC-5834-83FD-2E0D-96886B1EA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890B22-75A7-375C-148B-8B08C4168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CFBFA-C80A-333E-443C-3BFC8FC8D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364B1-E739-CE37-0FD5-FEE928C79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pPr/>
              <a:t>39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83646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452F2-5F25-3F3A-0EE5-639D151B5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0F86FD-041B-3A4B-4A8D-95B99CE9B8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39F9F-6753-B12C-D040-ACBD068ED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A3090-CC90-0E29-C8E1-F2B91C400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pPr/>
              <a:t>40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78629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973332C6-F2CF-E84F-3FC2-3384A2E9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5952ba17f_0_1:notes">
            <a:extLst>
              <a:ext uri="{FF2B5EF4-FFF2-40B4-BE49-F238E27FC236}">
                <a16:creationId xmlns:a16="http://schemas.microsoft.com/office/drawing/2014/main" id="{7B969E03-EF63-C45E-D024-F321F6EDA6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27" name="Google Shape;127;g255952ba17f_0_1:notes">
            <a:extLst>
              <a:ext uri="{FF2B5EF4-FFF2-40B4-BE49-F238E27FC236}">
                <a16:creationId xmlns:a16="http://schemas.microsoft.com/office/drawing/2014/main" id="{8E4E19B5-260B-603A-1474-B3DDFA7963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spcFirstLastPara="1" wrap="square" lIns="91416" tIns="91416" rIns="91416" bIns="9141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7475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E0875-05CA-21A8-4B7A-DDD182FB5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8704A3C6-F009-1207-EF8F-73E1A0A76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2AA435B4-AF6B-BD1D-A520-303719CB9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9337">
              <a:lnSpc>
                <a:spcPct val="117999"/>
              </a:lnSpc>
            </a:pPr>
            <a:endParaRPr lang="el-GR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5303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jpe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jpe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jpe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jpe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79875" y="1660263"/>
            <a:ext cx="6784200" cy="208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79875" y="3918688"/>
            <a:ext cx="67842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272625" y="3762300"/>
            <a:ext cx="6158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910675" y="3762200"/>
            <a:ext cx="11940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>
            <a:spLocks noGrp="1"/>
          </p:cNvSpPr>
          <p:nvPr>
            <p:ph type="pic" idx="3"/>
          </p:nvPr>
        </p:nvSpPr>
        <p:spPr>
          <a:xfrm>
            <a:off x="713225" y="539500"/>
            <a:ext cx="7717500" cy="277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cxnSp>
        <p:nvCxnSpPr>
          <p:cNvPr id="32" name="Google Shape;32;p8"/>
          <p:cNvCxnSpPr/>
          <p:nvPr/>
        </p:nvCxnSpPr>
        <p:spPr>
          <a:xfrm>
            <a:off x="0" y="2571738"/>
            <a:ext cx="1237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Google Shape;33;p8"/>
          <p:cNvCxnSpPr/>
          <p:nvPr/>
        </p:nvCxnSpPr>
        <p:spPr>
          <a:xfrm>
            <a:off x="7906200" y="2571738"/>
            <a:ext cx="1237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7" name="Google Shape;37;p9"/>
          <p:cNvCxnSpPr/>
          <p:nvPr/>
        </p:nvCxnSpPr>
        <p:spPr>
          <a:xfrm>
            <a:off x="4571975" y="-12"/>
            <a:ext cx="0" cy="906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" name="Google Shape;38;p9"/>
          <p:cNvCxnSpPr/>
          <p:nvPr/>
        </p:nvCxnSpPr>
        <p:spPr>
          <a:xfrm>
            <a:off x="4571975" y="4237488"/>
            <a:ext cx="0" cy="906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Google Shape;114;p21"/>
          <p:cNvCxnSpPr/>
          <p:nvPr/>
        </p:nvCxnSpPr>
        <p:spPr>
          <a:xfrm>
            <a:off x="713225" y="-12"/>
            <a:ext cx="0" cy="4575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115;p21"/>
          <p:cNvCxnSpPr/>
          <p:nvPr/>
        </p:nvCxnSpPr>
        <p:spPr>
          <a:xfrm>
            <a:off x="8430775" y="567588"/>
            <a:ext cx="0" cy="4575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Google Shape;117;p22"/>
          <p:cNvCxnSpPr/>
          <p:nvPr/>
        </p:nvCxnSpPr>
        <p:spPr>
          <a:xfrm>
            <a:off x="0" y="4603988"/>
            <a:ext cx="6141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22"/>
          <p:cNvCxnSpPr/>
          <p:nvPr/>
        </p:nvCxnSpPr>
        <p:spPr>
          <a:xfrm>
            <a:off x="3002100" y="539488"/>
            <a:ext cx="6141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48F72BC-B3B4-D8DC-6011-89CFB93C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7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52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g 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44899" cy="7896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0927" y="281062"/>
            <a:ext cx="6662738" cy="334707"/>
          </a:xfrm>
        </p:spPr>
        <p:txBody>
          <a:bodyPr lIns="0" tIns="0" rIns="0" bIns="0"/>
          <a:lstStyle>
            <a:lvl1pPr>
              <a:defRPr sz="2175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1612" y="1183005"/>
            <a:ext cx="39797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3470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23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6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4" y="569303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1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65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3407" y="4698142"/>
            <a:ext cx="2057400" cy="273844"/>
          </a:xfr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48F72BC-B3B4-D8DC-6011-89CFB93C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52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2CD20C-A370-1002-C02D-7F914194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6000C4-9BA0-38FB-02B9-F424CEAB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05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53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F9F7F1C-D305-06F3-DF54-3079AB30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49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97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322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FA849DB-AC0F-6A46-8F55-A7A81D4A03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12684" y="435934"/>
            <a:ext cx="8055769" cy="399886"/>
          </a:xfrm>
          <a:prstGeom prst="rect">
            <a:avLst/>
          </a:prstGeom>
        </p:spPr>
        <p:txBody>
          <a:bodyPr/>
          <a:lstStyle>
            <a:lvl1pPr algn="l">
              <a:defRPr sz="1650" b="1">
                <a:solidFill>
                  <a:srgbClr val="0750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Κείμενο</a:t>
            </a:r>
            <a:r>
              <a:rPr dirty="0"/>
              <a:t> </a:t>
            </a:r>
            <a:r>
              <a:rPr dirty="0" err="1"/>
              <a:t>τίτλου</a:t>
            </a:r>
            <a:endParaRPr dirty="0"/>
          </a:p>
        </p:txBody>
      </p:sp>
      <p:sp>
        <p:nvSpPr>
          <p:cNvPr id="9" name="Shape 57">
            <a:extLst>
              <a:ext uri="{FF2B5EF4-FFF2-40B4-BE49-F238E27FC236}">
                <a16:creationId xmlns:a16="http://schemas.microsoft.com/office/drawing/2014/main" id="{9C51273A-6FAD-6C40-A168-F8E0114526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879" y="956164"/>
            <a:ext cx="8055769" cy="2922894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>
                <a:srgbClr val="00B0DA"/>
              </a:buClr>
              <a:buFont typeface="Wingdings" panose="05000000000000000000" pitchFamily="2" charset="2"/>
              <a:buChar char="q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303" indent="-257175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7625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438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2512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ut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Hhhhdhhhsd</a:t>
            </a:r>
            <a:endParaRPr lang="en-US" dirty="0"/>
          </a:p>
          <a:p>
            <a:pPr lvl="0"/>
            <a:r>
              <a:rPr lang="en-US" dirty="0" err="1"/>
              <a:t>kglllfddffd</a:t>
            </a:r>
            <a:endParaRPr lang="en-US" dirty="0"/>
          </a:p>
          <a:p>
            <a:pPr lvl="1"/>
            <a:endParaRPr lang="en-US" sz="900" dirty="0"/>
          </a:p>
          <a:p>
            <a:pPr lvl="1"/>
            <a:endParaRPr lang="el-GR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969405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4" y="569303"/>
            <a:ext cx="2270357" cy="1257680"/>
          </a:xfrm>
          <a:prstGeom prst="rect">
            <a:avLst/>
          </a:prstGeom>
        </p:spPr>
      </p:pic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13FDBB-0D37-C12C-65EB-AA5DB24A6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0369" y="2873113"/>
            <a:ext cx="3655219" cy="891778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l-GR" dirty="0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4234092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" userDrawn="1">
  <p:cSld name="Title &amp;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23529" y="172266"/>
            <a:ext cx="8460940" cy="38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8890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281F76"/>
                </a:solidFill>
                <a:latin typeface="+mj-lt"/>
                <a:ea typeface="Lato Black"/>
                <a:cs typeface="Lato Black"/>
                <a:sym typeface="Lato Black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2"/>
          </p:nvPr>
        </p:nvSpPr>
        <p:spPr>
          <a:xfrm>
            <a:off x="323529" y="695947"/>
            <a:ext cx="3600400" cy="29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23" marR="0" lvl="0" indent="-228612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Lato"/>
                <a:cs typeface="Lato"/>
                <a:sym typeface="Lato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Google Shape;15;p3"/>
          <p:cNvSpPr txBox="1"/>
          <p:nvPr/>
        </p:nvSpPr>
        <p:spPr>
          <a:xfrm>
            <a:off x="8253439" y="4722842"/>
            <a:ext cx="20699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1" b="0" i="0" u="none" strike="noStrike" cap="none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801" b="0" i="0" u="none" strike="noStrike" cap="none" dirty="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A773D-D72F-40ED-9BFA-8DA31EC260C1}"/>
              </a:ext>
            </a:extLst>
          </p:cNvPr>
          <p:cNvCxnSpPr>
            <a:cxnSpLocks/>
          </p:cNvCxnSpPr>
          <p:nvPr userDrawn="1"/>
        </p:nvCxnSpPr>
        <p:spPr>
          <a:xfrm>
            <a:off x="323529" y="627534"/>
            <a:ext cx="8460940" cy="0"/>
          </a:xfrm>
          <a:prstGeom prst="line">
            <a:avLst/>
          </a:prstGeom>
          <a:ln w="25400" cap="sq">
            <a:solidFill>
              <a:srgbClr val="281F76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AA0D64-9D05-4FAB-915C-1C4B8E9FA7E4}"/>
              </a:ext>
            </a:extLst>
          </p:cNvPr>
          <p:cNvCxnSpPr/>
          <p:nvPr userDrawn="1"/>
        </p:nvCxnSpPr>
        <p:spPr>
          <a:xfrm>
            <a:off x="4572000" y="774351"/>
            <a:ext cx="36004" cy="4196885"/>
          </a:xfrm>
          <a:prstGeom prst="line">
            <a:avLst/>
          </a:prstGeom>
          <a:ln w="25400" cap="sq">
            <a:solidFill>
              <a:schemeClr val="accent2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3;p3">
            <a:extLst>
              <a:ext uri="{FF2B5EF4-FFF2-40B4-BE49-F238E27FC236}">
                <a16:creationId xmlns:a16="http://schemas.microsoft.com/office/drawing/2014/main" id="{4D4419B1-67D7-4EEE-A517-CC197D7E6D86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48288" y="695947"/>
            <a:ext cx="3600400" cy="29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23" marR="0" lvl="0" indent="-228612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Lato"/>
                <a:cs typeface="Lato"/>
                <a:sym typeface="Lato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659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0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87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48F72BC-B3B4-D8DC-6011-89CFB93C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67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2CD20C-A370-1002-C02D-7F914194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6000C4-9BA0-38FB-02B9-F424CEAB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69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25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F9F7F1C-D305-06F3-DF54-3079AB30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28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42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959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FA849DB-AC0F-6A46-8F55-A7A81D4A03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12684" y="435934"/>
            <a:ext cx="8055769" cy="399886"/>
          </a:xfrm>
          <a:prstGeom prst="rect">
            <a:avLst/>
          </a:prstGeom>
        </p:spPr>
        <p:txBody>
          <a:bodyPr/>
          <a:lstStyle>
            <a:lvl1pPr algn="l">
              <a:defRPr sz="1650" b="1">
                <a:solidFill>
                  <a:srgbClr val="0750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Κείμενο</a:t>
            </a:r>
            <a:r>
              <a:rPr dirty="0"/>
              <a:t> </a:t>
            </a:r>
            <a:r>
              <a:rPr dirty="0" err="1"/>
              <a:t>τίτλου</a:t>
            </a:r>
            <a:endParaRPr dirty="0"/>
          </a:p>
        </p:txBody>
      </p:sp>
      <p:sp>
        <p:nvSpPr>
          <p:cNvPr id="9" name="Shape 57">
            <a:extLst>
              <a:ext uri="{FF2B5EF4-FFF2-40B4-BE49-F238E27FC236}">
                <a16:creationId xmlns:a16="http://schemas.microsoft.com/office/drawing/2014/main" id="{9C51273A-6FAD-6C40-A168-F8E0114526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879" y="956164"/>
            <a:ext cx="8055769" cy="292289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>
                <a:srgbClr val="00B0DA"/>
              </a:buClr>
              <a:buFont typeface="Wingdings" panose="05000000000000000000" pitchFamily="2" charset="2"/>
              <a:buChar char="q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303" indent="-257175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7625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438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2512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ut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Hhhhdhhhsd</a:t>
            </a:r>
            <a:endParaRPr lang="en-US" dirty="0"/>
          </a:p>
          <a:p>
            <a:pPr lvl="0"/>
            <a:r>
              <a:rPr lang="en-US" dirty="0" err="1"/>
              <a:t>kglllfddffd</a:t>
            </a:r>
            <a:endParaRPr lang="en-US" dirty="0"/>
          </a:p>
          <a:p>
            <a:pPr lvl="1"/>
            <a:endParaRPr lang="en-US" sz="900" dirty="0"/>
          </a:p>
          <a:p>
            <a:pPr lvl="1"/>
            <a:endParaRPr lang="el-GR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5220221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13FDBB-0D37-C12C-65EB-AA5DB24A6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0369" y="2873113"/>
            <a:ext cx="3655219" cy="891778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l-GR" dirty="0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15414171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Διαφάνεια τίτλου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4" y="569303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1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469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3407" y="4698142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02" y="32347"/>
            <a:ext cx="6353963" cy="609098"/>
          </a:xfrm>
        </p:spPr>
        <p:txBody>
          <a:bodyPr/>
          <a:lstStyle/>
          <a:p>
            <a:r>
              <a:rPr lang="el-GR" dirty="0"/>
              <a:t>Κάντε κλικ για να επεξεργαστείτε τον τίτλο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48F72BC-B3B4-D8DC-6011-89CFB93C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218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2CD20C-A370-1002-C02D-7F914194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6000C4-9BA0-38FB-02B9-F424CEAB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335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7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F9F7F1C-D305-06F3-DF54-3079AB30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010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416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07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FA849DB-AC0F-6A46-8F55-A7A81D4A03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12684" y="435934"/>
            <a:ext cx="8055769" cy="399886"/>
          </a:xfrm>
          <a:prstGeom prst="rect">
            <a:avLst/>
          </a:prstGeom>
        </p:spPr>
        <p:txBody>
          <a:bodyPr/>
          <a:lstStyle>
            <a:lvl1pPr algn="l">
              <a:defRPr sz="1650" b="1">
                <a:solidFill>
                  <a:srgbClr val="0750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Κείμενο</a:t>
            </a:r>
            <a:r>
              <a:rPr dirty="0"/>
              <a:t> </a:t>
            </a:r>
            <a:r>
              <a:rPr dirty="0" err="1"/>
              <a:t>τίτλου</a:t>
            </a:r>
            <a:endParaRPr dirty="0"/>
          </a:p>
        </p:txBody>
      </p:sp>
      <p:sp>
        <p:nvSpPr>
          <p:cNvPr id="9" name="Shape 57">
            <a:extLst>
              <a:ext uri="{FF2B5EF4-FFF2-40B4-BE49-F238E27FC236}">
                <a16:creationId xmlns:a16="http://schemas.microsoft.com/office/drawing/2014/main" id="{9C51273A-6FAD-6C40-A168-F8E0114526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879" y="956164"/>
            <a:ext cx="8055769" cy="2922894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>
                <a:srgbClr val="00B0DA"/>
              </a:buClr>
              <a:buFont typeface="Wingdings" panose="05000000000000000000" pitchFamily="2" charset="2"/>
              <a:buChar char="q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303" indent="-257175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7625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438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2512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ut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Hhhhdhhhsd</a:t>
            </a:r>
            <a:endParaRPr lang="en-US" dirty="0"/>
          </a:p>
          <a:p>
            <a:pPr lvl="0"/>
            <a:r>
              <a:rPr lang="en-US" dirty="0" err="1"/>
              <a:t>kglllfddffd</a:t>
            </a:r>
            <a:endParaRPr lang="en-US" dirty="0"/>
          </a:p>
          <a:p>
            <a:pPr lvl="1"/>
            <a:endParaRPr lang="en-US" sz="900" dirty="0"/>
          </a:p>
          <a:p>
            <a:pPr lvl="1"/>
            <a:endParaRPr lang="el-GR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0877785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Διαφάνεια τίτλου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4" y="569303"/>
            <a:ext cx="2270357" cy="1257680"/>
          </a:xfrm>
          <a:prstGeom prst="rect">
            <a:avLst/>
          </a:prstGeom>
        </p:spPr>
      </p:pic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13FDBB-0D37-C12C-65EB-AA5DB24A6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0369" y="2873113"/>
            <a:ext cx="3655219" cy="891778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l-GR" dirty="0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4500919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" userDrawn="1">
  <p:cSld name="Title &amp;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23529" y="172266"/>
            <a:ext cx="8460940" cy="38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8890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281F76"/>
                </a:solidFill>
                <a:latin typeface="+mj-lt"/>
                <a:ea typeface="Lato Black"/>
                <a:cs typeface="Lato Black"/>
                <a:sym typeface="Lato Black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2"/>
          </p:nvPr>
        </p:nvSpPr>
        <p:spPr>
          <a:xfrm>
            <a:off x="323529" y="695947"/>
            <a:ext cx="3600400" cy="29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23" marR="0" lvl="0" indent="-228612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Lato"/>
                <a:cs typeface="Lato"/>
                <a:sym typeface="Lato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Google Shape;15;p3"/>
          <p:cNvSpPr txBox="1"/>
          <p:nvPr/>
        </p:nvSpPr>
        <p:spPr>
          <a:xfrm>
            <a:off x="8253439" y="4722842"/>
            <a:ext cx="20699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1" b="0" i="0" u="none" strike="noStrike" cap="none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801" b="0" i="0" u="none" strike="noStrike" cap="none" dirty="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A773D-D72F-40ED-9BFA-8DA31EC260C1}"/>
              </a:ext>
            </a:extLst>
          </p:cNvPr>
          <p:cNvCxnSpPr>
            <a:cxnSpLocks/>
          </p:cNvCxnSpPr>
          <p:nvPr userDrawn="1"/>
        </p:nvCxnSpPr>
        <p:spPr>
          <a:xfrm>
            <a:off x="323529" y="627534"/>
            <a:ext cx="8460940" cy="0"/>
          </a:xfrm>
          <a:prstGeom prst="line">
            <a:avLst/>
          </a:prstGeom>
          <a:ln w="25400" cap="sq">
            <a:solidFill>
              <a:srgbClr val="281F76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AA0D64-9D05-4FAB-915C-1C4B8E9FA7E4}"/>
              </a:ext>
            </a:extLst>
          </p:cNvPr>
          <p:cNvCxnSpPr/>
          <p:nvPr userDrawn="1"/>
        </p:nvCxnSpPr>
        <p:spPr>
          <a:xfrm>
            <a:off x="4572000" y="774351"/>
            <a:ext cx="36004" cy="4196885"/>
          </a:xfrm>
          <a:prstGeom prst="line">
            <a:avLst/>
          </a:prstGeom>
          <a:ln w="25400" cap="sq">
            <a:solidFill>
              <a:schemeClr val="accent2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3;p3">
            <a:extLst>
              <a:ext uri="{FF2B5EF4-FFF2-40B4-BE49-F238E27FC236}">
                <a16:creationId xmlns:a16="http://schemas.microsoft.com/office/drawing/2014/main" id="{4D4419B1-67D7-4EEE-A517-CC197D7E6D86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48288" y="695947"/>
            <a:ext cx="3600400" cy="29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23" marR="0" lvl="0" indent="-228612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Lato"/>
                <a:cs typeface="Lato"/>
                <a:sym typeface="Lato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948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Διαφάνεια τίτλου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4" y="569303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1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384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3407" y="4698142"/>
            <a:ext cx="2057400" cy="273844"/>
          </a:xfrm>
        </p:spPr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02" y="32347"/>
            <a:ext cx="6353963" cy="609098"/>
          </a:xfrm>
        </p:spPr>
        <p:txBody>
          <a:bodyPr/>
          <a:lstStyle/>
          <a:p>
            <a:r>
              <a:rPr lang="el-GR" dirty="0"/>
              <a:t>Κάντε κλικ για να επεξεργαστείτε τον τίτλο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48F72BC-B3B4-D8DC-6011-89CFB93C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05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2CD20C-A370-1002-C02D-7F914194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6000C4-9BA0-38FB-02B9-F424CEAB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883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272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F9F7F1C-D305-06F3-DF54-3079AB30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769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28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D503-D1B6-4A67-8FF5-CE1B15326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17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FA849DB-AC0F-6A46-8F55-A7A81D4A03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12684" y="435934"/>
            <a:ext cx="8055769" cy="399886"/>
          </a:xfrm>
          <a:prstGeom prst="rect">
            <a:avLst/>
          </a:prstGeom>
        </p:spPr>
        <p:txBody>
          <a:bodyPr/>
          <a:lstStyle>
            <a:lvl1pPr algn="l">
              <a:defRPr sz="1650" b="1">
                <a:solidFill>
                  <a:srgbClr val="0750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Κείμενο</a:t>
            </a:r>
            <a:r>
              <a:rPr dirty="0"/>
              <a:t> </a:t>
            </a:r>
            <a:r>
              <a:rPr dirty="0" err="1"/>
              <a:t>τίτλου</a:t>
            </a:r>
            <a:endParaRPr dirty="0"/>
          </a:p>
        </p:txBody>
      </p:sp>
      <p:sp>
        <p:nvSpPr>
          <p:cNvPr id="9" name="Shape 57">
            <a:extLst>
              <a:ext uri="{FF2B5EF4-FFF2-40B4-BE49-F238E27FC236}">
                <a16:creationId xmlns:a16="http://schemas.microsoft.com/office/drawing/2014/main" id="{9C51273A-6FAD-6C40-A168-F8E0114526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879" y="956164"/>
            <a:ext cx="8055769" cy="2922894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>
                <a:srgbClr val="00B0DA"/>
              </a:buClr>
              <a:buFont typeface="Wingdings" panose="05000000000000000000" pitchFamily="2" charset="2"/>
              <a:buChar char="q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303" indent="-257175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7625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438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2512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ut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Hhhhdhhhsd</a:t>
            </a:r>
            <a:endParaRPr lang="en-US" dirty="0"/>
          </a:p>
          <a:p>
            <a:pPr lvl="0"/>
            <a:r>
              <a:rPr lang="en-US" dirty="0" err="1"/>
              <a:t>kglllfddffd</a:t>
            </a:r>
            <a:endParaRPr lang="en-US" dirty="0"/>
          </a:p>
          <a:p>
            <a:pPr lvl="1"/>
            <a:endParaRPr lang="en-US" sz="900" dirty="0"/>
          </a:p>
          <a:p>
            <a:pPr lvl="1"/>
            <a:endParaRPr lang="el-GR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5453498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Διαφάνεια τίτλου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4" y="569303"/>
            <a:ext cx="2270357" cy="1257680"/>
          </a:xfrm>
          <a:prstGeom prst="rect">
            <a:avLst/>
          </a:prstGeom>
        </p:spPr>
      </p:pic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13FDBB-0D37-C12C-65EB-AA5DB24A6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0369" y="2873113"/>
            <a:ext cx="3655219" cy="891778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l-GR" dirty="0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655708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" userDrawn="1">
  <p:cSld name="Title &amp;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23529" y="172266"/>
            <a:ext cx="8460940" cy="38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8890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281F76"/>
                </a:solidFill>
                <a:latin typeface="+mj-lt"/>
                <a:ea typeface="Lato Black"/>
                <a:cs typeface="Lato Black"/>
                <a:sym typeface="Lato Black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2"/>
          </p:nvPr>
        </p:nvSpPr>
        <p:spPr>
          <a:xfrm>
            <a:off x="323529" y="695947"/>
            <a:ext cx="3600400" cy="29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23" marR="0" lvl="0" indent="-228612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Lato"/>
                <a:cs typeface="Lato"/>
                <a:sym typeface="Lato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Google Shape;15;p3"/>
          <p:cNvSpPr txBox="1"/>
          <p:nvPr/>
        </p:nvSpPr>
        <p:spPr>
          <a:xfrm>
            <a:off x="8253439" y="4722842"/>
            <a:ext cx="20699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1" b="0" i="0" u="none" strike="noStrike" cap="none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801" b="0" i="0" u="none" strike="noStrike" cap="none" dirty="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A773D-D72F-40ED-9BFA-8DA31EC260C1}"/>
              </a:ext>
            </a:extLst>
          </p:cNvPr>
          <p:cNvCxnSpPr>
            <a:cxnSpLocks/>
          </p:cNvCxnSpPr>
          <p:nvPr userDrawn="1"/>
        </p:nvCxnSpPr>
        <p:spPr>
          <a:xfrm>
            <a:off x="323529" y="627534"/>
            <a:ext cx="8460940" cy="0"/>
          </a:xfrm>
          <a:prstGeom prst="line">
            <a:avLst/>
          </a:prstGeom>
          <a:ln w="25400" cap="sq">
            <a:solidFill>
              <a:srgbClr val="281F76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AA0D64-9D05-4FAB-915C-1C4B8E9FA7E4}"/>
              </a:ext>
            </a:extLst>
          </p:cNvPr>
          <p:cNvCxnSpPr/>
          <p:nvPr userDrawn="1"/>
        </p:nvCxnSpPr>
        <p:spPr>
          <a:xfrm>
            <a:off x="4572000" y="774351"/>
            <a:ext cx="36004" cy="4196885"/>
          </a:xfrm>
          <a:prstGeom prst="line">
            <a:avLst/>
          </a:prstGeom>
          <a:ln w="25400" cap="sq">
            <a:solidFill>
              <a:schemeClr val="accent2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3;p3">
            <a:extLst>
              <a:ext uri="{FF2B5EF4-FFF2-40B4-BE49-F238E27FC236}">
                <a16:creationId xmlns:a16="http://schemas.microsoft.com/office/drawing/2014/main" id="{4D4419B1-67D7-4EEE-A517-CC197D7E6D86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48288" y="695947"/>
            <a:ext cx="3600400" cy="29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23" marR="0" lvl="0" indent="-228612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Lato"/>
                <a:cs typeface="Lato"/>
                <a:sym typeface="Lato"/>
              </a:defRPr>
            </a:lvl1pPr>
            <a:lvl2pPr marL="914446" marR="0" lvl="1" indent="-34291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69" marR="0" lvl="2" indent="-32386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92" marR="0" lvl="3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114" marR="0" lvl="4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338" marR="0" lvl="5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560" marR="0" lvl="6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783" marR="0" lvl="7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5006" marR="0" lvl="8" indent="-31434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3052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Διαφάνεια τίτλου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0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792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726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2CD20C-A370-1002-C02D-7F914194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6000C4-9BA0-38FB-02B9-F424CEAB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053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12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F9F7F1C-D305-06F3-DF54-3079AB30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670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652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020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FA849DB-AC0F-6A46-8F55-A7A81D4A03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12684" y="435934"/>
            <a:ext cx="8055769" cy="399886"/>
          </a:xfrm>
          <a:prstGeom prst="rect">
            <a:avLst/>
          </a:prstGeom>
        </p:spPr>
        <p:txBody>
          <a:bodyPr/>
          <a:lstStyle>
            <a:lvl1pPr algn="l">
              <a:defRPr sz="1650" b="1">
                <a:solidFill>
                  <a:srgbClr val="0750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err="1"/>
              <a:t>Κείμενο</a:t>
            </a:r>
            <a:r>
              <a:t> </a:t>
            </a:r>
            <a:r>
              <a:rPr err="1"/>
              <a:t>τίτλου</a:t>
            </a:r>
            <a:endParaRPr/>
          </a:p>
        </p:txBody>
      </p:sp>
      <p:sp>
        <p:nvSpPr>
          <p:cNvPr id="9" name="Shape 57">
            <a:extLst>
              <a:ext uri="{FF2B5EF4-FFF2-40B4-BE49-F238E27FC236}">
                <a16:creationId xmlns:a16="http://schemas.microsoft.com/office/drawing/2014/main" id="{9C51273A-6FAD-6C40-A168-F8E0114526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879" y="956164"/>
            <a:ext cx="8055769" cy="292289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>
                <a:srgbClr val="00B0DA"/>
              </a:buClr>
              <a:buFont typeface="Wingdings" panose="05000000000000000000" pitchFamily="2" charset="2"/>
              <a:buChar char="q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303" indent="-257175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7625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438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2512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autem</a:t>
            </a:r>
            <a:r>
              <a:rPr lang="en-US"/>
              <a:t>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</a:t>
            </a:r>
            <a:r>
              <a:rPr lang="en-US" err="1"/>
              <a:t>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1"/>
            <a:r>
              <a:rPr lang="en-US" err="1"/>
              <a:t>Hhhhdhhhsd</a:t>
            </a:r>
            <a:endParaRPr lang="en-US"/>
          </a:p>
          <a:p>
            <a:pPr lvl="0"/>
            <a:r>
              <a:rPr lang="en-US" err="1"/>
              <a:t>kglllfddffd</a:t>
            </a:r>
            <a:endParaRPr lang="en-US"/>
          </a:p>
          <a:p>
            <a:pPr lvl="1"/>
            <a:endParaRPr lang="en-US" sz="900"/>
          </a:p>
          <a:p>
            <a:pPr lvl="1"/>
            <a:endParaRPr lang="el-GR"/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9938196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Διαφάνεια τίτλου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13FDBB-0D37-C12C-65EB-AA5DB24A6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0369" y="2873113"/>
            <a:ext cx="3655219" cy="891778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0092046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Διαφάνεια τίτλου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0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842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281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386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F9F7F1C-D305-06F3-DF54-3079AB30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273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874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961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FA849DB-AC0F-6A46-8F55-A7A81D4A03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12684" y="435934"/>
            <a:ext cx="8055769" cy="399886"/>
          </a:xfrm>
          <a:prstGeom prst="rect">
            <a:avLst/>
          </a:prstGeom>
        </p:spPr>
        <p:txBody>
          <a:bodyPr/>
          <a:lstStyle>
            <a:lvl1pPr algn="l">
              <a:defRPr sz="1650" b="1">
                <a:solidFill>
                  <a:srgbClr val="0750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err="1"/>
              <a:t>Κείμενο</a:t>
            </a:r>
            <a:r>
              <a:t> </a:t>
            </a:r>
            <a:r>
              <a:rPr err="1"/>
              <a:t>τίτλου</a:t>
            </a:r>
            <a:endParaRPr/>
          </a:p>
        </p:txBody>
      </p:sp>
      <p:sp>
        <p:nvSpPr>
          <p:cNvPr id="9" name="Shape 57">
            <a:extLst>
              <a:ext uri="{FF2B5EF4-FFF2-40B4-BE49-F238E27FC236}">
                <a16:creationId xmlns:a16="http://schemas.microsoft.com/office/drawing/2014/main" id="{9C51273A-6FAD-6C40-A168-F8E0114526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879" y="956164"/>
            <a:ext cx="8055769" cy="292289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>
                <a:srgbClr val="00B0DA"/>
              </a:buClr>
              <a:buFont typeface="Wingdings" panose="05000000000000000000" pitchFamily="2" charset="2"/>
              <a:buChar char="q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303" indent="-257175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7625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438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2512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autem</a:t>
            </a:r>
            <a:r>
              <a:rPr lang="en-US"/>
              <a:t>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</a:t>
            </a:r>
            <a:r>
              <a:rPr lang="en-US" err="1"/>
              <a:t>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1"/>
            <a:r>
              <a:rPr lang="en-US" err="1"/>
              <a:t>Hhhhdhhhsd</a:t>
            </a:r>
            <a:endParaRPr lang="en-US"/>
          </a:p>
          <a:p>
            <a:pPr lvl="0"/>
            <a:r>
              <a:rPr lang="en-US" err="1"/>
              <a:t>kglllfddffd</a:t>
            </a:r>
            <a:endParaRPr lang="en-US"/>
          </a:p>
          <a:p>
            <a:pPr lvl="1"/>
            <a:endParaRPr lang="en-US" sz="900"/>
          </a:p>
          <a:p>
            <a:pPr lvl="1"/>
            <a:endParaRPr lang="el-GR"/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324790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Διαφάνεια τίτλου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13FDBB-0D37-C12C-65EB-AA5DB24A6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0369" y="2873113"/>
            <a:ext cx="3655219" cy="891778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6907769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Διαφάνεια τίτλου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0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821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534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2CD20C-A370-1002-C02D-7F914194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6000C4-9BA0-38FB-02B9-F424CEAB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375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070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065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52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844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Διαφάνεια τίτλου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F0BCF91D-2343-E585-87E0-6CB8E08A28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3" y="569302"/>
            <a:ext cx="2270357" cy="1257680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4EF468E-CABF-F6CF-7456-C4F9A9FD9A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3285474"/>
            <a:ext cx="2812151" cy="650732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αμματοσειρά, στιγμιότυπο οθόνης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B03BC746-B9EB-70D1-C1E6-FE5C305C57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4" y="3331747"/>
            <a:ext cx="3278414" cy="55818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44ED4D8B-3017-63BD-78C2-79C1B4D1F5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88" y="3428630"/>
            <a:ext cx="579648" cy="3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75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FDC7-F407-3BAC-4E9B-E5A7435D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320C2-91DD-EE43-C976-B1BF457F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6281D1-503D-EE04-95D3-8002A457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A2511E-9474-5DC2-B7AD-A0F2575B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21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7952-48C8-42B2-C7F8-3FF6298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ADA5EA-785D-A0CD-E1B2-3B87263D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2CD20C-A370-1002-C02D-7F914194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6000C4-9BA0-38FB-02B9-F424CEAB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A624D4-7248-1A34-1855-4F186F8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499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8F7B0-2118-51CD-7149-2DF3F777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71814-39CF-F855-9BED-1279DABC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B3E71E-03FF-3A66-AF4E-BDCF50E3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F26CA00-A27A-3A9A-DF98-578E6A61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930E32-A33A-0F12-1170-C8DAA76D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EEB2A47-3E77-2F55-7966-228F7204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903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66BEB-23D1-C9D3-DAA4-E0CB8E4A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0B06AE-FE93-B8F6-8C56-44ADE7F7E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039C14-1541-CF15-DADF-9D62DC210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A72C55-B9A6-C883-ADD8-9516755E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163840-17FA-9F2C-ED2B-CC48A47A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9F0733-1542-2BC6-2BD3-8E127363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F9F7F1C-D305-06F3-DF54-3079AB30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DCEC1BD-1595-9396-5E82-D4DE4D5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04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96255-DC6A-86EE-0B93-26CCB8A0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7156C48-2767-D2AB-A9EC-8FE66752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2062E95-4CEC-153E-DF05-16749B81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28F511-BC25-1F4F-8EBD-2DF775A4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444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9E7AFCD-260D-74FC-7381-BDC7A03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474D5B-180C-D35A-327B-F50751BC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9EE653-EC67-E721-D583-248B1112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/>
          <a:lstStyle/>
          <a:p>
            <a:fld id="{3705D503-D1B6-4A67-8FF5-CE1B15326F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0893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FA849DB-AC0F-6A46-8F55-A7A81D4A03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12684" y="435934"/>
            <a:ext cx="8055769" cy="399886"/>
          </a:xfrm>
          <a:prstGeom prst="rect">
            <a:avLst/>
          </a:prstGeom>
        </p:spPr>
        <p:txBody>
          <a:bodyPr/>
          <a:lstStyle>
            <a:lvl1pPr algn="l">
              <a:defRPr sz="1650" b="1">
                <a:solidFill>
                  <a:srgbClr val="0750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Κείμενο</a:t>
            </a:r>
            <a:r>
              <a:rPr dirty="0"/>
              <a:t> </a:t>
            </a:r>
            <a:r>
              <a:rPr dirty="0" err="1"/>
              <a:t>τίτλου</a:t>
            </a:r>
            <a:endParaRPr dirty="0"/>
          </a:p>
        </p:txBody>
      </p:sp>
      <p:sp>
        <p:nvSpPr>
          <p:cNvPr id="9" name="Shape 57">
            <a:extLst>
              <a:ext uri="{FF2B5EF4-FFF2-40B4-BE49-F238E27FC236}">
                <a16:creationId xmlns:a16="http://schemas.microsoft.com/office/drawing/2014/main" id="{9C51273A-6FAD-6C40-A168-F8E0114526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879" y="956164"/>
            <a:ext cx="8055769" cy="292289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>
                <a:srgbClr val="00B0DA"/>
              </a:buClr>
              <a:buFont typeface="Wingdings" panose="05000000000000000000" pitchFamily="2" charset="2"/>
              <a:buChar char="q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303" indent="-257175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7625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4384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2512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ut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Hhhhdhhhsd</a:t>
            </a:r>
            <a:endParaRPr lang="en-US" dirty="0"/>
          </a:p>
          <a:p>
            <a:pPr lvl="0"/>
            <a:r>
              <a:rPr lang="en-US" dirty="0" err="1"/>
              <a:t>kglllfddffd</a:t>
            </a:r>
            <a:endParaRPr lang="en-US" dirty="0"/>
          </a:p>
          <a:p>
            <a:pPr lvl="1"/>
            <a:endParaRPr lang="en-US" sz="900" dirty="0"/>
          </a:p>
          <a:p>
            <a:pPr lvl="1"/>
            <a:endParaRPr lang="el-GR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4987059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76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oleObject" Target="../embeddings/oleObject2.bin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13.jpe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ags" Target="../tags/tag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1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ags" Target="../tags/tag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ags" Target="../tags/tag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18.emf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tags" Target="../tags/tag6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11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8.emf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tags" Target="../tags/tag7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8.emf"/><Relationship Id="rId5" Type="http://schemas.openxmlformats.org/officeDocument/2006/relationships/slideLayout" Target="../slideLayouts/slideLayout74.xml"/><Relationship Id="rId10" Type="http://schemas.openxmlformats.org/officeDocument/2006/relationships/oleObject" Target="../embeddings/oleObject8.bin"/><Relationship Id="rId4" Type="http://schemas.openxmlformats.org/officeDocument/2006/relationships/slideLayout" Target="../slideLayouts/slideLayout73.xml"/><Relationship Id="rId9" Type="http://schemas.openxmlformats.org/officeDocument/2006/relationships/tags" Target="../tags/tag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tags" Target="../tags/tag9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702DCD1-D360-89E6-D8B0-CDC903BD22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6004336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04" imgH="403" progId="TCLayout.ActiveDocument.1">
                  <p:embed/>
                </p:oleObj>
              </mc:Choice>
              <mc:Fallback>
                <p:oleObj name="think-cell Slide" r:id="rId15" imgW="404" imgH="40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02DCD1-D360-89E6-D8B0-CDC903BD22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rbanist"/>
              <a:buNone/>
              <a:defRPr sz="3000" b="1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5" r:id="rId4"/>
    <p:sldLayoutId id="2147483656" r:id="rId5"/>
    <p:sldLayoutId id="2147483667" r:id="rId6"/>
    <p:sldLayoutId id="2147483668" r:id="rId7"/>
    <p:sldLayoutId id="2147483673" r:id="rId8"/>
    <p:sldLayoutId id="2147483676" r:id="rId9"/>
    <p:sldLayoutId id="2147483699" r:id="rId10"/>
    <p:sldLayoutId id="2147483700" r:id="rId11"/>
    <p:sldLayoutId id="214748370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A689EF3-1F8F-0CEF-4F3F-8AA9468D0A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836792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404" imgH="403" progId="TCLayout.ActiveDocument.1">
                  <p:embed/>
                </p:oleObj>
              </mc:Choice>
              <mc:Fallback>
                <p:oleObj name="think-cell Slide" r:id="rId13" imgW="404" imgH="40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A689EF3-1F8F-0CEF-4F3F-8AA9468D0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263" y="978718"/>
            <a:ext cx="8330098" cy="3654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Στυλ κειμένου υποδείγματος</a:t>
            </a:r>
          </a:p>
          <a:p>
            <a:pPr lvl="1"/>
            <a:r>
              <a:rPr lang="el-GR" dirty="0"/>
              <a:t>Δεύτερο επίπεδο</a:t>
            </a:r>
          </a:p>
          <a:p>
            <a:pPr lvl="2"/>
            <a:r>
              <a:rPr lang="el-GR" dirty="0"/>
              <a:t>Τρίτο επίπεδο</a:t>
            </a:r>
          </a:p>
          <a:p>
            <a:pPr lvl="3"/>
            <a:r>
              <a:rPr lang="el-GR" dirty="0"/>
              <a:t>Τέταρτο επίπεδο</a:t>
            </a:r>
          </a:p>
          <a:p>
            <a:pPr lvl="4"/>
            <a:r>
              <a:rPr lang="el-GR" dirty="0"/>
              <a:t>Πέμπτο επίπεδο</a:t>
            </a:r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DBA58C7-45BE-C6B7-B3E9-BC9AB07F4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705D503-D1B6-4A67-8FF5-CE1B15326F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Κάντε κλικ για να επεξεργαστείτε τον τίτλο υποδείγματος</a:t>
            </a:r>
            <a:endParaRPr lang="en-US" dirty="0"/>
          </a:p>
        </p:txBody>
      </p: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04EFC0E1-1177-BF1B-2B19-96E217B2CAF7}"/>
              </a:ext>
            </a:extLst>
          </p:cNvPr>
          <p:cNvGrpSpPr/>
          <p:nvPr userDrawn="1"/>
        </p:nvGrpSpPr>
        <p:grpSpPr>
          <a:xfrm>
            <a:off x="0" y="4698259"/>
            <a:ext cx="9144000" cy="198033"/>
            <a:chOff x="0" y="6264345"/>
            <a:chExt cx="12192000" cy="264043"/>
          </a:xfrm>
        </p:grpSpPr>
        <p:cxnSp>
          <p:nvCxnSpPr>
            <p:cNvPr id="10" name="Ευθεία γραμμή σύνδεσης 9">
              <a:extLst>
                <a:ext uri="{FF2B5EF4-FFF2-40B4-BE49-F238E27FC236}">
                  <a16:creationId xmlns:a16="http://schemas.microsoft.com/office/drawing/2014/main" id="{61931603-2272-C756-E63C-99F783B6B627}"/>
                </a:ext>
              </a:extLst>
            </p:cNvPr>
            <p:cNvCxnSpPr/>
            <p:nvPr userDrawn="1"/>
          </p:nvCxnSpPr>
          <p:spPr>
            <a:xfrm>
              <a:off x="0" y="6264345"/>
              <a:ext cx="12192000" cy="0"/>
            </a:xfrm>
            <a:prstGeom prst="line">
              <a:avLst/>
            </a:prstGeom>
            <a:ln>
              <a:solidFill>
                <a:srgbClr val="1651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Οβάλ 10">
              <a:extLst>
                <a:ext uri="{FF2B5EF4-FFF2-40B4-BE49-F238E27FC236}">
                  <a16:creationId xmlns:a16="http://schemas.microsoft.com/office/drawing/2014/main" id="{8129EE68-E359-0B7E-5D7B-B961A211853C}"/>
                </a:ext>
              </a:extLst>
            </p:cNvPr>
            <p:cNvSpPr/>
            <p:nvPr userDrawn="1"/>
          </p:nvSpPr>
          <p:spPr>
            <a:xfrm>
              <a:off x="10744200" y="6337431"/>
              <a:ext cx="182880" cy="190957"/>
            </a:xfrm>
            <a:prstGeom prst="ellipse">
              <a:avLst/>
            </a:prstGeom>
            <a:solidFill>
              <a:srgbClr val="74DBEC"/>
            </a:solidFill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  <p:sp>
          <p:nvSpPr>
            <p:cNvPr id="12" name="Οβάλ 11">
              <a:extLst>
                <a:ext uri="{FF2B5EF4-FFF2-40B4-BE49-F238E27FC236}">
                  <a16:creationId xmlns:a16="http://schemas.microsoft.com/office/drawing/2014/main" id="{0EEFEDF9-805F-3BC3-E8A3-33DF6CA56539}"/>
                </a:ext>
              </a:extLst>
            </p:cNvPr>
            <p:cNvSpPr/>
            <p:nvPr userDrawn="1"/>
          </p:nvSpPr>
          <p:spPr>
            <a:xfrm>
              <a:off x="11010900" y="6337431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  <p:sp>
          <p:nvSpPr>
            <p:cNvPr id="13" name="Οβάλ 12">
              <a:extLst>
                <a:ext uri="{FF2B5EF4-FFF2-40B4-BE49-F238E27FC236}">
                  <a16:creationId xmlns:a16="http://schemas.microsoft.com/office/drawing/2014/main" id="{96F7766D-59EB-5234-F68D-70644CE23B6B}"/>
                </a:ext>
              </a:extLst>
            </p:cNvPr>
            <p:cNvSpPr/>
            <p:nvPr userDrawn="1"/>
          </p:nvSpPr>
          <p:spPr>
            <a:xfrm>
              <a:off x="11277600" y="6337430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  <p:pic>
        <p:nvPicPr>
          <p:cNvPr id="14" name="Εικόνα 13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78E7441B-9DB6-375D-627D-8020955507E7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120" y="4706427"/>
            <a:ext cx="1985964" cy="459552"/>
          </a:xfrm>
          <a:prstGeom prst="rect">
            <a:avLst/>
          </a:prstGeom>
        </p:spPr>
      </p:pic>
      <p:pic>
        <p:nvPicPr>
          <p:cNvPr id="18" name="Εικόνα 17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6329E560-B8E6-0433-0B85-9D0A266A052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48" y="4794033"/>
            <a:ext cx="456791" cy="27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0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EED4F31C-F8AD-5E45-40E4-9845869C53F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8048855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04" imgH="403" progId="TCLayout.ActiveDocument.1">
                  <p:embed/>
                </p:oleObj>
              </mc:Choice>
              <mc:Fallback>
                <p:oleObj name="think-cell Slide" r:id="rId12" imgW="404" imgH="40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ED4F31C-F8AD-5E45-40E4-9845869C53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263" y="978718"/>
            <a:ext cx="8330098" cy="3654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Στυλ κειμένου υποδείγματος</a:t>
            </a:r>
          </a:p>
          <a:p>
            <a:pPr lvl="1"/>
            <a:r>
              <a:rPr lang="el-GR" dirty="0"/>
              <a:t>Δεύτερο επίπεδο</a:t>
            </a:r>
          </a:p>
          <a:p>
            <a:pPr lvl="2"/>
            <a:r>
              <a:rPr lang="el-GR" dirty="0"/>
              <a:t>Τρίτο επίπεδο</a:t>
            </a:r>
          </a:p>
          <a:p>
            <a:pPr lvl="3"/>
            <a:r>
              <a:rPr lang="el-GR" dirty="0"/>
              <a:t>Τέταρτο επίπεδο</a:t>
            </a:r>
          </a:p>
          <a:p>
            <a:pPr lvl="4"/>
            <a:r>
              <a:rPr lang="el-GR" dirty="0"/>
              <a:t>Πέμπτο επίπεδο</a:t>
            </a:r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DBA58C7-45BE-C6B7-B3E9-BC9AB07F4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705D503-D1B6-4A67-8FF5-CE1B15326FC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Εικόνα 6" descr="Εικόνα που περιέχει στιγμιότυπο οθόνης, νερό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420EB6A-4924-678B-E152-9AFF0EB6F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135"/>
          <a:stretch/>
        </p:blipFill>
        <p:spPr>
          <a:xfrm rot="10800000">
            <a:off x="0" y="0"/>
            <a:ext cx="9144000" cy="81519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9C43B18F-0330-08DF-8527-07BFA13C12D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00" y="163520"/>
            <a:ext cx="2067902" cy="462145"/>
          </a:xfrm>
          <a:prstGeom prst="rect">
            <a:avLst/>
          </a:prstGeom>
        </p:spPr>
      </p:pic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Κάντε κλικ για να επεξεργαστείτε τον τίτλο υποδείγματος</a:t>
            </a:r>
            <a:endParaRPr lang="en-US" dirty="0"/>
          </a:p>
        </p:txBody>
      </p: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04EFC0E1-1177-BF1B-2B19-96E217B2CAF7}"/>
              </a:ext>
            </a:extLst>
          </p:cNvPr>
          <p:cNvGrpSpPr/>
          <p:nvPr userDrawn="1"/>
        </p:nvGrpSpPr>
        <p:grpSpPr>
          <a:xfrm>
            <a:off x="0" y="4698259"/>
            <a:ext cx="9144000" cy="198032"/>
            <a:chOff x="0" y="6264345"/>
            <a:chExt cx="12192000" cy="264043"/>
          </a:xfrm>
        </p:grpSpPr>
        <p:cxnSp>
          <p:nvCxnSpPr>
            <p:cNvPr id="10" name="Ευθεία γραμμή σύνδεσης 9">
              <a:extLst>
                <a:ext uri="{FF2B5EF4-FFF2-40B4-BE49-F238E27FC236}">
                  <a16:creationId xmlns:a16="http://schemas.microsoft.com/office/drawing/2014/main" id="{61931603-2272-C756-E63C-99F783B6B627}"/>
                </a:ext>
              </a:extLst>
            </p:cNvPr>
            <p:cNvCxnSpPr/>
            <p:nvPr userDrawn="1"/>
          </p:nvCxnSpPr>
          <p:spPr>
            <a:xfrm>
              <a:off x="0" y="6264345"/>
              <a:ext cx="12192000" cy="0"/>
            </a:xfrm>
            <a:prstGeom prst="line">
              <a:avLst/>
            </a:prstGeom>
            <a:ln>
              <a:solidFill>
                <a:srgbClr val="1651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Οβάλ 10">
              <a:extLst>
                <a:ext uri="{FF2B5EF4-FFF2-40B4-BE49-F238E27FC236}">
                  <a16:creationId xmlns:a16="http://schemas.microsoft.com/office/drawing/2014/main" id="{8129EE68-E359-0B7E-5D7B-B961A211853C}"/>
                </a:ext>
              </a:extLst>
            </p:cNvPr>
            <p:cNvSpPr/>
            <p:nvPr userDrawn="1"/>
          </p:nvSpPr>
          <p:spPr>
            <a:xfrm>
              <a:off x="10744200" y="6337431"/>
              <a:ext cx="182880" cy="190957"/>
            </a:xfrm>
            <a:prstGeom prst="ellipse">
              <a:avLst/>
            </a:prstGeom>
            <a:solidFill>
              <a:srgbClr val="74DBEC"/>
            </a:solidFill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2" name="Οβάλ 11">
              <a:extLst>
                <a:ext uri="{FF2B5EF4-FFF2-40B4-BE49-F238E27FC236}">
                  <a16:creationId xmlns:a16="http://schemas.microsoft.com/office/drawing/2014/main" id="{0EEFEDF9-805F-3BC3-E8A3-33DF6CA56539}"/>
                </a:ext>
              </a:extLst>
            </p:cNvPr>
            <p:cNvSpPr/>
            <p:nvPr userDrawn="1"/>
          </p:nvSpPr>
          <p:spPr>
            <a:xfrm>
              <a:off x="11010900" y="6337431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3" name="Οβάλ 12">
              <a:extLst>
                <a:ext uri="{FF2B5EF4-FFF2-40B4-BE49-F238E27FC236}">
                  <a16:creationId xmlns:a16="http://schemas.microsoft.com/office/drawing/2014/main" id="{96F7766D-59EB-5234-F68D-70644CE23B6B}"/>
                </a:ext>
              </a:extLst>
            </p:cNvPr>
            <p:cNvSpPr/>
            <p:nvPr userDrawn="1"/>
          </p:nvSpPr>
          <p:spPr>
            <a:xfrm>
              <a:off x="11277600" y="6337430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pic>
        <p:nvPicPr>
          <p:cNvPr id="14" name="Εικόνα 13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78E7441B-9DB6-375D-627D-8020955507E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120" y="4706426"/>
            <a:ext cx="1985963" cy="459552"/>
          </a:xfrm>
          <a:prstGeom prst="rect">
            <a:avLst/>
          </a:prstGeom>
        </p:spPr>
      </p:pic>
      <p:pic>
        <p:nvPicPr>
          <p:cNvPr id="18" name="Εικόνα 17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6329E560-B8E6-0433-0B85-9D0A266A0528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48" y="4794033"/>
            <a:ext cx="456791" cy="27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hink-cell data - do not delete" hidden="1">
            <a:extLst>
              <a:ext uri="{FF2B5EF4-FFF2-40B4-BE49-F238E27FC236}">
                <a16:creationId xmlns:a16="http://schemas.microsoft.com/office/drawing/2014/main" id="{4312082F-F5E1-D94E-33A0-918D53225E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1142034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404" imgH="403" progId="TCLayout.ActiveDocument.1">
                  <p:embed/>
                </p:oleObj>
              </mc:Choice>
              <mc:Fallback>
                <p:oleObj name="think-cell Slide" r:id="rId13" imgW="404" imgH="403" progId="TCLayout.ActiveDocument.1">
                  <p:embed/>
                  <p:pic>
                    <p:nvPicPr>
                      <p:cNvPr id="1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312082F-F5E1-D94E-33A0-918D53225E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263" y="978718"/>
            <a:ext cx="8330098" cy="3654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Στυλ κειμένου υποδείγματος</a:t>
            </a:r>
          </a:p>
          <a:p>
            <a:pPr lvl="1"/>
            <a:r>
              <a:rPr lang="el-GR" dirty="0"/>
              <a:t>Δεύτερο επίπεδο</a:t>
            </a:r>
          </a:p>
          <a:p>
            <a:pPr lvl="2"/>
            <a:r>
              <a:rPr lang="el-GR" dirty="0"/>
              <a:t>Τρίτο επίπεδο</a:t>
            </a:r>
          </a:p>
          <a:p>
            <a:pPr lvl="3"/>
            <a:r>
              <a:rPr lang="el-GR" dirty="0"/>
              <a:t>Τέταρτο επίπεδο</a:t>
            </a:r>
          </a:p>
          <a:p>
            <a:pPr lvl="4"/>
            <a:r>
              <a:rPr lang="el-GR" dirty="0"/>
              <a:t>Πέμπτο επίπεδο</a:t>
            </a:r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DBA58C7-45BE-C6B7-B3E9-BC9AB07F4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705D503-D1B6-4A67-8FF5-CE1B15326FC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Εικόνα 6" descr="Εικόνα που περιέχει στιγμιότυπο οθόνης, νερό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420EB6A-4924-678B-E152-9AFF0EB6F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135"/>
          <a:stretch/>
        </p:blipFill>
        <p:spPr>
          <a:xfrm rot="10800000">
            <a:off x="0" y="0"/>
            <a:ext cx="9144000" cy="81519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9C43B18F-0330-08DF-8527-07BFA13C12D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00" y="163520"/>
            <a:ext cx="2067903" cy="462145"/>
          </a:xfrm>
          <a:prstGeom prst="rect">
            <a:avLst/>
          </a:prstGeom>
        </p:spPr>
      </p:pic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Κάντε κλικ για να επεξεργαστείτε τον τίτλο υποδείγματος</a:t>
            </a:r>
            <a:endParaRPr lang="en-US" dirty="0"/>
          </a:p>
        </p:txBody>
      </p: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04EFC0E1-1177-BF1B-2B19-96E217B2CAF7}"/>
              </a:ext>
            </a:extLst>
          </p:cNvPr>
          <p:cNvGrpSpPr/>
          <p:nvPr userDrawn="1"/>
        </p:nvGrpSpPr>
        <p:grpSpPr>
          <a:xfrm>
            <a:off x="0" y="4698259"/>
            <a:ext cx="9144000" cy="198033"/>
            <a:chOff x="0" y="6264345"/>
            <a:chExt cx="12192000" cy="264043"/>
          </a:xfrm>
        </p:grpSpPr>
        <p:cxnSp>
          <p:nvCxnSpPr>
            <p:cNvPr id="10" name="Ευθεία γραμμή σύνδεσης 9">
              <a:extLst>
                <a:ext uri="{FF2B5EF4-FFF2-40B4-BE49-F238E27FC236}">
                  <a16:creationId xmlns:a16="http://schemas.microsoft.com/office/drawing/2014/main" id="{61931603-2272-C756-E63C-99F783B6B627}"/>
                </a:ext>
              </a:extLst>
            </p:cNvPr>
            <p:cNvCxnSpPr/>
            <p:nvPr userDrawn="1"/>
          </p:nvCxnSpPr>
          <p:spPr>
            <a:xfrm>
              <a:off x="0" y="6264345"/>
              <a:ext cx="12192000" cy="0"/>
            </a:xfrm>
            <a:prstGeom prst="line">
              <a:avLst/>
            </a:prstGeom>
            <a:ln>
              <a:solidFill>
                <a:srgbClr val="1651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Οβάλ 10">
              <a:extLst>
                <a:ext uri="{FF2B5EF4-FFF2-40B4-BE49-F238E27FC236}">
                  <a16:creationId xmlns:a16="http://schemas.microsoft.com/office/drawing/2014/main" id="{8129EE68-E359-0B7E-5D7B-B961A211853C}"/>
                </a:ext>
              </a:extLst>
            </p:cNvPr>
            <p:cNvSpPr/>
            <p:nvPr userDrawn="1"/>
          </p:nvSpPr>
          <p:spPr>
            <a:xfrm>
              <a:off x="10744200" y="6337431"/>
              <a:ext cx="182880" cy="190957"/>
            </a:xfrm>
            <a:prstGeom prst="ellipse">
              <a:avLst/>
            </a:prstGeom>
            <a:solidFill>
              <a:srgbClr val="74DBEC"/>
            </a:solidFill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  <p:sp>
          <p:nvSpPr>
            <p:cNvPr id="12" name="Οβάλ 11">
              <a:extLst>
                <a:ext uri="{FF2B5EF4-FFF2-40B4-BE49-F238E27FC236}">
                  <a16:creationId xmlns:a16="http://schemas.microsoft.com/office/drawing/2014/main" id="{0EEFEDF9-805F-3BC3-E8A3-33DF6CA56539}"/>
                </a:ext>
              </a:extLst>
            </p:cNvPr>
            <p:cNvSpPr/>
            <p:nvPr userDrawn="1"/>
          </p:nvSpPr>
          <p:spPr>
            <a:xfrm>
              <a:off x="11010900" y="6337431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  <p:sp>
          <p:nvSpPr>
            <p:cNvPr id="13" name="Οβάλ 12">
              <a:extLst>
                <a:ext uri="{FF2B5EF4-FFF2-40B4-BE49-F238E27FC236}">
                  <a16:creationId xmlns:a16="http://schemas.microsoft.com/office/drawing/2014/main" id="{96F7766D-59EB-5234-F68D-70644CE23B6B}"/>
                </a:ext>
              </a:extLst>
            </p:cNvPr>
            <p:cNvSpPr/>
            <p:nvPr userDrawn="1"/>
          </p:nvSpPr>
          <p:spPr>
            <a:xfrm>
              <a:off x="11277600" y="6337430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  <p:pic>
        <p:nvPicPr>
          <p:cNvPr id="14" name="Εικόνα 13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78E7441B-9DB6-375D-627D-8020955507E7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120" y="4706427"/>
            <a:ext cx="1985964" cy="459552"/>
          </a:xfrm>
          <a:prstGeom prst="rect">
            <a:avLst/>
          </a:prstGeom>
        </p:spPr>
      </p:pic>
      <p:pic>
        <p:nvPicPr>
          <p:cNvPr id="18" name="Εικόνα 17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6329E560-B8E6-0433-0B85-9D0A266A052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48" y="4794033"/>
            <a:ext cx="456791" cy="273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D4D3FC-9F1E-3D66-CDE7-9D8E024509B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578850" y="31750"/>
            <a:ext cx="547688" cy="76944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l-GR" sz="5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ΕΣΩΤΕΡΙΚΗΣ ΧΡΗΣΗΣ</a:t>
            </a:r>
          </a:p>
        </p:txBody>
      </p:sp>
    </p:spTree>
    <p:extLst>
      <p:ext uri="{BB962C8B-B14F-4D97-AF65-F5344CB8AC3E}">
        <p14:creationId xmlns:p14="http://schemas.microsoft.com/office/powerpoint/2010/main" val="254599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hink-cell data - do not delete" hidden="1">
            <a:extLst>
              <a:ext uri="{FF2B5EF4-FFF2-40B4-BE49-F238E27FC236}">
                <a16:creationId xmlns:a16="http://schemas.microsoft.com/office/drawing/2014/main" id="{7ADC57E2-ADC6-0669-3161-CC2881EF116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6620057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404" imgH="403" progId="TCLayout.ActiveDocument.1">
                  <p:embed/>
                </p:oleObj>
              </mc:Choice>
              <mc:Fallback>
                <p:oleObj name="think-cell Slide" r:id="rId13" imgW="404" imgH="403" progId="TCLayout.ActiveDocument.1">
                  <p:embed/>
                  <p:pic>
                    <p:nvPicPr>
                      <p:cNvPr id="1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ADC57E2-ADC6-0669-3161-CC2881EF11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263" y="978718"/>
            <a:ext cx="8330098" cy="3654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Στυλ κειμένου υποδείγματος</a:t>
            </a:r>
          </a:p>
          <a:p>
            <a:pPr lvl="1"/>
            <a:r>
              <a:rPr lang="el-GR" dirty="0"/>
              <a:t>Δεύτερο επίπεδο</a:t>
            </a:r>
          </a:p>
          <a:p>
            <a:pPr lvl="2"/>
            <a:r>
              <a:rPr lang="el-GR" dirty="0"/>
              <a:t>Τρίτο επίπεδο</a:t>
            </a:r>
          </a:p>
          <a:p>
            <a:pPr lvl="3"/>
            <a:r>
              <a:rPr lang="el-GR" dirty="0"/>
              <a:t>Τέταρτο επίπεδο</a:t>
            </a:r>
          </a:p>
          <a:p>
            <a:pPr lvl="4"/>
            <a:r>
              <a:rPr lang="el-GR" dirty="0"/>
              <a:t>Πέμπτο επίπεδο</a:t>
            </a:r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DBA58C7-45BE-C6B7-B3E9-BC9AB07F4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2607" y="470613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705D503-D1B6-4A67-8FF5-CE1B15326FC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Εικόνα 6" descr="Εικόνα που περιέχει στιγμιότυπο οθόνης, νερό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420EB6A-4924-678B-E152-9AFF0EB6F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135"/>
          <a:stretch/>
        </p:blipFill>
        <p:spPr>
          <a:xfrm rot="10800000">
            <a:off x="0" y="0"/>
            <a:ext cx="9144000" cy="81519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9C43B18F-0330-08DF-8527-07BFA13C12D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00" y="163520"/>
            <a:ext cx="2067903" cy="462145"/>
          </a:xfrm>
          <a:prstGeom prst="rect">
            <a:avLst/>
          </a:prstGeom>
        </p:spPr>
      </p:pic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Κάντε κλικ για να επεξεργαστείτε τον τίτλο υποδείγματος</a:t>
            </a:r>
            <a:endParaRPr lang="en-US" dirty="0"/>
          </a:p>
        </p:txBody>
      </p: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04EFC0E1-1177-BF1B-2B19-96E217B2CAF7}"/>
              </a:ext>
            </a:extLst>
          </p:cNvPr>
          <p:cNvGrpSpPr/>
          <p:nvPr userDrawn="1"/>
        </p:nvGrpSpPr>
        <p:grpSpPr>
          <a:xfrm>
            <a:off x="0" y="4698259"/>
            <a:ext cx="9144000" cy="198033"/>
            <a:chOff x="0" y="6264345"/>
            <a:chExt cx="12192000" cy="264043"/>
          </a:xfrm>
        </p:grpSpPr>
        <p:cxnSp>
          <p:nvCxnSpPr>
            <p:cNvPr id="10" name="Ευθεία γραμμή σύνδεσης 9">
              <a:extLst>
                <a:ext uri="{FF2B5EF4-FFF2-40B4-BE49-F238E27FC236}">
                  <a16:creationId xmlns:a16="http://schemas.microsoft.com/office/drawing/2014/main" id="{61931603-2272-C756-E63C-99F783B6B627}"/>
                </a:ext>
              </a:extLst>
            </p:cNvPr>
            <p:cNvCxnSpPr/>
            <p:nvPr userDrawn="1"/>
          </p:nvCxnSpPr>
          <p:spPr>
            <a:xfrm>
              <a:off x="0" y="6264345"/>
              <a:ext cx="12192000" cy="0"/>
            </a:xfrm>
            <a:prstGeom prst="line">
              <a:avLst/>
            </a:prstGeom>
            <a:ln>
              <a:solidFill>
                <a:srgbClr val="1651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Οβάλ 10">
              <a:extLst>
                <a:ext uri="{FF2B5EF4-FFF2-40B4-BE49-F238E27FC236}">
                  <a16:creationId xmlns:a16="http://schemas.microsoft.com/office/drawing/2014/main" id="{8129EE68-E359-0B7E-5D7B-B961A211853C}"/>
                </a:ext>
              </a:extLst>
            </p:cNvPr>
            <p:cNvSpPr/>
            <p:nvPr userDrawn="1"/>
          </p:nvSpPr>
          <p:spPr>
            <a:xfrm>
              <a:off x="10744200" y="6337431"/>
              <a:ext cx="182880" cy="190957"/>
            </a:xfrm>
            <a:prstGeom prst="ellipse">
              <a:avLst/>
            </a:prstGeom>
            <a:solidFill>
              <a:srgbClr val="74DBEC"/>
            </a:solidFill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  <p:sp>
          <p:nvSpPr>
            <p:cNvPr id="12" name="Οβάλ 11">
              <a:extLst>
                <a:ext uri="{FF2B5EF4-FFF2-40B4-BE49-F238E27FC236}">
                  <a16:creationId xmlns:a16="http://schemas.microsoft.com/office/drawing/2014/main" id="{0EEFEDF9-805F-3BC3-E8A3-33DF6CA56539}"/>
                </a:ext>
              </a:extLst>
            </p:cNvPr>
            <p:cNvSpPr/>
            <p:nvPr userDrawn="1"/>
          </p:nvSpPr>
          <p:spPr>
            <a:xfrm>
              <a:off x="11010900" y="6337431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  <p:sp>
          <p:nvSpPr>
            <p:cNvPr id="13" name="Οβάλ 12">
              <a:extLst>
                <a:ext uri="{FF2B5EF4-FFF2-40B4-BE49-F238E27FC236}">
                  <a16:creationId xmlns:a16="http://schemas.microsoft.com/office/drawing/2014/main" id="{96F7766D-59EB-5234-F68D-70644CE23B6B}"/>
                </a:ext>
              </a:extLst>
            </p:cNvPr>
            <p:cNvSpPr/>
            <p:nvPr userDrawn="1"/>
          </p:nvSpPr>
          <p:spPr>
            <a:xfrm>
              <a:off x="11277600" y="6337430"/>
              <a:ext cx="182880" cy="190957"/>
            </a:xfrm>
            <a:prstGeom prst="ellipse">
              <a:avLst/>
            </a:prstGeom>
            <a:noFill/>
            <a:ln>
              <a:solidFill>
                <a:srgbClr val="1651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  <p:pic>
        <p:nvPicPr>
          <p:cNvPr id="14" name="Εικόνα 13" descr="Εικόνα που περιέχει κείμενο, στιγμιότυπο οθόνης, γραμματοσειρά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78E7441B-9DB6-375D-627D-8020955507E7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120" y="4706427"/>
            <a:ext cx="1985964" cy="459552"/>
          </a:xfrm>
          <a:prstGeom prst="rect">
            <a:avLst/>
          </a:prstGeom>
        </p:spPr>
      </p:pic>
      <p:pic>
        <p:nvPicPr>
          <p:cNvPr id="18" name="Εικόνα 17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6329E560-B8E6-0433-0B85-9D0A266A052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48" y="4794033"/>
            <a:ext cx="456791" cy="273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D4D3FC-9F1E-3D66-CDE7-9D8E024509B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578850" y="31750"/>
            <a:ext cx="547688" cy="76944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l-GR" sz="5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ΕΣΩΤΕΡΙΚΗΣ ΧΡΗΣΗΣ</a:t>
            </a:r>
          </a:p>
        </p:txBody>
      </p:sp>
    </p:spTree>
    <p:extLst>
      <p:ext uri="{BB962C8B-B14F-4D97-AF65-F5344CB8AC3E}">
        <p14:creationId xmlns:p14="http://schemas.microsoft.com/office/powerpoint/2010/main" val="14128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165E7FA-53C9-5643-3460-07E9CFBC40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21404131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04" imgH="405" progId="TCLayout.ActiveDocument.1">
                  <p:embed/>
                </p:oleObj>
              </mc:Choice>
              <mc:Fallback>
                <p:oleObj name="think-cell Slide" r:id="rId12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165E7FA-53C9-5643-3460-07E9CFBC40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263" y="978718"/>
            <a:ext cx="8330098" cy="3654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pic>
        <p:nvPicPr>
          <p:cNvPr id="7" name="Εικόνα 6" descr="Εικόνα που περιέχει στιγμιότυπο οθόνης, νερό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420EB6A-4924-678B-E152-9AFF0EB6F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135"/>
          <a:stretch/>
        </p:blipFill>
        <p:spPr>
          <a:xfrm rot="10800000">
            <a:off x="0" y="0"/>
            <a:ext cx="9144000" cy="81519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9C43B18F-0330-08DF-8527-07BFA13C12D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00" y="163520"/>
            <a:ext cx="2067902" cy="462145"/>
          </a:xfrm>
          <a:prstGeom prst="rect">
            <a:avLst/>
          </a:prstGeom>
        </p:spPr>
      </p:pic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7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165E7FA-53C9-5643-3460-07E9CFBC40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0837687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04" imgH="405" progId="TCLayout.ActiveDocument.1">
                  <p:embed/>
                </p:oleObj>
              </mc:Choice>
              <mc:Fallback>
                <p:oleObj name="think-cell Slide" r:id="rId12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165E7FA-53C9-5643-3460-07E9CFBC40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263" y="978718"/>
            <a:ext cx="8330098" cy="3654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pic>
        <p:nvPicPr>
          <p:cNvPr id="7" name="Εικόνα 6" descr="Εικόνα που περιέχει στιγμιότυπο οθόνης, νερό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420EB6A-4924-678B-E152-9AFF0EB6F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135"/>
          <a:stretch/>
        </p:blipFill>
        <p:spPr>
          <a:xfrm rot="10800000">
            <a:off x="0" y="0"/>
            <a:ext cx="9144000" cy="81519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9C43B18F-0330-08DF-8527-07BFA13C12D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00" y="163520"/>
            <a:ext cx="2067902" cy="462145"/>
          </a:xfrm>
          <a:prstGeom prst="rect">
            <a:avLst/>
          </a:prstGeom>
        </p:spPr>
      </p:pic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4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9E0547F4-6768-9EFF-7AFC-CA45C68BE2C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20426958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04" imgH="405" progId="TCLayout.ActiveDocument.1">
                  <p:embed/>
                </p:oleObj>
              </mc:Choice>
              <mc:Fallback>
                <p:oleObj name="think-cell Slide" r:id="rId10" imgW="404" imgH="405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E0547F4-6768-9EFF-7AFC-CA45C68BE2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444" y="978718"/>
            <a:ext cx="8368916" cy="3654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pic>
        <p:nvPicPr>
          <p:cNvPr id="7" name="Εικόνα 6" descr="Εικόνα που περιέχει στιγμιότυπο οθόνης, νερό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420EB6A-4924-678B-E152-9AFF0EB6F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135"/>
          <a:stretch/>
        </p:blipFill>
        <p:spPr>
          <a:xfrm rot="10800000">
            <a:off x="0" y="0"/>
            <a:ext cx="9144000" cy="81519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9C43B18F-0330-08DF-8527-07BFA13C12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00" y="163520"/>
            <a:ext cx="2067902" cy="462145"/>
          </a:xfrm>
          <a:prstGeom prst="rect">
            <a:avLst/>
          </a:prstGeom>
        </p:spPr>
      </p:pic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4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458A644-7EE6-3694-E4F8-4718F3A295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832005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04" imgH="403" progId="TCLayout.ActiveDocument.1">
                  <p:embed/>
                </p:oleObj>
              </mc:Choice>
              <mc:Fallback>
                <p:oleObj name="think-cell Slide" r:id="rId12" imgW="404" imgH="40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458A644-7EE6-3694-E4F8-4718F3A295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1D78E3C-4F58-A33A-ADFB-0FE1E203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263" y="978718"/>
            <a:ext cx="8330098" cy="3654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Στυλ κειμένου υποδείγματος</a:t>
            </a:r>
          </a:p>
          <a:p>
            <a:pPr lvl="1"/>
            <a:r>
              <a:rPr lang="el-GR" dirty="0"/>
              <a:t>Δεύτερο επίπεδο</a:t>
            </a:r>
          </a:p>
          <a:p>
            <a:pPr lvl="2"/>
            <a:r>
              <a:rPr lang="el-GR" dirty="0"/>
              <a:t>Τρίτο επίπεδο</a:t>
            </a:r>
          </a:p>
          <a:p>
            <a:pPr lvl="3"/>
            <a:r>
              <a:rPr lang="el-GR" dirty="0"/>
              <a:t>Τέταρτο επίπεδο</a:t>
            </a:r>
          </a:p>
          <a:p>
            <a:pPr lvl="4"/>
            <a:r>
              <a:rPr lang="el-GR" dirty="0"/>
              <a:t>Πέμπτο επίπεδο</a:t>
            </a:r>
            <a:endParaRPr lang="en-US" dirty="0"/>
          </a:p>
        </p:txBody>
      </p:sp>
      <p:pic>
        <p:nvPicPr>
          <p:cNvPr id="7" name="Εικόνα 6" descr="Εικόνα που περιέχει στιγμιότυπο οθόνης, νερό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420EB6A-4924-678B-E152-9AFF0EB6F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135"/>
          <a:stretch/>
        </p:blipFill>
        <p:spPr>
          <a:xfrm rot="10800000">
            <a:off x="0" y="0"/>
            <a:ext cx="9144000" cy="81519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γραμματοσειρά, στιγμιότυπο οθόνης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9C43B18F-0330-08DF-8527-07BFA13C12D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00" y="163520"/>
            <a:ext cx="2067902" cy="462145"/>
          </a:xfrm>
          <a:prstGeom prst="rect">
            <a:avLst/>
          </a:prstGeom>
        </p:spPr>
      </p:pic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A0CECE6-EA08-9314-256A-84EEED26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32347"/>
            <a:ext cx="6353963" cy="744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Κάντε κλικ για να επεξεργαστείτε τον τίτλο υποδείγματος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9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27C5F4"/>
          </a:solidFill>
          <a:latin typeface="Trebuchet MS" panose="020B06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0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Relationship Id="rId6" Type="http://schemas.openxmlformats.org/officeDocument/2006/relationships/image" Target="../media/image23.png"/><Relationship Id="rId5" Type="http://schemas.openxmlformats.org/officeDocument/2006/relationships/image" Target="../media/image2.jpg"/><Relationship Id="rId4" Type="http://schemas.openxmlformats.org/officeDocument/2006/relationships/image" Target="../media/image1.emf"/><Relationship Id="rId9" Type="http://schemas.openxmlformats.org/officeDocument/2006/relationships/image" Target="../media/image2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.jpg"/><Relationship Id="rId5" Type="http://schemas.openxmlformats.org/officeDocument/2006/relationships/image" Target="../media/image27.png"/><Relationship Id="rId4" Type="http://schemas.openxmlformats.org/officeDocument/2006/relationships/image" Target="../media/image1.emf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12.bin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.emf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image" Target="../media/image23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34.jpg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6" Type="http://schemas.openxmlformats.org/officeDocument/2006/relationships/image" Target="../media/image33.jpg"/><Relationship Id="rId11" Type="http://schemas.openxmlformats.org/officeDocument/2006/relationships/image" Target="../media/image38.jp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1.emf"/><Relationship Id="rId9" Type="http://schemas.openxmlformats.org/officeDocument/2006/relationships/image" Target="../media/image36.jp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6" Type="http://schemas.openxmlformats.org/officeDocument/2006/relationships/image" Target="../media/image23.png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Relationship Id="rId9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Relationship Id="rId9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Relationship Id="rId9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Relationship Id="rId9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2.sv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0.xml"/><Relationship Id="rId6" Type="http://schemas.openxmlformats.org/officeDocument/2006/relationships/image" Target="../media/image41.png"/><Relationship Id="rId11" Type="http://schemas.openxmlformats.org/officeDocument/2006/relationships/image" Target="../media/image23.png"/><Relationship Id="rId5" Type="http://schemas.openxmlformats.org/officeDocument/2006/relationships/image" Target="../media/image1.emf"/><Relationship Id="rId10" Type="http://schemas.openxmlformats.org/officeDocument/2006/relationships/image" Target="../media/image2.jp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oleObject" Target="../embeddings/oleObject21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1.xml"/><Relationship Id="rId6" Type="http://schemas.openxmlformats.org/officeDocument/2006/relationships/image" Target="../media/image23.png"/><Relationship Id="rId5" Type="http://schemas.openxmlformats.org/officeDocument/2006/relationships/image" Target="../media/image2.jpg"/><Relationship Id="rId10" Type="http://schemas.openxmlformats.org/officeDocument/2006/relationships/image" Target="../media/image47.svg"/><Relationship Id="rId4" Type="http://schemas.openxmlformats.org/officeDocument/2006/relationships/image" Target="../media/image1.emf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18" Type="http://schemas.openxmlformats.org/officeDocument/2006/relationships/image" Target="../media/image2.jpg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60.pn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17" Type="http://schemas.openxmlformats.org/officeDocument/2006/relationships/image" Target="../media/image59.sv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58.png"/><Relationship Id="rId20" Type="http://schemas.openxmlformats.org/officeDocument/2006/relationships/image" Target="../media/image24.png"/><Relationship Id="rId1" Type="http://schemas.openxmlformats.org/officeDocument/2006/relationships/tags" Target="../tags/tag22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1.emf"/><Relationship Id="rId15" Type="http://schemas.openxmlformats.org/officeDocument/2006/relationships/image" Target="../media/image57.svg"/><Relationship Id="rId10" Type="http://schemas.openxmlformats.org/officeDocument/2006/relationships/image" Target="../media/image52.png"/><Relationship Id="rId19" Type="http://schemas.openxmlformats.org/officeDocument/2006/relationships/image" Target="../media/image23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51.svg"/><Relationship Id="rId14" Type="http://schemas.openxmlformats.org/officeDocument/2006/relationships/image" Target="../media/image56.png"/><Relationship Id="rId22" Type="http://schemas.openxmlformats.org/officeDocument/2006/relationships/image" Target="../media/image6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24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4.sv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85.xml"/><Relationship Id="rId1" Type="http://schemas.openxmlformats.org/officeDocument/2006/relationships/tags" Target="../tags/tag23.xml"/><Relationship Id="rId6" Type="http://schemas.openxmlformats.org/officeDocument/2006/relationships/image" Target="../media/image63.png"/><Relationship Id="rId11" Type="http://schemas.openxmlformats.org/officeDocument/2006/relationships/image" Target="../media/image2.jpg"/><Relationship Id="rId5" Type="http://schemas.openxmlformats.org/officeDocument/2006/relationships/image" Target="../media/image1.emf"/><Relationship Id="rId10" Type="http://schemas.openxmlformats.org/officeDocument/2006/relationships/image" Target="../media/image67.sv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72.svg"/><Relationship Id="rId18" Type="http://schemas.openxmlformats.org/officeDocument/2006/relationships/image" Target="../media/image2.jp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8.svg"/><Relationship Id="rId12" Type="http://schemas.openxmlformats.org/officeDocument/2006/relationships/image" Target="../media/image71.png"/><Relationship Id="rId17" Type="http://schemas.openxmlformats.org/officeDocument/2006/relationships/image" Target="../media/image76.sv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75.png"/><Relationship Id="rId20" Type="http://schemas.openxmlformats.org/officeDocument/2006/relationships/image" Target="../media/image24.png"/><Relationship Id="rId1" Type="http://schemas.openxmlformats.org/officeDocument/2006/relationships/tags" Target="../tags/tag24.xml"/><Relationship Id="rId6" Type="http://schemas.openxmlformats.org/officeDocument/2006/relationships/image" Target="../media/image66.png"/><Relationship Id="rId11" Type="http://schemas.openxmlformats.org/officeDocument/2006/relationships/image" Target="../media/image70.svg"/><Relationship Id="rId5" Type="http://schemas.openxmlformats.org/officeDocument/2006/relationships/image" Target="../media/image1.emf"/><Relationship Id="rId15" Type="http://schemas.openxmlformats.org/officeDocument/2006/relationships/image" Target="../media/image74.svg"/><Relationship Id="rId10" Type="http://schemas.openxmlformats.org/officeDocument/2006/relationships/image" Target="../media/image69.png"/><Relationship Id="rId19" Type="http://schemas.openxmlformats.org/officeDocument/2006/relationships/image" Target="../media/image23.pn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64.svg"/><Relationship Id="rId1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78.svg"/><Relationship Id="rId2" Type="http://schemas.openxmlformats.org/officeDocument/2006/relationships/slideLayout" Target="../slideLayouts/slideLayout85.xml"/><Relationship Id="rId1" Type="http://schemas.openxmlformats.org/officeDocument/2006/relationships/tags" Target="../tags/tag25.xml"/><Relationship Id="rId6" Type="http://schemas.openxmlformats.org/officeDocument/2006/relationships/image" Target="../media/image77.png"/><Relationship Id="rId5" Type="http://schemas.openxmlformats.org/officeDocument/2006/relationships/image" Target="../media/image1.emf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svg"/><Relationship Id="rId18" Type="http://schemas.openxmlformats.org/officeDocument/2006/relationships/image" Target="../media/image24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80.svg"/><Relationship Id="rId12" Type="http://schemas.openxmlformats.org/officeDocument/2006/relationships/image" Target="../media/image85.png"/><Relationship Id="rId17" Type="http://schemas.openxmlformats.org/officeDocument/2006/relationships/image" Target="../media/image23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2.jpg"/><Relationship Id="rId1" Type="http://schemas.openxmlformats.org/officeDocument/2006/relationships/tags" Target="../tags/tag26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1.emf"/><Relationship Id="rId15" Type="http://schemas.openxmlformats.org/officeDocument/2006/relationships/image" Target="../media/image88.svg"/><Relationship Id="rId10" Type="http://schemas.openxmlformats.org/officeDocument/2006/relationships/image" Target="../media/image83.jpeg"/><Relationship Id="rId4" Type="http://schemas.openxmlformats.org/officeDocument/2006/relationships/oleObject" Target="../embeddings/oleObject26.bin"/><Relationship Id="rId9" Type="http://schemas.openxmlformats.org/officeDocument/2006/relationships/image" Target="../media/image82.svg"/><Relationship Id="rId1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tags" Target="../tags/tag52.xml"/><Relationship Id="rId21" Type="http://schemas.openxmlformats.org/officeDocument/2006/relationships/tags" Target="../tags/tag47.xml"/><Relationship Id="rId42" Type="http://schemas.openxmlformats.org/officeDocument/2006/relationships/tags" Target="../tags/tag68.xml"/><Relationship Id="rId47" Type="http://schemas.openxmlformats.org/officeDocument/2006/relationships/tags" Target="../tags/tag73.xml"/><Relationship Id="rId63" Type="http://schemas.openxmlformats.org/officeDocument/2006/relationships/chart" Target="../charts/chart7.xml"/><Relationship Id="rId68" Type="http://schemas.openxmlformats.org/officeDocument/2006/relationships/image" Target="../media/image23.png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29" Type="http://schemas.openxmlformats.org/officeDocument/2006/relationships/tags" Target="../tags/tag55.xml"/><Relationship Id="rId11" Type="http://schemas.openxmlformats.org/officeDocument/2006/relationships/tags" Target="../tags/tag37.xml"/><Relationship Id="rId24" Type="http://schemas.openxmlformats.org/officeDocument/2006/relationships/tags" Target="../tags/tag50.xml"/><Relationship Id="rId32" Type="http://schemas.openxmlformats.org/officeDocument/2006/relationships/tags" Target="../tags/tag58.xml"/><Relationship Id="rId37" Type="http://schemas.openxmlformats.org/officeDocument/2006/relationships/tags" Target="../tags/tag63.xml"/><Relationship Id="rId40" Type="http://schemas.openxmlformats.org/officeDocument/2006/relationships/tags" Target="../tags/tag66.xml"/><Relationship Id="rId45" Type="http://schemas.openxmlformats.org/officeDocument/2006/relationships/tags" Target="../tags/tag71.xml"/><Relationship Id="rId53" Type="http://schemas.openxmlformats.org/officeDocument/2006/relationships/tags" Target="../tags/tag79.xml"/><Relationship Id="rId58" Type="http://schemas.openxmlformats.org/officeDocument/2006/relationships/oleObject" Target="../embeddings/oleObject27.bin"/><Relationship Id="rId66" Type="http://schemas.openxmlformats.org/officeDocument/2006/relationships/image" Target="../media/image92.png"/><Relationship Id="rId5" Type="http://schemas.openxmlformats.org/officeDocument/2006/relationships/tags" Target="../tags/tag31.xml"/><Relationship Id="rId61" Type="http://schemas.openxmlformats.org/officeDocument/2006/relationships/chart" Target="../charts/chart5.xml"/><Relationship Id="rId19" Type="http://schemas.openxmlformats.org/officeDocument/2006/relationships/tags" Target="../tags/tag45.xml"/><Relationship Id="rId14" Type="http://schemas.openxmlformats.org/officeDocument/2006/relationships/tags" Target="../tags/tag40.xml"/><Relationship Id="rId22" Type="http://schemas.openxmlformats.org/officeDocument/2006/relationships/tags" Target="../tags/tag48.xml"/><Relationship Id="rId27" Type="http://schemas.openxmlformats.org/officeDocument/2006/relationships/tags" Target="../tags/tag53.xml"/><Relationship Id="rId30" Type="http://schemas.openxmlformats.org/officeDocument/2006/relationships/tags" Target="../tags/tag56.xml"/><Relationship Id="rId35" Type="http://schemas.openxmlformats.org/officeDocument/2006/relationships/tags" Target="../tags/tag61.xml"/><Relationship Id="rId43" Type="http://schemas.openxmlformats.org/officeDocument/2006/relationships/tags" Target="../tags/tag69.xml"/><Relationship Id="rId48" Type="http://schemas.openxmlformats.org/officeDocument/2006/relationships/tags" Target="../tags/tag74.xml"/><Relationship Id="rId56" Type="http://schemas.openxmlformats.org/officeDocument/2006/relationships/tags" Target="../tags/tag82.xml"/><Relationship Id="rId64" Type="http://schemas.openxmlformats.org/officeDocument/2006/relationships/chart" Target="../charts/chart8.xml"/><Relationship Id="rId69" Type="http://schemas.openxmlformats.org/officeDocument/2006/relationships/image" Target="../media/image24.png"/><Relationship Id="rId8" Type="http://schemas.openxmlformats.org/officeDocument/2006/relationships/tags" Target="../tags/tag34.xml"/><Relationship Id="rId51" Type="http://schemas.openxmlformats.org/officeDocument/2006/relationships/tags" Target="../tags/tag77.xml"/><Relationship Id="rId3" Type="http://schemas.openxmlformats.org/officeDocument/2006/relationships/tags" Target="../tags/tag29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5" Type="http://schemas.openxmlformats.org/officeDocument/2006/relationships/tags" Target="../tags/tag51.xml"/><Relationship Id="rId33" Type="http://schemas.openxmlformats.org/officeDocument/2006/relationships/tags" Target="../tags/tag59.xml"/><Relationship Id="rId38" Type="http://schemas.openxmlformats.org/officeDocument/2006/relationships/tags" Target="../tags/tag64.xml"/><Relationship Id="rId46" Type="http://schemas.openxmlformats.org/officeDocument/2006/relationships/tags" Target="../tags/tag72.xml"/><Relationship Id="rId59" Type="http://schemas.openxmlformats.org/officeDocument/2006/relationships/image" Target="../media/image91.emf"/><Relationship Id="rId67" Type="http://schemas.openxmlformats.org/officeDocument/2006/relationships/image" Target="../media/image93.png"/><Relationship Id="rId20" Type="http://schemas.openxmlformats.org/officeDocument/2006/relationships/tags" Target="../tags/tag46.xml"/><Relationship Id="rId41" Type="http://schemas.openxmlformats.org/officeDocument/2006/relationships/tags" Target="../tags/tag67.xml"/><Relationship Id="rId54" Type="http://schemas.openxmlformats.org/officeDocument/2006/relationships/tags" Target="../tags/tag80.xml"/><Relationship Id="rId62" Type="http://schemas.openxmlformats.org/officeDocument/2006/relationships/chart" Target="../charts/chart6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5" Type="http://schemas.openxmlformats.org/officeDocument/2006/relationships/tags" Target="../tags/tag41.xml"/><Relationship Id="rId23" Type="http://schemas.openxmlformats.org/officeDocument/2006/relationships/tags" Target="../tags/tag49.xml"/><Relationship Id="rId28" Type="http://schemas.openxmlformats.org/officeDocument/2006/relationships/tags" Target="../tags/tag54.xml"/><Relationship Id="rId36" Type="http://schemas.openxmlformats.org/officeDocument/2006/relationships/tags" Target="../tags/tag62.xml"/><Relationship Id="rId49" Type="http://schemas.openxmlformats.org/officeDocument/2006/relationships/tags" Target="../tags/tag75.xml"/><Relationship Id="rId57" Type="http://schemas.openxmlformats.org/officeDocument/2006/relationships/slideLayout" Target="../slideLayouts/slideLayout53.xml"/><Relationship Id="rId10" Type="http://schemas.openxmlformats.org/officeDocument/2006/relationships/tags" Target="../tags/tag36.xml"/><Relationship Id="rId31" Type="http://schemas.openxmlformats.org/officeDocument/2006/relationships/tags" Target="../tags/tag57.xml"/><Relationship Id="rId44" Type="http://schemas.openxmlformats.org/officeDocument/2006/relationships/tags" Target="../tags/tag70.xml"/><Relationship Id="rId52" Type="http://schemas.openxmlformats.org/officeDocument/2006/relationships/tags" Target="../tags/tag78.xml"/><Relationship Id="rId60" Type="http://schemas.openxmlformats.org/officeDocument/2006/relationships/image" Target="../media/image2.jpg"/><Relationship Id="rId65" Type="http://schemas.openxmlformats.org/officeDocument/2006/relationships/chart" Target="../charts/chart9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3" Type="http://schemas.openxmlformats.org/officeDocument/2006/relationships/tags" Target="../tags/tag39.xml"/><Relationship Id="rId18" Type="http://schemas.openxmlformats.org/officeDocument/2006/relationships/tags" Target="../tags/tag44.xml"/><Relationship Id="rId39" Type="http://schemas.openxmlformats.org/officeDocument/2006/relationships/tags" Target="../tags/tag65.xml"/><Relationship Id="rId34" Type="http://schemas.openxmlformats.org/officeDocument/2006/relationships/tags" Target="../tags/tag60.xml"/><Relationship Id="rId50" Type="http://schemas.openxmlformats.org/officeDocument/2006/relationships/tags" Target="../tags/tag76.xml"/><Relationship Id="rId55" Type="http://schemas.openxmlformats.org/officeDocument/2006/relationships/tags" Target="../tags/tag81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95.xml"/><Relationship Id="rId18" Type="http://schemas.openxmlformats.org/officeDocument/2006/relationships/oleObject" Target="../embeddings/oleObject28.bin"/><Relationship Id="rId26" Type="http://schemas.openxmlformats.org/officeDocument/2006/relationships/chart" Target="../charts/chart13.xml"/><Relationship Id="rId3" Type="http://schemas.openxmlformats.org/officeDocument/2006/relationships/tags" Target="../tags/tag85.xml"/><Relationship Id="rId21" Type="http://schemas.openxmlformats.org/officeDocument/2006/relationships/image" Target="../media/image23.png"/><Relationship Id="rId34" Type="http://schemas.openxmlformats.org/officeDocument/2006/relationships/image" Target="../media/image97.svg"/><Relationship Id="rId7" Type="http://schemas.openxmlformats.org/officeDocument/2006/relationships/tags" Target="../tags/tag89.xml"/><Relationship Id="rId12" Type="http://schemas.openxmlformats.org/officeDocument/2006/relationships/tags" Target="../tags/tag94.xml"/><Relationship Id="rId17" Type="http://schemas.openxmlformats.org/officeDocument/2006/relationships/slideLayout" Target="../slideLayouts/slideLayout53.xml"/><Relationship Id="rId25" Type="http://schemas.openxmlformats.org/officeDocument/2006/relationships/chart" Target="../charts/chart12.xml"/><Relationship Id="rId33" Type="http://schemas.openxmlformats.org/officeDocument/2006/relationships/image" Target="../media/image96.png"/><Relationship Id="rId2" Type="http://schemas.openxmlformats.org/officeDocument/2006/relationships/tags" Target="../tags/tag84.xml"/><Relationship Id="rId16" Type="http://schemas.openxmlformats.org/officeDocument/2006/relationships/tags" Target="../tags/tag98.xml"/><Relationship Id="rId20" Type="http://schemas.openxmlformats.org/officeDocument/2006/relationships/image" Target="../media/image2.jpg"/><Relationship Id="rId29" Type="http://schemas.openxmlformats.org/officeDocument/2006/relationships/chart" Target="../charts/chart16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24" Type="http://schemas.openxmlformats.org/officeDocument/2006/relationships/chart" Target="../charts/chart11.xml"/><Relationship Id="rId32" Type="http://schemas.openxmlformats.org/officeDocument/2006/relationships/image" Target="../media/image95.svg"/><Relationship Id="rId5" Type="http://schemas.openxmlformats.org/officeDocument/2006/relationships/tags" Target="../tags/tag87.xml"/><Relationship Id="rId15" Type="http://schemas.openxmlformats.org/officeDocument/2006/relationships/tags" Target="../tags/tag97.xml"/><Relationship Id="rId23" Type="http://schemas.openxmlformats.org/officeDocument/2006/relationships/chart" Target="../charts/chart10.xml"/><Relationship Id="rId28" Type="http://schemas.openxmlformats.org/officeDocument/2006/relationships/chart" Target="../charts/chart15.xml"/><Relationship Id="rId10" Type="http://schemas.openxmlformats.org/officeDocument/2006/relationships/tags" Target="../tags/tag92.xml"/><Relationship Id="rId19" Type="http://schemas.openxmlformats.org/officeDocument/2006/relationships/image" Target="../media/image91.emf"/><Relationship Id="rId31" Type="http://schemas.openxmlformats.org/officeDocument/2006/relationships/image" Target="../media/image94.png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tags" Target="../tags/tag96.xml"/><Relationship Id="rId22" Type="http://schemas.openxmlformats.org/officeDocument/2006/relationships/image" Target="../media/image24.png"/><Relationship Id="rId27" Type="http://schemas.openxmlformats.org/officeDocument/2006/relationships/chart" Target="../charts/chart14.xml"/><Relationship Id="rId30" Type="http://schemas.openxmlformats.org/officeDocument/2006/relationships/chart" Target="../charts/chart17.xml"/><Relationship Id="rId35" Type="http://schemas.openxmlformats.org/officeDocument/2006/relationships/chart" Target="../charts/chart18.xml"/><Relationship Id="rId8" Type="http://schemas.openxmlformats.org/officeDocument/2006/relationships/tags" Target="../tags/tag9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62.xml"/><Relationship Id="rId1" Type="http://schemas.openxmlformats.org/officeDocument/2006/relationships/tags" Target="../tags/tag99.xml"/><Relationship Id="rId6" Type="http://schemas.openxmlformats.org/officeDocument/2006/relationships/image" Target="../media/image23.png"/><Relationship Id="rId5" Type="http://schemas.openxmlformats.org/officeDocument/2006/relationships/image" Target="../media/image2.jpg"/><Relationship Id="rId4" Type="http://schemas.openxmlformats.org/officeDocument/2006/relationships/image" Target="../media/image9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30.bin"/><Relationship Id="rId7" Type="http://schemas.openxmlformats.org/officeDocument/2006/relationships/image" Target="../media/image99.svg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00.xml"/><Relationship Id="rId6" Type="http://schemas.openxmlformats.org/officeDocument/2006/relationships/image" Target="../media/image98.png"/><Relationship Id="rId5" Type="http://schemas.openxmlformats.org/officeDocument/2006/relationships/image" Target="../media/image2.jpg"/><Relationship Id="rId4" Type="http://schemas.openxmlformats.org/officeDocument/2006/relationships/image" Target="../media/image91.emf"/><Relationship Id="rId9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01.xml"/><Relationship Id="rId6" Type="http://schemas.openxmlformats.org/officeDocument/2006/relationships/image" Target="../media/image2.jpg"/><Relationship Id="rId5" Type="http://schemas.openxmlformats.org/officeDocument/2006/relationships/image" Target="../media/image91.emf"/><Relationship Id="rId4" Type="http://schemas.openxmlformats.org/officeDocument/2006/relationships/oleObject" Target="../embeddings/oleObject3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26.svg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02.xml"/><Relationship Id="rId6" Type="http://schemas.openxmlformats.org/officeDocument/2006/relationships/image" Target="../media/image25.png"/><Relationship Id="rId5" Type="http://schemas.openxmlformats.org/officeDocument/2006/relationships/image" Target="../media/image2.jpg"/><Relationship Id="rId4" Type="http://schemas.openxmlformats.org/officeDocument/2006/relationships/image" Target="../media/image91.emf"/><Relationship Id="rId9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03.xml"/><Relationship Id="rId6" Type="http://schemas.openxmlformats.org/officeDocument/2006/relationships/image" Target="../media/image2.jpg"/><Relationship Id="rId5" Type="http://schemas.openxmlformats.org/officeDocument/2006/relationships/image" Target="../media/image91.e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34.bin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4.xml"/><Relationship Id="rId6" Type="http://schemas.microsoft.com/office/2007/relationships/hdphoto" Target="../media/hdphoto1.wdp"/><Relationship Id="rId5" Type="http://schemas.openxmlformats.org/officeDocument/2006/relationships/image" Target="../media/image101.png"/><Relationship Id="rId4" Type="http://schemas.openxmlformats.org/officeDocument/2006/relationships/image" Target="../media/image1.emf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5.xml"/><Relationship Id="rId6" Type="http://schemas.openxmlformats.org/officeDocument/2006/relationships/image" Target="../media/image23.png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3" Type="http://schemas.openxmlformats.org/officeDocument/2006/relationships/oleObject" Target="../embeddings/oleObject36.bin"/><Relationship Id="rId7" Type="http://schemas.openxmlformats.org/officeDocument/2006/relationships/image" Target="../media/image10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6.xml"/><Relationship Id="rId6" Type="http://schemas.openxmlformats.org/officeDocument/2006/relationships/image" Target="../media/image103.svg"/><Relationship Id="rId11" Type="http://schemas.openxmlformats.org/officeDocument/2006/relationships/image" Target="../media/image24.png"/><Relationship Id="rId5" Type="http://schemas.openxmlformats.org/officeDocument/2006/relationships/image" Target="../media/image102.png"/><Relationship Id="rId10" Type="http://schemas.openxmlformats.org/officeDocument/2006/relationships/image" Target="../media/image23.png"/><Relationship Id="rId4" Type="http://schemas.openxmlformats.org/officeDocument/2006/relationships/image" Target="../media/image1.emf"/><Relationship Id="rId9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37.bin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7.xml"/><Relationship Id="rId6" Type="http://schemas.openxmlformats.org/officeDocument/2006/relationships/image" Target="../media/image2.jpg"/><Relationship Id="rId5" Type="http://schemas.openxmlformats.org/officeDocument/2006/relationships/image" Target="../media/image106.jpeg"/><Relationship Id="rId4" Type="http://schemas.openxmlformats.org/officeDocument/2006/relationships/image" Target="../media/image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8.jpeg"/><Relationship Id="rId4" Type="http://schemas.openxmlformats.org/officeDocument/2006/relationships/image" Target="../media/image10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38.bin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8.xml"/><Relationship Id="rId6" Type="http://schemas.openxmlformats.org/officeDocument/2006/relationships/image" Target="../media/image2.jpg"/><Relationship Id="rId5" Type="http://schemas.openxmlformats.org/officeDocument/2006/relationships/image" Target="../media/image109.jpeg"/><Relationship Id="rId4" Type="http://schemas.openxmlformats.org/officeDocument/2006/relationships/image" Target="../media/image1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39.bin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9.xml"/><Relationship Id="rId6" Type="http://schemas.openxmlformats.org/officeDocument/2006/relationships/image" Target="../media/image111.svg"/><Relationship Id="rId5" Type="http://schemas.openxmlformats.org/officeDocument/2006/relationships/image" Target="../media/image110.png"/><Relationship Id="rId10" Type="http://schemas.openxmlformats.org/officeDocument/2006/relationships/image" Target="../media/image28.png"/><Relationship Id="rId4" Type="http://schemas.openxmlformats.org/officeDocument/2006/relationships/image" Target="../media/image1.emf"/><Relationship Id="rId9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oleObject" Target="../embeddings/oleObject40.bin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0.xml"/><Relationship Id="rId6" Type="http://schemas.openxmlformats.org/officeDocument/2006/relationships/image" Target="../media/image23.png"/><Relationship Id="rId11" Type="http://schemas.openxmlformats.org/officeDocument/2006/relationships/chart" Target="../charts/chart20.xml"/><Relationship Id="rId5" Type="http://schemas.openxmlformats.org/officeDocument/2006/relationships/image" Target="../media/image2.jpg"/><Relationship Id="rId10" Type="http://schemas.openxmlformats.org/officeDocument/2006/relationships/chart" Target="../charts/chart19.xml"/><Relationship Id="rId4" Type="http://schemas.openxmlformats.org/officeDocument/2006/relationships/image" Target="../media/image1.emf"/><Relationship Id="rId9" Type="http://schemas.openxmlformats.org/officeDocument/2006/relationships/image" Target="../media/image1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1.xml"/><Relationship Id="rId6" Type="http://schemas.openxmlformats.org/officeDocument/2006/relationships/image" Target="../media/image11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13" Type="http://schemas.openxmlformats.org/officeDocument/2006/relationships/image" Target="../media/image23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08.jpeg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2.xml"/><Relationship Id="rId6" Type="http://schemas.openxmlformats.org/officeDocument/2006/relationships/image" Target="../media/image115.jpeg"/><Relationship Id="rId11" Type="http://schemas.openxmlformats.org/officeDocument/2006/relationships/image" Target="../media/image119.svg"/><Relationship Id="rId5" Type="http://schemas.openxmlformats.org/officeDocument/2006/relationships/image" Target="../media/image1.emf"/><Relationship Id="rId10" Type="http://schemas.openxmlformats.org/officeDocument/2006/relationships/image" Target="../media/image118.png"/><Relationship Id="rId4" Type="http://schemas.openxmlformats.org/officeDocument/2006/relationships/oleObject" Target="../embeddings/oleObject44.bin"/><Relationship Id="rId9" Type="http://schemas.openxmlformats.org/officeDocument/2006/relationships/image" Target="../media/image117.jpeg"/><Relationship Id="rId1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B5F3A8C3-7613-B646-0BAE-8703E2242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AE20914C-F743-467A-B143-63F0C2ACE861}"/>
              </a:ext>
            </a:extLst>
          </p:cNvPr>
          <p:cNvSpPr/>
          <p:nvPr/>
        </p:nvSpPr>
        <p:spPr>
          <a:xfrm>
            <a:off x="0" y="3134"/>
            <a:ext cx="9144000" cy="51445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180FA7-43F7-73FA-AA08-765B6CC83631}"/>
              </a:ext>
            </a:extLst>
          </p:cNvPr>
          <p:cNvSpPr txBox="1"/>
          <p:nvPr/>
        </p:nvSpPr>
        <p:spPr>
          <a:xfrm>
            <a:off x="3808062" y="4182665"/>
            <a:ext cx="18671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Φεβρουάριος 2026</a:t>
            </a:r>
          </a:p>
        </p:txBody>
      </p:sp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65FC0C78-83DB-46BE-8CFE-FE3D49E1480B}"/>
              </a:ext>
            </a:extLst>
          </p:cNvPr>
          <p:cNvSpPr/>
          <p:nvPr/>
        </p:nvSpPr>
        <p:spPr>
          <a:xfrm>
            <a:off x="2570019" y="1751120"/>
            <a:ext cx="5424054" cy="1621778"/>
          </a:xfrm>
          <a:prstGeom prst="roundRect">
            <a:avLst>
              <a:gd name="adj" fmla="val 39520"/>
            </a:avLst>
          </a:prstGeom>
          <a:solidFill>
            <a:srgbClr val="F3F3F3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3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Αξιοποίηση των χρηματοδοτικών εργαλείων για την στήριξη της κοινωνίας και της οικονομίας</a:t>
            </a:r>
            <a:endParaRPr lang="en-US" sz="2300" b="1" dirty="0">
              <a:solidFill>
                <a:srgbClr val="0851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sp>
        <p:nvSpPr>
          <p:cNvPr id="10" name="Google Shape;464;p29">
            <a:extLst>
              <a:ext uri="{FF2B5EF4-FFF2-40B4-BE49-F238E27FC236}">
                <a16:creationId xmlns:a16="http://schemas.microsoft.com/office/drawing/2014/main" id="{2181D019-1F95-485B-B777-5605D8DDDE2D}"/>
              </a:ext>
            </a:extLst>
          </p:cNvPr>
          <p:cNvSpPr/>
          <p:nvPr/>
        </p:nvSpPr>
        <p:spPr>
          <a:xfrm>
            <a:off x="5879523" y="3214570"/>
            <a:ext cx="2114550" cy="493982"/>
          </a:xfrm>
          <a:prstGeom prst="roundRect">
            <a:avLst>
              <a:gd name="adj" fmla="val 39520"/>
            </a:avLst>
          </a:prstGeom>
          <a:solidFill>
            <a:srgbClr val="D6DCE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rgbClr val="E398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State of Play</a:t>
            </a:r>
            <a:endParaRPr lang="en-US" sz="2000" b="1" dirty="0">
              <a:solidFill>
                <a:srgbClr val="E3985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</p:txBody>
      </p: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0B1FE642-D878-4332-901E-3BB188A32426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15" name="Google Shape;83;p10">
              <a:extLst>
                <a:ext uri="{FF2B5EF4-FFF2-40B4-BE49-F238E27FC236}">
                  <a16:creationId xmlns:a16="http://schemas.microsoft.com/office/drawing/2014/main" id="{6BE917BE-1F18-42DE-8342-3DF4EAD77B23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16" name="Google Shape;85;p10">
              <a:extLst>
                <a:ext uri="{FF2B5EF4-FFF2-40B4-BE49-F238E27FC236}">
                  <a16:creationId xmlns:a16="http://schemas.microsoft.com/office/drawing/2014/main" id="{1A800B29-0984-4679-AE3B-84E5CB868B84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B2CDFF8C-EB92-434B-9AD9-581B317F7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97" y="382562"/>
            <a:ext cx="1957113" cy="4378376"/>
          </a:xfrm>
          <a:prstGeom prst="rect">
            <a:avLst/>
          </a:prstGeom>
        </p:spPr>
      </p:pic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F4186C96-9474-40DE-B8C6-E05A16A69521}"/>
              </a:ext>
            </a:extLst>
          </p:cNvPr>
          <p:cNvGrpSpPr/>
          <p:nvPr/>
        </p:nvGrpSpPr>
        <p:grpSpPr>
          <a:xfrm>
            <a:off x="1846607" y="4751030"/>
            <a:ext cx="5762944" cy="369016"/>
            <a:chOff x="1945943" y="4774484"/>
            <a:chExt cx="5762944" cy="369016"/>
          </a:xfrm>
        </p:grpSpPr>
        <p:pic>
          <p:nvPicPr>
            <p:cNvPr id="17" name="Εικόνα 16">
              <a:extLst>
                <a:ext uri="{FF2B5EF4-FFF2-40B4-BE49-F238E27FC236}">
                  <a16:creationId xmlns:a16="http://schemas.microsoft.com/office/drawing/2014/main" id="{83A05B0A-4851-4E02-9560-9457D9CB1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5943" y="4780240"/>
              <a:ext cx="5758057" cy="363260"/>
            </a:xfrm>
            <a:prstGeom prst="rect">
              <a:avLst/>
            </a:prstGeom>
          </p:spPr>
        </p:pic>
        <p:pic>
          <p:nvPicPr>
            <p:cNvPr id="24" name="Εικόνα 23">
              <a:extLst>
                <a:ext uri="{FF2B5EF4-FFF2-40B4-BE49-F238E27FC236}">
                  <a16:creationId xmlns:a16="http://schemas.microsoft.com/office/drawing/2014/main" id="{3B4A9680-7487-46D5-B9AB-50650995A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01844" y="4774484"/>
              <a:ext cx="507043" cy="3236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8899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B5F3A8C3-7613-B646-0BAE-8703E2242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65FC0C78-83DB-46BE-8CFE-FE3D49E1480B}"/>
              </a:ext>
            </a:extLst>
          </p:cNvPr>
          <p:cNvSpPr/>
          <p:nvPr/>
        </p:nvSpPr>
        <p:spPr>
          <a:xfrm>
            <a:off x="2717336" y="2096083"/>
            <a:ext cx="4862437" cy="1149343"/>
          </a:xfrm>
          <a:prstGeom prst="roundRect">
            <a:avLst>
              <a:gd name="adj" fmla="val 39520"/>
            </a:avLst>
          </a:prstGeom>
          <a:solidFill>
            <a:srgbClr val="D0E5F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Αναπτυξιακό Πρόγραμμα Δημοσίων Επενδύσεων</a:t>
            </a:r>
            <a:r>
              <a:rPr lang="en-US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Google Shape;464;p29">
            <a:extLst>
              <a:ext uri="{FF2B5EF4-FFF2-40B4-BE49-F238E27FC236}">
                <a16:creationId xmlns:a16="http://schemas.microsoft.com/office/drawing/2014/main" id="{77EB2803-1615-4ED9-9411-3209AD140963}"/>
              </a:ext>
            </a:extLst>
          </p:cNvPr>
          <p:cNvSpPr/>
          <p:nvPr/>
        </p:nvSpPr>
        <p:spPr>
          <a:xfrm>
            <a:off x="5142254" y="3067903"/>
            <a:ext cx="3256952" cy="789006"/>
          </a:xfrm>
          <a:prstGeom prst="roundRect">
            <a:avLst>
              <a:gd name="adj" fmla="val 39520"/>
            </a:avLst>
          </a:prstGeom>
          <a:solidFill>
            <a:schemeClr val="bg1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E398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Εθνικό Πρόγραμμα Ανάπτυξης</a:t>
            </a:r>
            <a:endParaRPr lang="en-US" sz="2000" b="1" dirty="0">
              <a:solidFill>
                <a:srgbClr val="E3985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44AFB546-A5DA-4B3F-AC17-F5DB60063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70" y="382562"/>
            <a:ext cx="1957113" cy="4378376"/>
          </a:xfrm>
          <a:prstGeom prst="rect">
            <a:avLst/>
          </a:prstGeom>
        </p:spPr>
      </p:pic>
      <p:grpSp>
        <p:nvGrpSpPr>
          <p:cNvPr id="13" name="Ομάδα 12">
            <a:extLst>
              <a:ext uri="{FF2B5EF4-FFF2-40B4-BE49-F238E27FC236}">
                <a16:creationId xmlns:a16="http://schemas.microsoft.com/office/drawing/2014/main" id="{4B5770AC-7D81-4088-94DF-B9B94D91FAAA}"/>
              </a:ext>
            </a:extLst>
          </p:cNvPr>
          <p:cNvGrpSpPr/>
          <p:nvPr/>
        </p:nvGrpSpPr>
        <p:grpSpPr>
          <a:xfrm>
            <a:off x="1846607" y="4737484"/>
            <a:ext cx="5790036" cy="382562"/>
            <a:chOff x="1945943" y="4760938"/>
            <a:chExt cx="5790036" cy="382562"/>
          </a:xfrm>
        </p:grpSpPr>
        <p:pic>
          <p:nvPicPr>
            <p:cNvPr id="17" name="Εικόνα 16">
              <a:extLst>
                <a:ext uri="{FF2B5EF4-FFF2-40B4-BE49-F238E27FC236}">
                  <a16:creationId xmlns:a16="http://schemas.microsoft.com/office/drawing/2014/main" id="{57602E40-7496-4C9C-B819-E7D340E26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5943" y="4780240"/>
              <a:ext cx="5758057" cy="363260"/>
            </a:xfrm>
            <a:prstGeom prst="rect">
              <a:avLst/>
            </a:prstGeom>
          </p:spPr>
        </p:pic>
        <p:pic>
          <p:nvPicPr>
            <p:cNvPr id="18" name="Εικόνα 17">
              <a:extLst>
                <a:ext uri="{FF2B5EF4-FFF2-40B4-BE49-F238E27FC236}">
                  <a16:creationId xmlns:a16="http://schemas.microsoft.com/office/drawing/2014/main" id="{9C37A166-A160-4831-B10E-F457B8358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28936" y="4760938"/>
              <a:ext cx="507043" cy="323630"/>
            </a:xfrm>
            <a:prstGeom prst="rect">
              <a:avLst/>
            </a:prstGeom>
          </p:spPr>
        </p:pic>
      </p:grpSp>
      <p:grpSp>
        <p:nvGrpSpPr>
          <p:cNvPr id="2" name="Ομάδα 13">
            <a:extLst>
              <a:ext uri="{FF2B5EF4-FFF2-40B4-BE49-F238E27FC236}">
                <a16:creationId xmlns:a16="http://schemas.microsoft.com/office/drawing/2014/main" id="{49BEFB7B-961C-9190-FFB0-8CEEAF5B8F26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3" name="Google Shape;83;p10">
              <a:extLst>
                <a:ext uri="{FF2B5EF4-FFF2-40B4-BE49-F238E27FC236}">
                  <a16:creationId xmlns:a16="http://schemas.microsoft.com/office/drawing/2014/main" id="{30E8E9A5-706B-B1A6-03D2-2BFCF4AB6978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4" name="Google Shape;85;p10">
              <a:extLst>
                <a:ext uri="{FF2B5EF4-FFF2-40B4-BE49-F238E27FC236}">
                  <a16:creationId xmlns:a16="http://schemas.microsoft.com/office/drawing/2014/main" id="{ACA8C7F2-001E-E6B0-4B86-CB6D1C36A456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662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044A0-89F8-8F4E-ED8C-A62B525DA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4F59056-C824-8B54-77B7-B1CFE2BB53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5680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4F59056-C824-8B54-77B7-B1CFE2BB53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Πίνακας 4">
            <a:extLst>
              <a:ext uri="{FF2B5EF4-FFF2-40B4-BE49-F238E27FC236}">
                <a16:creationId xmlns:a16="http://schemas.microsoft.com/office/drawing/2014/main" id="{0FCEDAF8-DA5E-C765-B140-E7B509211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679139"/>
              </p:ext>
            </p:extLst>
          </p:nvPr>
        </p:nvGraphicFramePr>
        <p:xfrm>
          <a:off x="443901" y="1268393"/>
          <a:ext cx="8256200" cy="2606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050">
                  <a:extLst>
                    <a:ext uri="{9D8B030D-6E8A-4147-A177-3AD203B41FA5}">
                      <a16:colId xmlns:a16="http://schemas.microsoft.com/office/drawing/2014/main" val="1168647828"/>
                    </a:ext>
                  </a:extLst>
                </a:gridCol>
                <a:gridCol w="2064050">
                  <a:extLst>
                    <a:ext uri="{9D8B030D-6E8A-4147-A177-3AD203B41FA5}">
                      <a16:colId xmlns:a16="http://schemas.microsoft.com/office/drawing/2014/main" val="217623668"/>
                    </a:ext>
                  </a:extLst>
                </a:gridCol>
                <a:gridCol w="2064050">
                  <a:extLst>
                    <a:ext uri="{9D8B030D-6E8A-4147-A177-3AD203B41FA5}">
                      <a16:colId xmlns:a16="http://schemas.microsoft.com/office/drawing/2014/main" val="3743151660"/>
                    </a:ext>
                  </a:extLst>
                </a:gridCol>
                <a:gridCol w="2064050">
                  <a:extLst>
                    <a:ext uri="{9D8B030D-6E8A-4147-A177-3AD203B41FA5}">
                      <a16:colId xmlns:a16="http://schemas.microsoft.com/office/drawing/2014/main" val="491533730"/>
                    </a:ext>
                  </a:extLst>
                </a:gridCol>
              </a:tblGrid>
              <a:tr h="930150"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Σκέλος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Κατανεμημένος Προϋπολογισμός/</a:t>
                      </a:r>
                    </a:p>
                    <a:p>
                      <a:pPr algn="ctr"/>
                      <a:r>
                        <a:rPr lang="el-GR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Προϋπολογισμός Στόχος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Δαπάνες 2025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Ποσοστό Εκτέλεσης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15447248"/>
                  </a:ext>
                </a:extLst>
              </a:tr>
              <a:tr h="419141"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Εθνικό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2.850.000.000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2.853.247.297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100,11%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35212690"/>
                  </a:ext>
                </a:extLst>
              </a:tr>
              <a:tr h="419141"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Συγχρηματοδοτούμενο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6.85</a:t>
                      </a:r>
                      <a:r>
                        <a:rPr lang="en-US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l-GR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.000.000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6.857.737.037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100,11%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7913670"/>
                  </a:ext>
                </a:extLst>
              </a:tr>
              <a:tr h="419141"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ΤΑΑ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4.900.000.000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4.899.999.906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100,00%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7872096"/>
                  </a:ext>
                </a:extLst>
              </a:tr>
              <a:tr h="419141"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rgbClr val="297AB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Σύνολο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rgbClr val="297AB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14.600.000.000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rgbClr val="297AB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14.610.984.240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rgbClr val="297AB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100,08%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13925939"/>
                  </a:ext>
                </a:extLst>
              </a:tr>
            </a:tbl>
          </a:graphicData>
        </a:graphic>
      </p:graphicFrame>
      <p:pic>
        <p:nvPicPr>
          <p:cNvPr id="5" name="object 10">
            <a:extLst>
              <a:ext uri="{FF2B5EF4-FFF2-40B4-BE49-F238E27FC236}">
                <a16:creationId xmlns:a16="http://schemas.microsoft.com/office/drawing/2014/main" id="{A39E739F-6240-4A09-0763-B97FAC31784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7" name="object 12">
            <a:extLst>
              <a:ext uri="{FF2B5EF4-FFF2-40B4-BE49-F238E27FC236}">
                <a16:creationId xmlns:a16="http://schemas.microsoft.com/office/drawing/2014/main" id="{DD8EB2BA-CBCD-1541-4063-8924E5C63CB2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8" name="object 13">
              <a:extLst>
                <a:ext uri="{FF2B5EF4-FFF2-40B4-BE49-F238E27FC236}">
                  <a16:creationId xmlns:a16="http://schemas.microsoft.com/office/drawing/2014/main" id="{8C46EE19-00A3-698E-4C2E-4AD49F9FC5A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0" name="object 14">
              <a:extLst>
                <a:ext uri="{FF2B5EF4-FFF2-40B4-BE49-F238E27FC236}">
                  <a16:creationId xmlns:a16="http://schemas.microsoft.com/office/drawing/2014/main" id="{27F504C4-5464-EC59-C917-7360C3D9ED6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2" name="Τίτλος 1">
            <a:extLst>
              <a:ext uri="{FF2B5EF4-FFF2-40B4-BE49-F238E27FC236}">
                <a16:creationId xmlns:a16="http://schemas.microsoft.com/office/drawing/2014/main" id="{B17FB62D-FE65-EB61-6748-6B157B0C4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06" y="14608"/>
            <a:ext cx="6068887" cy="424425"/>
          </a:xfrm>
        </p:spPr>
        <p:txBody>
          <a:bodyPr vert="horz">
            <a:noAutofit/>
          </a:bodyPr>
          <a:lstStyle/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Εκτέλεση ΑΠΔΕ 2025: 14,61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δισ.€ </a:t>
            </a:r>
            <a:b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(ποσοστό 100,08%)</a:t>
            </a:r>
            <a:endParaRPr lang="el-G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aphic 4" descr="Coins outline">
            <a:extLst>
              <a:ext uri="{FF2B5EF4-FFF2-40B4-BE49-F238E27FC236}">
                <a16:creationId xmlns:a16="http://schemas.microsoft.com/office/drawing/2014/main" id="{DAA97136-F57E-4473-B2F7-625D546DB2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28592" y="3490014"/>
            <a:ext cx="368607" cy="38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B6E4E-B28A-4659-070B-61CA5C5C3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227DEA2C-E1A7-7C51-6103-60294E63627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37087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27DEA2C-E1A7-7C51-6103-60294E6362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Εικόνα 8">
            <a:extLst>
              <a:ext uri="{FF2B5EF4-FFF2-40B4-BE49-F238E27FC236}">
                <a16:creationId xmlns:a16="http://schemas.microsoft.com/office/drawing/2014/main" id="{114CF17D-ACE0-140F-D5F8-83D144E0F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836" y="911084"/>
            <a:ext cx="5689029" cy="3936781"/>
          </a:xfrm>
          <a:prstGeom prst="rect">
            <a:avLst/>
          </a:prstGeom>
        </p:spPr>
      </p:pic>
      <p:pic>
        <p:nvPicPr>
          <p:cNvPr id="4" name="object 10">
            <a:extLst>
              <a:ext uri="{FF2B5EF4-FFF2-40B4-BE49-F238E27FC236}">
                <a16:creationId xmlns:a16="http://schemas.microsoft.com/office/drawing/2014/main" id="{33899E49-4C2C-C148-95C0-440BE098CBA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6" name="object 12">
            <a:extLst>
              <a:ext uri="{FF2B5EF4-FFF2-40B4-BE49-F238E27FC236}">
                <a16:creationId xmlns:a16="http://schemas.microsoft.com/office/drawing/2014/main" id="{153A574A-0D37-97E4-FE54-3F71447965D0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10" name="object 13">
              <a:extLst>
                <a:ext uri="{FF2B5EF4-FFF2-40B4-BE49-F238E27FC236}">
                  <a16:creationId xmlns:a16="http://schemas.microsoft.com/office/drawing/2014/main" id="{EB37A7C1-1C9E-4889-F6AF-B5953732B32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1" name="object 14">
              <a:extLst>
                <a:ext uri="{FF2B5EF4-FFF2-40B4-BE49-F238E27FC236}">
                  <a16:creationId xmlns:a16="http://schemas.microsoft.com/office/drawing/2014/main" id="{4F7D467B-07D8-551D-3C61-2152B764DCC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2" name="Τίτλος 1">
            <a:extLst>
              <a:ext uri="{FF2B5EF4-FFF2-40B4-BE49-F238E27FC236}">
                <a16:creationId xmlns:a16="http://schemas.microsoft.com/office/drawing/2014/main" id="{E40E7ADE-41D8-F553-A85B-02B38163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06" y="187499"/>
            <a:ext cx="6068887" cy="424425"/>
          </a:xfrm>
        </p:spPr>
        <p:txBody>
          <a:bodyPr vert="horz">
            <a:noAutofit/>
          </a:bodyPr>
          <a:lstStyle/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2026: Ρεκόρ πόρων για δημόσιες επενδύσεις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F06935-2E3C-AAC6-6CAD-B299DBD2CB2B}"/>
              </a:ext>
            </a:extLst>
          </p:cNvPr>
          <p:cNvSpPr txBox="1"/>
          <p:nvPr/>
        </p:nvSpPr>
        <p:spPr>
          <a:xfrm>
            <a:off x="864947" y="3299852"/>
            <a:ext cx="2087116" cy="83099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</a:pPr>
            <a:r>
              <a:rPr lang="el-GR" sz="16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Αύξηση των πόρων για δημόσιες επενδύσεις σε σχέση με το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5BC81E-34EF-7B18-F7C0-9D7FA4546FF0}"/>
              </a:ext>
            </a:extLst>
          </p:cNvPr>
          <p:cNvSpPr txBox="1"/>
          <p:nvPr/>
        </p:nvSpPr>
        <p:spPr>
          <a:xfrm>
            <a:off x="1798951" y="4120772"/>
            <a:ext cx="1595982" cy="523220"/>
          </a:xfrm>
          <a:prstGeom prst="rect">
            <a:avLst/>
          </a:prstGeom>
          <a:noFill/>
        </p:spPr>
        <p:txBody>
          <a:bodyPr wrap="square" anchor="t" anchorCtr="0">
            <a:spAutoFit/>
          </a:bodyPr>
          <a:lstStyle/>
          <a:p>
            <a:r>
              <a:rPr lang="el-GR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+ 14,2%</a:t>
            </a:r>
            <a:r>
              <a:rPr lang="el-GR" sz="2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40BFE4-53D0-4B4B-15BA-C1ABE36C834F}"/>
              </a:ext>
            </a:extLst>
          </p:cNvPr>
          <p:cNvSpPr txBox="1"/>
          <p:nvPr/>
        </p:nvSpPr>
        <p:spPr>
          <a:xfrm>
            <a:off x="72010" y="1319024"/>
            <a:ext cx="3209454" cy="12311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Εθνικό σκέλος:              3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300 €</a:t>
            </a:r>
          </a:p>
          <a:p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Συγχρ/μενο σκέλος:     6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</a:p>
          <a:p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ΤΑΑ:                                7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192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</a:p>
          <a:p>
            <a:r>
              <a:rPr lang="el-GR" sz="1800" b="1" dirty="0">
                <a:solidFill>
                  <a:srgbClr val="1FB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Σύνολο:                          </a:t>
            </a:r>
            <a:r>
              <a:rPr lang="el-GR" sz="2000" b="1" dirty="0">
                <a:solidFill>
                  <a:srgbClr val="1FB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16,692 €</a:t>
            </a:r>
            <a:endParaRPr lang="el-GR" sz="1800" b="1" dirty="0">
              <a:solidFill>
                <a:srgbClr val="1FBA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DD55D6-DFBF-B0B4-AABC-EB8BADBA9C87}"/>
              </a:ext>
            </a:extLst>
          </p:cNvPr>
          <p:cNvSpPr txBox="1"/>
          <p:nvPr/>
        </p:nvSpPr>
        <p:spPr>
          <a:xfrm>
            <a:off x="1052883" y="2669568"/>
            <a:ext cx="2260946" cy="43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3600"/>
              <a:buFont typeface="Urbanist"/>
              <a:buNone/>
              <a:defRPr sz="2400" b="1">
                <a:solidFill>
                  <a:schemeClr val="dk1"/>
                </a:solidFill>
                <a:latin typeface="Urbanist"/>
                <a:ea typeface="Urbanist"/>
                <a:cs typeface="Urbanist"/>
              </a:defRPr>
            </a:lvl1pPr>
            <a:lvl2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r>
              <a:rPr lang="el-GR" sz="1400" i="1" dirty="0">
                <a:solidFill>
                  <a:schemeClr val="tx1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 υψηλότερες </a:t>
            </a:r>
          </a:p>
          <a:p>
            <a:r>
              <a:rPr lang="el-GR" sz="1400" i="1" dirty="0">
                <a:solidFill>
                  <a:schemeClr val="tx1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δαπάνες της 16ετίας</a:t>
            </a:r>
          </a:p>
        </p:txBody>
      </p:sp>
      <p:grpSp>
        <p:nvGrpSpPr>
          <p:cNvPr id="19" name="Google Shape;11646;p64">
            <a:extLst>
              <a:ext uri="{FF2B5EF4-FFF2-40B4-BE49-F238E27FC236}">
                <a16:creationId xmlns:a16="http://schemas.microsoft.com/office/drawing/2014/main" id="{CABD666F-B775-0C5A-B8B3-AFBB453C0D46}"/>
              </a:ext>
            </a:extLst>
          </p:cNvPr>
          <p:cNvGrpSpPr/>
          <p:nvPr/>
        </p:nvGrpSpPr>
        <p:grpSpPr>
          <a:xfrm>
            <a:off x="264682" y="3520786"/>
            <a:ext cx="568382" cy="526181"/>
            <a:chOff x="1327676" y="2910480"/>
            <a:chExt cx="347934" cy="310024"/>
          </a:xfrm>
        </p:grpSpPr>
        <p:sp>
          <p:nvSpPr>
            <p:cNvPr id="20" name="Google Shape;11647;p64">
              <a:extLst>
                <a:ext uri="{FF2B5EF4-FFF2-40B4-BE49-F238E27FC236}">
                  <a16:creationId xmlns:a16="http://schemas.microsoft.com/office/drawing/2014/main" id="{EB6CA908-3288-E309-33C0-2A128F02310B}"/>
                </a:ext>
              </a:extLst>
            </p:cNvPr>
            <p:cNvSpPr/>
            <p:nvPr/>
          </p:nvSpPr>
          <p:spPr>
            <a:xfrm>
              <a:off x="1367081" y="3067370"/>
              <a:ext cx="43257" cy="15565"/>
            </a:xfrm>
            <a:custGeom>
              <a:avLst/>
              <a:gdLst/>
              <a:ahLst/>
              <a:cxnLst/>
              <a:rect l="l" t="t" r="r" b="b"/>
              <a:pathLst>
                <a:path w="1359" h="489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8"/>
                    <a:pt x="1168" y="488"/>
                    <a:pt x="1191" y="488"/>
                  </a:cubicBezTo>
                  <a:cubicBezTo>
                    <a:pt x="1251" y="488"/>
                    <a:pt x="1310" y="465"/>
                    <a:pt x="1346" y="405"/>
                  </a:cubicBezTo>
                  <a:cubicBezTo>
                    <a:pt x="1358" y="322"/>
                    <a:pt x="1334" y="238"/>
                    <a:pt x="1251" y="191"/>
                  </a:cubicBezTo>
                  <a:cubicBezTo>
                    <a:pt x="882" y="12"/>
                    <a:pt x="191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5E8F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648;p64">
              <a:extLst>
                <a:ext uri="{FF2B5EF4-FFF2-40B4-BE49-F238E27FC236}">
                  <a16:creationId xmlns:a16="http://schemas.microsoft.com/office/drawing/2014/main" id="{4422D0E1-2823-0D17-B636-A4D4E523728D}"/>
                </a:ext>
              </a:extLst>
            </p:cNvPr>
            <p:cNvSpPr/>
            <p:nvPr/>
          </p:nvSpPr>
          <p:spPr>
            <a:xfrm>
              <a:off x="1350402" y="3170436"/>
              <a:ext cx="10663" cy="48541"/>
            </a:xfrm>
            <a:custGeom>
              <a:avLst/>
              <a:gdLst/>
              <a:ahLst/>
              <a:cxnLst/>
              <a:rect l="l" t="t" r="r" b="b"/>
              <a:pathLst>
                <a:path w="335" h="1525" extrusionOk="0">
                  <a:moveTo>
                    <a:pt x="168" y="1"/>
                  </a:moveTo>
                  <a:cubicBezTo>
                    <a:pt x="84" y="1"/>
                    <a:pt x="1" y="84"/>
                    <a:pt x="1" y="168"/>
                  </a:cubicBezTo>
                  <a:lnTo>
                    <a:pt x="1" y="1358"/>
                  </a:lnTo>
                  <a:cubicBezTo>
                    <a:pt x="1" y="1453"/>
                    <a:pt x="84" y="1525"/>
                    <a:pt x="168" y="1525"/>
                  </a:cubicBezTo>
                  <a:cubicBezTo>
                    <a:pt x="263" y="1525"/>
                    <a:pt x="334" y="1453"/>
                    <a:pt x="334" y="1358"/>
                  </a:cubicBezTo>
                  <a:lnTo>
                    <a:pt x="334" y="168"/>
                  </a:lnTo>
                  <a:cubicBezTo>
                    <a:pt x="334" y="84"/>
                    <a:pt x="263" y="1"/>
                    <a:pt x="1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5E8F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649;p64">
              <a:extLst>
                <a:ext uri="{FF2B5EF4-FFF2-40B4-BE49-F238E27FC236}">
                  <a16:creationId xmlns:a16="http://schemas.microsoft.com/office/drawing/2014/main" id="{85D6914C-DFEF-B845-EED3-CE75BCF65701}"/>
                </a:ext>
              </a:extLst>
            </p:cNvPr>
            <p:cNvSpPr/>
            <p:nvPr/>
          </p:nvSpPr>
          <p:spPr>
            <a:xfrm>
              <a:off x="1327676" y="3040187"/>
              <a:ext cx="201643" cy="180317"/>
            </a:xfrm>
            <a:custGeom>
              <a:avLst/>
              <a:gdLst/>
              <a:ahLst/>
              <a:cxnLst/>
              <a:rect l="l" t="t" r="r" b="b"/>
              <a:pathLst>
                <a:path w="6335" h="5665" extrusionOk="0">
                  <a:moveTo>
                    <a:pt x="5894" y="628"/>
                  </a:moveTo>
                  <a:lnTo>
                    <a:pt x="5954" y="866"/>
                  </a:lnTo>
                  <a:cubicBezTo>
                    <a:pt x="5977" y="926"/>
                    <a:pt x="5966" y="997"/>
                    <a:pt x="5918" y="1045"/>
                  </a:cubicBezTo>
                  <a:lnTo>
                    <a:pt x="5823" y="1140"/>
                  </a:lnTo>
                  <a:lnTo>
                    <a:pt x="5596" y="914"/>
                  </a:lnTo>
                  <a:lnTo>
                    <a:pt x="5894" y="628"/>
                  </a:lnTo>
                  <a:close/>
                  <a:moveTo>
                    <a:pt x="2941" y="307"/>
                  </a:moveTo>
                  <a:lnTo>
                    <a:pt x="2941" y="961"/>
                  </a:lnTo>
                  <a:cubicBezTo>
                    <a:pt x="2941" y="1057"/>
                    <a:pt x="2906" y="1164"/>
                    <a:pt x="2870" y="1271"/>
                  </a:cubicBezTo>
                  <a:lnTo>
                    <a:pt x="2787" y="1438"/>
                  </a:lnTo>
                  <a:cubicBezTo>
                    <a:pt x="2775" y="1450"/>
                    <a:pt x="2775" y="1473"/>
                    <a:pt x="2775" y="1509"/>
                  </a:cubicBezTo>
                  <a:lnTo>
                    <a:pt x="2775" y="1854"/>
                  </a:lnTo>
                  <a:cubicBezTo>
                    <a:pt x="2775" y="2104"/>
                    <a:pt x="2667" y="2331"/>
                    <a:pt x="2513" y="2485"/>
                  </a:cubicBezTo>
                  <a:cubicBezTo>
                    <a:pt x="2363" y="2635"/>
                    <a:pt x="2165" y="2727"/>
                    <a:pt x="1954" y="2727"/>
                  </a:cubicBezTo>
                  <a:cubicBezTo>
                    <a:pt x="1930" y="2727"/>
                    <a:pt x="1906" y="2726"/>
                    <a:pt x="1882" y="2724"/>
                  </a:cubicBezTo>
                  <a:cubicBezTo>
                    <a:pt x="1417" y="2712"/>
                    <a:pt x="1048" y="2307"/>
                    <a:pt x="1048" y="1819"/>
                  </a:cubicBezTo>
                  <a:lnTo>
                    <a:pt x="1048" y="1521"/>
                  </a:lnTo>
                  <a:cubicBezTo>
                    <a:pt x="1048" y="1497"/>
                    <a:pt x="1048" y="1473"/>
                    <a:pt x="1036" y="1450"/>
                  </a:cubicBezTo>
                  <a:lnTo>
                    <a:pt x="929" y="1259"/>
                  </a:lnTo>
                  <a:cubicBezTo>
                    <a:pt x="905" y="1176"/>
                    <a:pt x="870" y="1104"/>
                    <a:pt x="870" y="1021"/>
                  </a:cubicBezTo>
                  <a:lnTo>
                    <a:pt x="870" y="997"/>
                  </a:lnTo>
                  <a:cubicBezTo>
                    <a:pt x="870" y="616"/>
                    <a:pt x="1179" y="307"/>
                    <a:pt x="1572" y="307"/>
                  </a:cubicBezTo>
                  <a:close/>
                  <a:moveTo>
                    <a:pt x="2275" y="2986"/>
                  </a:moveTo>
                  <a:cubicBezTo>
                    <a:pt x="2286" y="3045"/>
                    <a:pt x="2298" y="3081"/>
                    <a:pt x="2310" y="3117"/>
                  </a:cubicBezTo>
                  <a:lnTo>
                    <a:pt x="2167" y="3259"/>
                  </a:lnTo>
                  <a:cubicBezTo>
                    <a:pt x="2102" y="3325"/>
                    <a:pt x="2013" y="3358"/>
                    <a:pt x="1923" y="3358"/>
                  </a:cubicBezTo>
                  <a:cubicBezTo>
                    <a:pt x="1834" y="3358"/>
                    <a:pt x="1745" y="3325"/>
                    <a:pt x="1679" y="3259"/>
                  </a:cubicBezTo>
                  <a:lnTo>
                    <a:pt x="1536" y="3128"/>
                  </a:lnTo>
                  <a:cubicBezTo>
                    <a:pt x="1560" y="3081"/>
                    <a:pt x="1572" y="3045"/>
                    <a:pt x="1572" y="2986"/>
                  </a:cubicBezTo>
                  <a:cubicBezTo>
                    <a:pt x="1679" y="3009"/>
                    <a:pt x="1775" y="3045"/>
                    <a:pt x="1882" y="3045"/>
                  </a:cubicBezTo>
                  <a:lnTo>
                    <a:pt x="1917" y="3045"/>
                  </a:lnTo>
                  <a:cubicBezTo>
                    <a:pt x="2036" y="3045"/>
                    <a:pt x="2167" y="3021"/>
                    <a:pt x="2275" y="2986"/>
                  </a:cubicBezTo>
                  <a:close/>
                  <a:moveTo>
                    <a:pt x="6162" y="0"/>
                  </a:moveTo>
                  <a:cubicBezTo>
                    <a:pt x="6120" y="0"/>
                    <a:pt x="6079" y="15"/>
                    <a:pt x="6049" y="45"/>
                  </a:cubicBezTo>
                  <a:lnTo>
                    <a:pt x="2906" y="3021"/>
                  </a:lnTo>
                  <a:cubicBezTo>
                    <a:pt x="2882" y="3057"/>
                    <a:pt x="2834" y="3069"/>
                    <a:pt x="2787" y="3069"/>
                  </a:cubicBezTo>
                  <a:lnTo>
                    <a:pt x="2763" y="3069"/>
                  </a:lnTo>
                  <a:cubicBezTo>
                    <a:pt x="2656" y="3069"/>
                    <a:pt x="2584" y="2997"/>
                    <a:pt x="2584" y="2890"/>
                  </a:cubicBezTo>
                  <a:lnTo>
                    <a:pt x="2584" y="2843"/>
                  </a:lnTo>
                  <a:cubicBezTo>
                    <a:pt x="2644" y="2819"/>
                    <a:pt x="2679" y="2771"/>
                    <a:pt x="2727" y="2724"/>
                  </a:cubicBezTo>
                  <a:cubicBezTo>
                    <a:pt x="2965" y="2497"/>
                    <a:pt x="3084" y="2200"/>
                    <a:pt x="3084" y="1878"/>
                  </a:cubicBezTo>
                  <a:lnTo>
                    <a:pt x="3084" y="1581"/>
                  </a:lnTo>
                  <a:lnTo>
                    <a:pt x="3144" y="1450"/>
                  </a:lnTo>
                  <a:cubicBezTo>
                    <a:pt x="3215" y="1307"/>
                    <a:pt x="3251" y="1152"/>
                    <a:pt x="3251" y="997"/>
                  </a:cubicBezTo>
                  <a:lnTo>
                    <a:pt x="3251" y="176"/>
                  </a:lnTo>
                  <a:cubicBezTo>
                    <a:pt x="3251" y="92"/>
                    <a:pt x="3179" y="21"/>
                    <a:pt x="3084" y="21"/>
                  </a:cubicBezTo>
                  <a:lnTo>
                    <a:pt x="1548" y="21"/>
                  </a:lnTo>
                  <a:cubicBezTo>
                    <a:pt x="1001" y="21"/>
                    <a:pt x="536" y="461"/>
                    <a:pt x="536" y="1033"/>
                  </a:cubicBezTo>
                  <a:lnTo>
                    <a:pt x="536" y="1045"/>
                  </a:lnTo>
                  <a:cubicBezTo>
                    <a:pt x="536" y="1176"/>
                    <a:pt x="572" y="1295"/>
                    <a:pt x="632" y="1414"/>
                  </a:cubicBezTo>
                  <a:lnTo>
                    <a:pt x="703" y="1581"/>
                  </a:lnTo>
                  <a:lnTo>
                    <a:pt x="703" y="1831"/>
                  </a:lnTo>
                  <a:cubicBezTo>
                    <a:pt x="703" y="2247"/>
                    <a:pt x="917" y="2616"/>
                    <a:pt x="1215" y="2843"/>
                  </a:cubicBezTo>
                  <a:lnTo>
                    <a:pt x="1215" y="2997"/>
                  </a:lnTo>
                  <a:cubicBezTo>
                    <a:pt x="1215" y="3069"/>
                    <a:pt x="1155" y="3140"/>
                    <a:pt x="1072" y="3176"/>
                  </a:cubicBezTo>
                  <a:lnTo>
                    <a:pt x="501" y="3343"/>
                  </a:lnTo>
                  <a:cubicBezTo>
                    <a:pt x="215" y="3414"/>
                    <a:pt x="0" y="3676"/>
                    <a:pt x="0" y="3974"/>
                  </a:cubicBezTo>
                  <a:lnTo>
                    <a:pt x="0" y="5462"/>
                  </a:lnTo>
                  <a:cubicBezTo>
                    <a:pt x="0" y="5557"/>
                    <a:pt x="84" y="5629"/>
                    <a:pt x="167" y="5629"/>
                  </a:cubicBezTo>
                  <a:cubicBezTo>
                    <a:pt x="262" y="5629"/>
                    <a:pt x="334" y="5557"/>
                    <a:pt x="334" y="5462"/>
                  </a:cubicBezTo>
                  <a:lnTo>
                    <a:pt x="334" y="3974"/>
                  </a:lnTo>
                  <a:cubicBezTo>
                    <a:pt x="334" y="3831"/>
                    <a:pt x="441" y="3676"/>
                    <a:pt x="584" y="3640"/>
                  </a:cubicBezTo>
                  <a:lnTo>
                    <a:pt x="1167" y="3474"/>
                  </a:lnTo>
                  <a:cubicBezTo>
                    <a:pt x="1215" y="3450"/>
                    <a:pt x="1251" y="3438"/>
                    <a:pt x="1298" y="3414"/>
                  </a:cubicBezTo>
                  <a:lnTo>
                    <a:pt x="1405" y="3521"/>
                  </a:lnTo>
                  <a:cubicBezTo>
                    <a:pt x="1536" y="3652"/>
                    <a:pt x="1703" y="3712"/>
                    <a:pt x="1882" y="3712"/>
                  </a:cubicBezTo>
                  <a:cubicBezTo>
                    <a:pt x="2060" y="3712"/>
                    <a:pt x="2227" y="3652"/>
                    <a:pt x="2358" y="3521"/>
                  </a:cubicBezTo>
                  <a:lnTo>
                    <a:pt x="2501" y="3367"/>
                  </a:lnTo>
                  <a:cubicBezTo>
                    <a:pt x="2584" y="3402"/>
                    <a:pt x="2656" y="3426"/>
                    <a:pt x="2727" y="3426"/>
                  </a:cubicBezTo>
                  <a:lnTo>
                    <a:pt x="2763" y="3426"/>
                  </a:lnTo>
                  <a:cubicBezTo>
                    <a:pt x="2894" y="3426"/>
                    <a:pt x="3013" y="3378"/>
                    <a:pt x="3096" y="3295"/>
                  </a:cubicBezTo>
                  <a:lnTo>
                    <a:pt x="5334" y="1176"/>
                  </a:lnTo>
                  <a:lnTo>
                    <a:pt x="5561" y="1402"/>
                  </a:lnTo>
                  <a:lnTo>
                    <a:pt x="2965" y="3986"/>
                  </a:lnTo>
                  <a:cubicBezTo>
                    <a:pt x="2798" y="4152"/>
                    <a:pt x="2715" y="4367"/>
                    <a:pt x="2715" y="4581"/>
                  </a:cubicBezTo>
                  <a:lnTo>
                    <a:pt x="2715" y="5498"/>
                  </a:lnTo>
                  <a:cubicBezTo>
                    <a:pt x="2715" y="5581"/>
                    <a:pt x="2787" y="5664"/>
                    <a:pt x="2882" y="5664"/>
                  </a:cubicBezTo>
                  <a:cubicBezTo>
                    <a:pt x="2965" y="5664"/>
                    <a:pt x="3037" y="5581"/>
                    <a:pt x="3037" y="5498"/>
                  </a:cubicBezTo>
                  <a:lnTo>
                    <a:pt x="3037" y="4581"/>
                  </a:lnTo>
                  <a:cubicBezTo>
                    <a:pt x="3037" y="4450"/>
                    <a:pt x="3096" y="4319"/>
                    <a:pt x="3191" y="4212"/>
                  </a:cubicBezTo>
                  <a:lnTo>
                    <a:pt x="6096" y="1307"/>
                  </a:lnTo>
                  <a:cubicBezTo>
                    <a:pt x="6216" y="1200"/>
                    <a:pt x="6275" y="997"/>
                    <a:pt x="6227" y="831"/>
                  </a:cubicBezTo>
                  <a:lnTo>
                    <a:pt x="6168" y="378"/>
                  </a:lnTo>
                  <a:lnTo>
                    <a:pt x="6275" y="271"/>
                  </a:lnTo>
                  <a:cubicBezTo>
                    <a:pt x="6335" y="211"/>
                    <a:pt x="6335" y="104"/>
                    <a:pt x="6275" y="45"/>
                  </a:cubicBezTo>
                  <a:cubicBezTo>
                    <a:pt x="6245" y="15"/>
                    <a:pt x="6204" y="0"/>
                    <a:pt x="616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5E8F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650;p64">
              <a:extLst>
                <a:ext uri="{FF2B5EF4-FFF2-40B4-BE49-F238E27FC236}">
                  <a16:creationId xmlns:a16="http://schemas.microsoft.com/office/drawing/2014/main" id="{5F946A46-4D71-E55F-50AE-C5E808F1C692}"/>
                </a:ext>
              </a:extLst>
            </p:cNvPr>
            <p:cNvSpPr/>
            <p:nvPr/>
          </p:nvSpPr>
          <p:spPr>
            <a:xfrm>
              <a:off x="1470179" y="2910480"/>
              <a:ext cx="205431" cy="173601"/>
            </a:xfrm>
            <a:custGeom>
              <a:avLst/>
              <a:gdLst/>
              <a:ahLst/>
              <a:cxnLst/>
              <a:rect l="l" t="t" r="r" b="b"/>
              <a:pathLst>
                <a:path w="6454" h="5454" extrusionOk="0">
                  <a:moveTo>
                    <a:pt x="500" y="0"/>
                  </a:moveTo>
                  <a:cubicBezTo>
                    <a:pt x="215" y="0"/>
                    <a:pt x="0" y="226"/>
                    <a:pt x="0" y="512"/>
                  </a:cubicBezTo>
                  <a:lnTo>
                    <a:pt x="0" y="4822"/>
                  </a:lnTo>
                  <a:cubicBezTo>
                    <a:pt x="0" y="4917"/>
                    <a:pt x="72" y="4989"/>
                    <a:pt x="155" y="4989"/>
                  </a:cubicBezTo>
                  <a:cubicBezTo>
                    <a:pt x="250" y="4989"/>
                    <a:pt x="322" y="4917"/>
                    <a:pt x="322" y="4822"/>
                  </a:cubicBezTo>
                  <a:lnTo>
                    <a:pt x="322" y="512"/>
                  </a:lnTo>
                  <a:cubicBezTo>
                    <a:pt x="322" y="405"/>
                    <a:pt x="393" y="322"/>
                    <a:pt x="500" y="322"/>
                  </a:cubicBezTo>
                  <a:lnTo>
                    <a:pt x="5953" y="322"/>
                  </a:lnTo>
                  <a:cubicBezTo>
                    <a:pt x="6049" y="322"/>
                    <a:pt x="6132" y="405"/>
                    <a:pt x="6132" y="512"/>
                  </a:cubicBezTo>
                  <a:lnTo>
                    <a:pt x="6132" y="4941"/>
                  </a:lnTo>
                  <a:cubicBezTo>
                    <a:pt x="6132" y="5048"/>
                    <a:pt x="6049" y="5120"/>
                    <a:pt x="5953" y="5120"/>
                  </a:cubicBezTo>
                  <a:lnTo>
                    <a:pt x="2298" y="5120"/>
                  </a:lnTo>
                  <a:cubicBezTo>
                    <a:pt x="2215" y="5120"/>
                    <a:pt x="2131" y="5191"/>
                    <a:pt x="2131" y="5287"/>
                  </a:cubicBezTo>
                  <a:cubicBezTo>
                    <a:pt x="2131" y="5370"/>
                    <a:pt x="2215" y="5453"/>
                    <a:pt x="2298" y="5453"/>
                  </a:cubicBezTo>
                  <a:lnTo>
                    <a:pt x="5953" y="5453"/>
                  </a:lnTo>
                  <a:cubicBezTo>
                    <a:pt x="6227" y="5453"/>
                    <a:pt x="6453" y="5227"/>
                    <a:pt x="6453" y="4941"/>
                  </a:cubicBezTo>
                  <a:lnTo>
                    <a:pt x="6453" y="512"/>
                  </a:lnTo>
                  <a:cubicBezTo>
                    <a:pt x="6453" y="226"/>
                    <a:pt x="6215" y="0"/>
                    <a:pt x="595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5E8F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651;p64">
              <a:extLst>
                <a:ext uri="{FF2B5EF4-FFF2-40B4-BE49-F238E27FC236}">
                  <a16:creationId xmlns:a16="http://schemas.microsoft.com/office/drawing/2014/main" id="{BB326196-BC26-344F-8749-E5518841A3F9}"/>
                </a:ext>
              </a:extLst>
            </p:cNvPr>
            <p:cNvSpPr/>
            <p:nvPr/>
          </p:nvSpPr>
          <p:spPr>
            <a:xfrm>
              <a:off x="1497075" y="2942692"/>
              <a:ext cx="152370" cy="96668"/>
            </a:xfrm>
            <a:custGeom>
              <a:avLst/>
              <a:gdLst/>
              <a:ahLst/>
              <a:cxnLst/>
              <a:rect l="l" t="t" r="r" b="b"/>
              <a:pathLst>
                <a:path w="4787" h="3037" extrusionOk="0">
                  <a:moveTo>
                    <a:pt x="3751" y="0"/>
                  </a:moveTo>
                  <a:cubicBezTo>
                    <a:pt x="3656" y="0"/>
                    <a:pt x="3584" y="72"/>
                    <a:pt x="3584" y="167"/>
                  </a:cubicBezTo>
                  <a:cubicBezTo>
                    <a:pt x="3584" y="250"/>
                    <a:pt x="3656" y="334"/>
                    <a:pt x="3751" y="334"/>
                  </a:cubicBezTo>
                  <a:lnTo>
                    <a:pt x="4215" y="334"/>
                  </a:lnTo>
                  <a:lnTo>
                    <a:pt x="2465" y="2072"/>
                  </a:lnTo>
                  <a:lnTo>
                    <a:pt x="1727" y="1322"/>
                  </a:lnTo>
                  <a:cubicBezTo>
                    <a:pt x="1697" y="1292"/>
                    <a:pt x="1656" y="1277"/>
                    <a:pt x="1614" y="1277"/>
                  </a:cubicBezTo>
                  <a:cubicBezTo>
                    <a:pt x="1572" y="1277"/>
                    <a:pt x="1531" y="1292"/>
                    <a:pt x="1501" y="1322"/>
                  </a:cubicBezTo>
                  <a:lnTo>
                    <a:pt x="60" y="2774"/>
                  </a:lnTo>
                  <a:cubicBezTo>
                    <a:pt x="1" y="2834"/>
                    <a:pt x="1" y="2929"/>
                    <a:pt x="60" y="2989"/>
                  </a:cubicBezTo>
                  <a:cubicBezTo>
                    <a:pt x="84" y="3024"/>
                    <a:pt x="132" y="3036"/>
                    <a:pt x="179" y="3036"/>
                  </a:cubicBezTo>
                  <a:cubicBezTo>
                    <a:pt x="227" y="3036"/>
                    <a:pt x="251" y="3024"/>
                    <a:pt x="298" y="2989"/>
                  </a:cubicBezTo>
                  <a:lnTo>
                    <a:pt x="1632" y="1655"/>
                  </a:lnTo>
                  <a:lnTo>
                    <a:pt x="2382" y="2393"/>
                  </a:lnTo>
                  <a:cubicBezTo>
                    <a:pt x="2412" y="2423"/>
                    <a:pt x="2453" y="2438"/>
                    <a:pt x="2495" y="2438"/>
                  </a:cubicBezTo>
                  <a:cubicBezTo>
                    <a:pt x="2537" y="2438"/>
                    <a:pt x="2578" y="2423"/>
                    <a:pt x="2608" y="2393"/>
                  </a:cubicBezTo>
                  <a:lnTo>
                    <a:pt x="4465" y="536"/>
                  </a:lnTo>
                  <a:lnTo>
                    <a:pt x="4465" y="1000"/>
                  </a:lnTo>
                  <a:cubicBezTo>
                    <a:pt x="4465" y="1084"/>
                    <a:pt x="4537" y="1167"/>
                    <a:pt x="4632" y="1167"/>
                  </a:cubicBezTo>
                  <a:cubicBezTo>
                    <a:pt x="4715" y="1167"/>
                    <a:pt x="4787" y="1084"/>
                    <a:pt x="4787" y="1000"/>
                  </a:cubicBezTo>
                  <a:lnTo>
                    <a:pt x="4787" y="155"/>
                  </a:lnTo>
                  <a:cubicBezTo>
                    <a:pt x="4751" y="72"/>
                    <a:pt x="4692" y="0"/>
                    <a:pt x="459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C5E8F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05A4CC3-AB0A-E09D-25E6-F0945CDC5775}"/>
              </a:ext>
            </a:extLst>
          </p:cNvPr>
          <p:cNvSpPr txBox="1"/>
          <p:nvPr/>
        </p:nvSpPr>
        <p:spPr>
          <a:xfrm>
            <a:off x="52968" y="848326"/>
            <a:ext cx="2022265" cy="43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3600"/>
              <a:buFont typeface="Urbanist"/>
              <a:buNone/>
              <a:defRPr sz="2400" b="1">
                <a:solidFill>
                  <a:schemeClr val="dk1"/>
                </a:solidFill>
                <a:latin typeface="Urbanist"/>
                <a:ea typeface="Urbanist"/>
                <a:cs typeface="Urbanist"/>
              </a:defRPr>
            </a:lvl1pPr>
            <a:lvl2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algn="ctr">
              <a:buClr>
                <a:schemeClr val="dk1"/>
              </a:buClr>
              <a:buSzPts val="3600"/>
              <a:buFont typeface="Raleway"/>
              <a:buNone/>
              <a:defRPr sz="3600" b="1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r>
              <a:rPr lang="el-GR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ΑΠΔΕ 2026</a:t>
            </a:r>
          </a:p>
        </p:txBody>
      </p:sp>
      <p:pic>
        <p:nvPicPr>
          <p:cNvPr id="32" name="Picture 2" descr="Arrow ">
            <a:extLst>
              <a:ext uri="{FF2B5EF4-FFF2-40B4-BE49-F238E27FC236}">
                <a16:creationId xmlns:a16="http://schemas.microsoft.com/office/drawing/2014/main" id="{6EAE9277-613A-4D98-0512-275FEE282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97189">
            <a:off x="2505766" y="2355032"/>
            <a:ext cx="561041" cy="56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861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hink-cell data - do not delete" hidden="1">
            <a:extLst>
              <a:ext uri="{FF2B5EF4-FFF2-40B4-BE49-F238E27FC236}">
                <a16:creationId xmlns:a16="http://schemas.microsoft.com/office/drawing/2014/main" id="{86C05C65-A8DA-8688-10E4-20BF3094B09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6806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2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6C05C65-A8DA-8688-10E4-20BF3094B0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bg object 16">
            <a:extLst>
              <a:ext uri="{FF2B5EF4-FFF2-40B4-BE49-F238E27FC236}">
                <a16:creationId xmlns:a16="http://schemas.microsoft.com/office/drawing/2014/main" id="{1EEFA6D1-02FA-9D13-2926-292E07A9677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07475" y="1651884"/>
            <a:ext cx="1813537" cy="2136984"/>
          </a:xfrm>
          <a:prstGeom prst="rect">
            <a:avLst/>
          </a:prstGeom>
        </p:spPr>
      </p:pic>
      <p:sp>
        <p:nvSpPr>
          <p:cNvPr id="19" name="bg object 17">
            <a:extLst>
              <a:ext uri="{FF2B5EF4-FFF2-40B4-BE49-F238E27FC236}">
                <a16:creationId xmlns:a16="http://schemas.microsoft.com/office/drawing/2014/main" id="{2CF63D1F-3A0F-4D96-A9BD-3EB22D221B8E}"/>
              </a:ext>
            </a:extLst>
          </p:cNvPr>
          <p:cNvSpPr/>
          <p:nvPr/>
        </p:nvSpPr>
        <p:spPr>
          <a:xfrm>
            <a:off x="2816123" y="1651884"/>
            <a:ext cx="1704975" cy="2137410"/>
          </a:xfrm>
          <a:custGeom>
            <a:avLst/>
            <a:gdLst/>
            <a:ahLst/>
            <a:cxnLst/>
            <a:rect l="l" t="t" r="r" b="b"/>
            <a:pathLst>
              <a:path w="2273300" h="2849879">
                <a:moveTo>
                  <a:pt x="847166" y="0"/>
                </a:moveTo>
                <a:lnTo>
                  <a:pt x="799493" y="800"/>
                </a:lnTo>
                <a:lnTo>
                  <a:pt x="751814" y="3202"/>
                </a:lnTo>
                <a:lnTo>
                  <a:pt x="704126" y="7217"/>
                </a:lnTo>
                <a:lnTo>
                  <a:pt x="656487" y="12853"/>
                </a:lnTo>
                <a:lnTo>
                  <a:pt x="608935" y="20121"/>
                </a:lnTo>
                <a:lnTo>
                  <a:pt x="561514" y="29031"/>
                </a:lnTo>
                <a:lnTo>
                  <a:pt x="514264" y="39592"/>
                </a:lnTo>
                <a:lnTo>
                  <a:pt x="467226" y="51814"/>
                </a:lnTo>
                <a:lnTo>
                  <a:pt x="420442" y="65707"/>
                </a:lnTo>
                <a:lnTo>
                  <a:pt x="373953" y="81280"/>
                </a:lnTo>
                <a:lnTo>
                  <a:pt x="327800" y="98544"/>
                </a:lnTo>
                <a:lnTo>
                  <a:pt x="282024" y="117509"/>
                </a:lnTo>
                <a:lnTo>
                  <a:pt x="236666" y="138183"/>
                </a:lnTo>
                <a:lnTo>
                  <a:pt x="191769" y="160578"/>
                </a:lnTo>
                <a:lnTo>
                  <a:pt x="147372" y="184702"/>
                </a:lnTo>
                <a:lnTo>
                  <a:pt x="103514" y="210568"/>
                </a:lnTo>
                <a:lnTo>
                  <a:pt x="848524" y="1424659"/>
                </a:lnTo>
                <a:lnTo>
                  <a:pt x="0" y="2569083"/>
                </a:lnTo>
                <a:lnTo>
                  <a:pt x="47703" y="2603107"/>
                </a:lnTo>
                <a:lnTo>
                  <a:pt x="85478" y="2627875"/>
                </a:lnTo>
                <a:lnTo>
                  <a:pt x="123937" y="2651377"/>
                </a:lnTo>
                <a:lnTo>
                  <a:pt x="163045" y="2673606"/>
                </a:lnTo>
                <a:lnTo>
                  <a:pt x="202768" y="2694552"/>
                </a:lnTo>
                <a:lnTo>
                  <a:pt x="243072" y="2714208"/>
                </a:lnTo>
                <a:lnTo>
                  <a:pt x="283923" y="2732566"/>
                </a:lnTo>
                <a:lnTo>
                  <a:pt x="325286" y="2749616"/>
                </a:lnTo>
                <a:lnTo>
                  <a:pt x="367127" y="2765352"/>
                </a:lnTo>
                <a:lnTo>
                  <a:pt x="409411" y="2779765"/>
                </a:lnTo>
                <a:lnTo>
                  <a:pt x="452105" y="2792846"/>
                </a:lnTo>
                <a:lnTo>
                  <a:pt x="495174" y="2804588"/>
                </a:lnTo>
                <a:lnTo>
                  <a:pt x="538584" y="2814982"/>
                </a:lnTo>
                <a:lnTo>
                  <a:pt x="582301" y="2824020"/>
                </a:lnTo>
                <a:lnTo>
                  <a:pt x="626290" y="2831694"/>
                </a:lnTo>
                <a:lnTo>
                  <a:pt x="670684" y="2838013"/>
                </a:lnTo>
                <a:lnTo>
                  <a:pt x="715592" y="2842987"/>
                </a:lnTo>
                <a:lnTo>
                  <a:pt x="760494" y="2846522"/>
                </a:lnTo>
                <a:lnTo>
                  <a:pt x="805240" y="2848628"/>
                </a:lnTo>
                <a:lnTo>
                  <a:pt x="849119" y="2849312"/>
                </a:lnTo>
                <a:lnTo>
                  <a:pt x="894021" y="2848628"/>
                </a:lnTo>
                <a:lnTo>
                  <a:pt x="938956" y="2846522"/>
                </a:lnTo>
                <a:lnTo>
                  <a:pt x="983889" y="2842987"/>
                </a:lnTo>
                <a:lnTo>
                  <a:pt x="1028786" y="2838013"/>
                </a:lnTo>
                <a:lnTo>
                  <a:pt x="1072914" y="2831694"/>
                </a:lnTo>
                <a:lnTo>
                  <a:pt x="1118334" y="2823719"/>
                </a:lnTo>
                <a:lnTo>
                  <a:pt x="1162916" y="2814382"/>
                </a:lnTo>
                <a:lnTo>
                  <a:pt x="1207325" y="2803574"/>
                </a:lnTo>
                <a:lnTo>
                  <a:pt x="1251526" y="2791287"/>
                </a:lnTo>
                <a:lnTo>
                  <a:pt x="1295485" y="2777512"/>
                </a:lnTo>
                <a:lnTo>
                  <a:pt x="1339168" y="2762242"/>
                </a:lnTo>
                <a:lnTo>
                  <a:pt x="1382541" y="2745468"/>
                </a:lnTo>
                <a:lnTo>
                  <a:pt x="1425568" y="2727182"/>
                </a:lnTo>
                <a:lnTo>
                  <a:pt x="1468217" y="2707376"/>
                </a:lnTo>
                <a:lnTo>
                  <a:pt x="1510452" y="2686042"/>
                </a:lnTo>
                <a:lnTo>
                  <a:pt x="1552239" y="2663171"/>
                </a:lnTo>
                <a:lnTo>
                  <a:pt x="1593545" y="2638755"/>
                </a:lnTo>
                <a:lnTo>
                  <a:pt x="1634021" y="2612987"/>
                </a:lnTo>
                <a:lnTo>
                  <a:pt x="1673337" y="2586089"/>
                </a:lnTo>
                <a:lnTo>
                  <a:pt x="1711487" y="2558097"/>
                </a:lnTo>
                <a:lnTo>
                  <a:pt x="1748461" y="2529044"/>
                </a:lnTo>
                <a:lnTo>
                  <a:pt x="1784251" y="2498964"/>
                </a:lnTo>
                <a:lnTo>
                  <a:pt x="1818850" y="2467892"/>
                </a:lnTo>
                <a:lnTo>
                  <a:pt x="1852248" y="2435862"/>
                </a:lnTo>
                <a:lnTo>
                  <a:pt x="1884438" y="2402908"/>
                </a:lnTo>
                <a:lnTo>
                  <a:pt x="1915412" y="2369065"/>
                </a:lnTo>
                <a:lnTo>
                  <a:pt x="1945161" y="2334367"/>
                </a:lnTo>
                <a:lnTo>
                  <a:pt x="1973678" y="2298848"/>
                </a:lnTo>
                <a:lnTo>
                  <a:pt x="2000953" y="2262543"/>
                </a:lnTo>
                <a:lnTo>
                  <a:pt x="2026979" y="2225485"/>
                </a:lnTo>
                <a:lnTo>
                  <a:pt x="2051747" y="2187710"/>
                </a:lnTo>
                <a:lnTo>
                  <a:pt x="2075250" y="2149250"/>
                </a:lnTo>
                <a:lnTo>
                  <a:pt x="2097479" y="2110142"/>
                </a:lnTo>
                <a:lnTo>
                  <a:pt x="2118425" y="2070418"/>
                </a:lnTo>
                <a:lnTo>
                  <a:pt x="2138082" y="2030113"/>
                </a:lnTo>
                <a:lnTo>
                  <a:pt x="2156439" y="1989262"/>
                </a:lnTo>
                <a:lnTo>
                  <a:pt x="2173490" y="1947899"/>
                </a:lnTo>
                <a:lnTo>
                  <a:pt x="2189226" y="1906058"/>
                </a:lnTo>
                <a:lnTo>
                  <a:pt x="2203639" y="1863773"/>
                </a:lnTo>
                <a:lnTo>
                  <a:pt x="2216720" y="1821078"/>
                </a:lnTo>
                <a:lnTo>
                  <a:pt x="2228462" y="1778009"/>
                </a:lnTo>
                <a:lnTo>
                  <a:pt x="2238856" y="1734599"/>
                </a:lnTo>
                <a:lnTo>
                  <a:pt x="2247894" y="1690882"/>
                </a:lnTo>
                <a:lnTo>
                  <a:pt x="2255568" y="1646893"/>
                </a:lnTo>
                <a:lnTo>
                  <a:pt x="2261869" y="1602666"/>
                </a:lnTo>
                <a:lnTo>
                  <a:pt x="2266790" y="1558236"/>
                </a:lnTo>
                <a:lnTo>
                  <a:pt x="2270206" y="1515091"/>
                </a:lnTo>
                <a:lnTo>
                  <a:pt x="2272396" y="1470156"/>
                </a:lnTo>
                <a:lnTo>
                  <a:pt x="2273166" y="1425253"/>
                </a:lnTo>
                <a:lnTo>
                  <a:pt x="2272520" y="1380417"/>
                </a:lnTo>
                <a:lnTo>
                  <a:pt x="2270463" y="1335682"/>
                </a:lnTo>
                <a:lnTo>
                  <a:pt x="2266860" y="1289295"/>
                </a:lnTo>
                <a:lnTo>
                  <a:pt x="2261886" y="1244399"/>
                </a:lnTo>
                <a:lnTo>
                  <a:pt x="2255465" y="1199573"/>
                </a:lnTo>
                <a:lnTo>
                  <a:pt x="2247591" y="1154852"/>
                </a:lnTo>
                <a:lnTo>
                  <a:pt x="2238253" y="1110271"/>
                </a:lnTo>
                <a:lnTo>
                  <a:pt x="2227444" y="1065862"/>
                </a:lnTo>
                <a:lnTo>
                  <a:pt x="2215157" y="1021662"/>
                </a:lnTo>
                <a:lnTo>
                  <a:pt x="2201382" y="977704"/>
                </a:lnTo>
                <a:lnTo>
                  <a:pt x="2186111" y="934022"/>
                </a:lnTo>
                <a:lnTo>
                  <a:pt x="2169336" y="890650"/>
                </a:lnTo>
                <a:lnTo>
                  <a:pt x="2151050" y="847624"/>
                </a:lnTo>
                <a:lnTo>
                  <a:pt x="2131243" y="804977"/>
                </a:lnTo>
                <a:lnTo>
                  <a:pt x="2109908" y="762743"/>
                </a:lnTo>
                <a:lnTo>
                  <a:pt x="2087036" y="720957"/>
                </a:lnTo>
                <a:lnTo>
                  <a:pt x="2062619" y="679653"/>
                </a:lnTo>
                <a:lnTo>
                  <a:pt x="2035077" y="636495"/>
                </a:lnTo>
                <a:lnTo>
                  <a:pt x="2006251" y="594658"/>
                </a:lnTo>
                <a:lnTo>
                  <a:pt x="1976183" y="554151"/>
                </a:lnTo>
                <a:lnTo>
                  <a:pt x="1944915" y="514986"/>
                </a:lnTo>
                <a:lnTo>
                  <a:pt x="1912489" y="477171"/>
                </a:lnTo>
                <a:lnTo>
                  <a:pt x="1878946" y="440717"/>
                </a:lnTo>
                <a:lnTo>
                  <a:pt x="1844329" y="405633"/>
                </a:lnTo>
                <a:lnTo>
                  <a:pt x="1808677" y="371931"/>
                </a:lnTo>
                <a:lnTo>
                  <a:pt x="1772034" y="339619"/>
                </a:lnTo>
                <a:lnTo>
                  <a:pt x="1734441" y="308707"/>
                </a:lnTo>
                <a:lnTo>
                  <a:pt x="1695939" y="279207"/>
                </a:lnTo>
                <a:lnTo>
                  <a:pt x="1656570" y="251127"/>
                </a:lnTo>
                <a:lnTo>
                  <a:pt x="1616376" y="224477"/>
                </a:lnTo>
                <a:lnTo>
                  <a:pt x="1575398" y="199268"/>
                </a:lnTo>
                <a:lnTo>
                  <a:pt x="1533679" y="175510"/>
                </a:lnTo>
                <a:lnTo>
                  <a:pt x="1491259" y="153213"/>
                </a:lnTo>
                <a:lnTo>
                  <a:pt x="1448180" y="132386"/>
                </a:lnTo>
                <a:lnTo>
                  <a:pt x="1404485" y="113039"/>
                </a:lnTo>
                <a:lnTo>
                  <a:pt x="1360214" y="95183"/>
                </a:lnTo>
                <a:lnTo>
                  <a:pt x="1315409" y="78828"/>
                </a:lnTo>
                <a:lnTo>
                  <a:pt x="1270112" y="63983"/>
                </a:lnTo>
                <a:lnTo>
                  <a:pt x="1224365" y="50659"/>
                </a:lnTo>
                <a:lnTo>
                  <a:pt x="1178208" y="38865"/>
                </a:lnTo>
                <a:lnTo>
                  <a:pt x="1131685" y="28611"/>
                </a:lnTo>
                <a:lnTo>
                  <a:pt x="1084836" y="19908"/>
                </a:lnTo>
                <a:lnTo>
                  <a:pt x="1038281" y="12853"/>
                </a:lnTo>
                <a:lnTo>
                  <a:pt x="1038448" y="12853"/>
                </a:lnTo>
                <a:lnTo>
                  <a:pt x="990526" y="7217"/>
                </a:lnTo>
                <a:lnTo>
                  <a:pt x="942758" y="3202"/>
                </a:lnTo>
                <a:lnTo>
                  <a:pt x="895018" y="800"/>
                </a:lnTo>
                <a:lnTo>
                  <a:pt x="847166" y="0"/>
                </a:lnTo>
                <a:close/>
              </a:path>
            </a:pathLst>
          </a:custGeom>
          <a:solidFill>
            <a:srgbClr val="69D1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>
              <a:solidFill>
                <a:sysClr val="windowText" lastClr="000000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0" name="bg object 18">
            <a:extLst>
              <a:ext uri="{FF2B5EF4-FFF2-40B4-BE49-F238E27FC236}">
                <a16:creationId xmlns:a16="http://schemas.microsoft.com/office/drawing/2014/main" id="{C63B05BB-02B1-C4C5-592C-27332F47D7B1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4029" y="2304560"/>
            <a:ext cx="1205828" cy="1417316"/>
          </a:xfrm>
          <a:prstGeom prst="rect">
            <a:avLst/>
          </a:prstGeom>
        </p:spPr>
      </p:pic>
      <p:sp>
        <p:nvSpPr>
          <p:cNvPr id="21" name="bg object 19">
            <a:extLst>
              <a:ext uri="{FF2B5EF4-FFF2-40B4-BE49-F238E27FC236}">
                <a16:creationId xmlns:a16="http://schemas.microsoft.com/office/drawing/2014/main" id="{4EBAECBD-6260-EEBA-7192-926A6215A453}"/>
              </a:ext>
            </a:extLst>
          </p:cNvPr>
          <p:cNvSpPr/>
          <p:nvPr/>
        </p:nvSpPr>
        <p:spPr>
          <a:xfrm>
            <a:off x="2384029" y="2444621"/>
            <a:ext cx="1068705" cy="1134428"/>
          </a:xfrm>
          <a:custGeom>
            <a:avLst/>
            <a:gdLst/>
            <a:ahLst/>
            <a:cxnLst/>
            <a:rect l="l" t="t" r="r" b="b"/>
            <a:pathLst>
              <a:path w="1424939" h="1512570">
                <a:moveTo>
                  <a:pt x="48626" y="0"/>
                </a:moveTo>
                <a:lnTo>
                  <a:pt x="34327" y="57735"/>
                </a:lnTo>
                <a:lnTo>
                  <a:pt x="25289" y="101452"/>
                </a:lnTo>
                <a:lnTo>
                  <a:pt x="17616" y="145441"/>
                </a:lnTo>
                <a:lnTo>
                  <a:pt x="11315" y="189668"/>
                </a:lnTo>
                <a:lnTo>
                  <a:pt x="6394" y="234099"/>
                </a:lnTo>
                <a:lnTo>
                  <a:pt x="2863" y="278699"/>
                </a:lnTo>
                <a:lnTo>
                  <a:pt x="729" y="323434"/>
                </a:lnTo>
                <a:lnTo>
                  <a:pt x="9" y="367671"/>
                </a:lnTo>
                <a:lnTo>
                  <a:pt x="0" y="368270"/>
                </a:lnTo>
                <a:lnTo>
                  <a:pt x="684" y="413173"/>
                </a:lnTo>
                <a:lnTo>
                  <a:pt x="2790" y="458108"/>
                </a:lnTo>
                <a:lnTo>
                  <a:pt x="6326" y="503041"/>
                </a:lnTo>
                <a:lnTo>
                  <a:pt x="11300" y="547938"/>
                </a:lnTo>
                <a:lnTo>
                  <a:pt x="17721" y="592764"/>
                </a:lnTo>
                <a:lnTo>
                  <a:pt x="25596" y="637486"/>
                </a:lnTo>
                <a:lnTo>
                  <a:pt x="34934" y="682068"/>
                </a:lnTo>
                <a:lnTo>
                  <a:pt x="45742" y="726477"/>
                </a:lnTo>
                <a:lnTo>
                  <a:pt x="58030" y="770678"/>
                </a:lnTo>
                <a:lnTo>
                  <a:pt x="71805" y="814637"/>
                </a:lnTo>
                <a:lnTo>
                  <a:pt x="87076" y="858320"/>
                </a:lnTo>
                <a:lnTo>
                  <a:pt x="103851" y="901693"/>
                </a:lnTo>
                <a:lnTo>
                  <a:pt x="122138" y="944720"/>
                </a:lnTo>
                <a:lnTo>
                  <a:pt x="141944" y="987369"/>
                </a:lnTo>
                <a:lnTo>
                  <a:pt x="163280" y="1029604"/>
                </a:lnTo>
                <a:lnTo>
                  <a:pt x="186152" y="1071392"/>
                </a:lnTo>
                <a:lnTo>
                  <a:pt x="210568" y="1112697"/>
                </a:lnTo>
                <a:lnTo>
                  <a:pt x="236336" y="1153172"/>
                </a:lnTo>
                <a:lnTo>
                  <a:pt x="263232" y="1192488"/>
                </a:lnTo>
                <a:lnTo>
                  <a:pt x="291224" y="1230637"/>
                </a:lnTo>
                <a:lnTo>
                  <a:pt x="320276" y="1267610"/>
                </a:lnTo>
                <a:lnTo>
                  <a:pt x="350355" y="1303400"/>
                </a:lnTo>
                <a:lnTo>
                  <a:pt x="381427" y="1337998"/>
                </a:lnTo>
                <a:lnTo>
                  <a:pt x="413456" y="1371396"/>
                </a:lnTo>
                <a:lnTo>
                  <a:pt x="446409" y="1403585"/>
                </a:lnTo>
                <a:lnTo>
                  <a:pt x="480251" y="1434559"/>
                </a:lnTo>
                <a:lnTo>
                  <a:pt x="514948" y="1464307"/>
                </a:lnTo>
                <a:lnTo>
                  <a:pt x="550467" y="1492823"/>
                </a:lnTo>
                <a:lnTo>
                  <a:pt x="576120" y="1512096"/>
                </a:lnTo>
                <a:lnTo>
                  <a:pt x="1424658" y="367671"/>
                </a:lnTo>
                <a:lnTo>
                  <a:pt x="48626" y="0"/>
                </a:lnTo>
                <a:close/>
              </a:path>
            </a:pathLst>
          </a:custGeom>
          <a:solidFill>
            <a:schemeClr val="accent6">
              <a:lumMod val="65000"/>
            </a:schemeClr>
          </a:solidFill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>
              <a:solidFill>
                <a:sysClr val="windowText" lastClr="000000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2" name="bg object 20">
            <a:extLst>
              <a:ext uri="{FF2B5EF4-FFF2-40B4-BE49-F238E27FC236}">
                <a16:creationId xmlns:a16="http://schemas.microsoft.com/office/drawing/2014/main" id="{B7BE2990-8F19-0DF7-E967-BC1BDEBB9CA6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84029" y="1671338"/>
            <a:ext cx="1205828" cy="1186430"/>
          </a:xfrm>
          <a:prstGeom prst="rect">
            <a:avLst/>
          </a:prstGeom>
        </p:spPr>
      </p:pic>
      <p:sp>
        <p:nvSpPr>
          <p:cNvPr id="23" name="bg object 21">
            <a:extLst>
              <a:ext uri="{FF2B5EF4-FFF2-40B4-BE49-F238E27FC236}">
                <a16:creationId xmlns:a16="http://schemas.microsoft.com/office/drawing/2014/main" id="{EEB2AAC3-6CAD-148C-7455-484CCDB404D4}"/>
              </a:ext>
            </a:extLst>
          </p:cNvPr>
          <p:cNvSpPr/>
          <p:nvPr/>
        </p:nvSpPr>
        <p:spPr>
          <a:xfrm>
            <a:off x="2420498" y="1815293"/>
            <a:ext cx="1032034" cy="905351"/>
          </a:xfrm>
          <a:custGeom>
            <a:avLst/>
            <a:gdLst/>
            <a:ahLst/>
            <a:cxnLst/>
            <a:rect l="l" t="t" r="r" b="b"/>
            <a:pathLst>
              <a:path w="1376045" h="1207135">
                <a:moveTo>
                  <a:pt x="619530" y="0"/>
                </a:moveTo>
                <a:lnTo>
                  <a:pt x="551224" y="45351"/>
                </a:lnTo>
                <a:lnTo>
                  <a:pt x="513074" y="73344"/>
                </a:lnTo>
                <a:lnTo>
                  <a:pt x="476099" y="102397"/>
                </a:lnTo>
                <a:lnTo>
                  <a:pt x="440309" y="132477"/>
                </a:lnTo>
                <a:lnTo>
                  <a:pt x="405710" y="163549"/>
                </a:lnTo>
                <a:lnTo>
                  <a:pt x="372311" y="195578"/>
                </a:lnTo>
                <a:lnTo>
                  <a:pt x="340120" y="228532"/>
                </a:lnTo>
                <a:lnTo>
                  <a:pt x="309146" y="262375"/>
                </a:lnTo>
                <a:lnTo>
                  <a:pt x="279369" y="297106"/>
                </a:lnTo>
                <a:lnTo>
                  <a:pt x="250880" y="332591"/>
                </a:lnTo>
                <a:lnTo>
                  <a:pt x="223604" y="368897"/>
                </a:lnTo>
                <a:lnTo>
                  <a:pt x="197578" y="405954"/>
                </a:lnTo>
                <a:lnTo>
                  <a:pt x="172810" y="443729"/>
                </a:lnTo>
                <a:lnTo>
                  <a:pt x="149307" y="482188"/>
                </a:lnTo>
                <a:lnTo>
                  <a:pt x="127078" y="521297"/>
                </a:lnTo>
                <a:lnTo>
                  <a:pt x="106132" y="561021"/>
                </a:lnTo>
                <a:lnTo>
                  <a:pt x="86475" y="601325"/>
                </a:lnTo>
                <a:lnTo>
                  <a:pt x="68118" y="642176"/>
                </a:lnTo>
                <a:lnTo>
                  <a:pt x="51067" y="683539"/>
                </a:lnTo>
                <a:lnTo>
                  <a:pt x="35331" y="725380"/>
                </a:lnTo>
                <a:lnTo>
                  <a:pt x="20918" y="767665"/>
                </a:lnTo>
                <a:lnTo>
                  <a:pt x="7837" y="810359"/>
                </a:lnTo>
                <a:lnTo>
                  <a:pt x="0" y="839109"/>
                </a:lnTo>
                <a:lnTo>
                  <a:pt x="1376029" y="1206780"/>
                </a:lnTo>
                <a:lnTo>
                  <a:pt x="619530" y="0"/>
                </a:lnTo>
                <a:close/>
              </a:path>
            </a:pathLst>
          </a:custGeom>
          <a:solidFill>
            <a:srgbClr val="2C8F83"/>
          </a:solidFill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>
              <a:solidFill>
                <a:sysClr val="windowText" lastClr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bg object 22">
            <a:extLst>
              <a:ext uri="{FF2B5EF4-FFF2-40B4-BE49-F238E27FC236}">
                <a16:creationId xmlns:a16="http://schemas.microsoft.com/office/drawing/2014/main" id="{2ABCD14D-9B28-F50E-E835-144D7DA2A950}"/>
              </a:ext>
            </a:extLst>
          </p:cNvPr>
          <p:cNvSpPr/>
          <p:nvPr/>
        </p:nvSpPr>
        <p:spPr>
          <a:xfrm>
            <a:off x="2968534" y="2236393"/>
            <a:ext cx="968216" cy="968216"/>
          </a:xfrm>
          <a:custGeom>
            <a:avLst/>
            <a:gdLst/>
            <a:ahLst/>
            <a:cxnLst/>
            <a:rect l="l" t="t" r="r" b="b"/>
            <a:pathLst>
              <a:path w="1290954" h="1290954">
                <a:moveTo>
                  <a:pt x="661671" y="0"/>
                </a:moveTo>
                <a:lnTo>
                  <a:pt x="616371" y="399"/>
                </a:lnTo>
                <a:lnTo>
                  <a:pt x="571029" y="4001"/>
                </a:lnTo>
                <a:lnTo>
                  <a:pt x="525819" y="10848"/>
                </a:lnTo>
                <a:lnTo>
                  <a:pt x="480910" y="20981"/>
                </a:lnTo>
                <a:lnTo>
                  <a:pt x="436476" y="34440"/>
                </a:lnTo>
                <a:lnTo>
                  <a:pt x="392686" y="51267"/>
                </a:lnTo>
                <a:lnTo>
                  <a:pt x="349714" y="71503"/>
                </a:lnTo>
                <a:lnTo>
                  <a:pt x="307731" y="95189"/>
                </a:lnTo>
                <a:lnTo>
                  <a:pt x="267600" y="121891"/>
                </a:lnTo>
                <a:lnTo>
                  <a:pt x="230098" y="151038"/>
                </a:lnTo>
                <a:lnTo>
                  <a:pt x="195265" y="182457"/>
                </a:lnTo>
                <a:lnTo>
                  <a:pt x="163141" y="215977"/>
                </a:lnTo>
                <a:lnTo>
                  <a:pt x="133769" y="251426"/>
                </a:lnTo>
                <a:lnTo>
                  <a:pt x="107189" y="288633"/>
                </a:lnTo>
                <a:lnTo>
                  <a:pt x="83442" y="327425"/>
                </a:lnTo>
                <a:lnTo>
                  <a:pt x="62570" y="367632"/>
                </a:lnTo>
                <a:lnTo>
                  <a:pt x="44613" y="409082"/>
                </a:lnTo>
                <a:lnTo>
                  <a:pt x="29613" y="451602"/>
                </a:lnTo>
                <a:lnTo>
                  <a:pt x="17610" y="495021"/>
                </a:lnTo>
                <a:lnTo>
                  <a:pt x="8646" y="539169"/>
                </a:lnTo>
                <a:lnTo>
                  <a:pt x="2762" y="583872"/>
                </a:lnTo>
                <a:lnTo>
                  <a:pt x="0" y="628959"/>
                </a:lnTo>
                <a:lnTo>
                  <a:pt x="399" y="674259"/>
                </a:lnTo>
                <a:lnTo>
                  <a:pt x="4001" y="719600"/>
                </a:lnTo>
                <a:lnTo>
                  <a:pt x="10848" y="764810"/>
                </a:lnTo>
                <a:lnTo>
                  <a:pt x="20980" y="809718"/>
                </a:lnTo>
                <a:lnTo>
                  <a:pt x="34438" y="854152"/>
                </a:lnTo>
                <a:lnTo>
                  <a:pt x="51264" y="897941"/>
                </a:lnTo>
                <a:lnTo>
                  <a:pt x="71499" y="940912"/>
                </a:lnTo>
                <a:lnTo>
                  <a:pt x="95183" y="982894"/>
                </a:lnTo>
                <a:lnTo>
                  <a:pt x="121886" y="1023024"/>
                </a:lnTo>
                <a:lnTo>
                  <a:pt x="151032" y="1060526"/>
                </a:lnTo>
                <a:lnTo>
                  <a:pt x="182451" y="1095359"/>
                </a:lnTo>
                <a:lnTo>
                  <a:pt x="215971" y="1127483"/>
                </a:lnTo>
                <a:lnTo>
                  <a:pt x="251421" y="1156855"/>
                </a:lnTo>
                <a:lnTo>
                  <a:pt x="288627" y="1183435"/>
                </a:lnTo>
                <a:lnTo>
                  <a:pt x="327420" y="1207182"/>
                </a:lnTo>
                <a:lnTo>
                  <a:pt x="367627" y="1228054"/>
                </a:lnTo>
                <a:lnTo>
                  <a:pt x="409076" y="1246011"/>
                </a:lnTo>
                <a:lnTo>
                  <a:pt x="451596" y="1261011"/>
                </a:lnTo>
                <a:lnTo>
                  <a:pt x="495016" y="1273014"/>
                </a:lnTo>
                <a:lnTo>
                  <a:pt x="539163" y="1281978"/>
                </a:lnTo>
                <a:lnTo>
                  <a:pt x="583866" y="1287862"/>
                </a:lnTo>
                <a:lnTo>
                  <a:pt x="628954" y="1290625"/>
                </a:lnTo>
                <a:lnTo>
                  <a:pt x="674254" y="1290225"/>
                </a:lnTo>
                <a:lnTo>
                  <a:pt x="719595" y="1286623"/>
                </a:lnTo>
                <a:lnTo>
                  <a:pt x="764805" y="1279777"/>
                </a:lnTo>
                <a:lnTo>
                  <a:pt x="809713" y="1269645"/>
                </a:lnTo>
                <a:lnTo>
                  <a:pt x="854147" y="1256186"/>
                </a:lnTo>
                <a:lnTo>
                  <a:pt x="897935" y="1239360"/>
                </a:lnTo>
                <a:lnTo>
                  <a:pt x="940906" y="1219125"/>
                </a:lnTo>
                <a:lnTo>
                  <a:pt x="982888" y="1195441"/>
                </a:lnTo>
                <a:lnTo>
                  <a:pt x="1023020" y="1168738"/>
                </a:lnTo>
                <a:lnTo>
                  <a:pt x="1060523" y="1139592"/>
                </a:lnTo>
                <a:lnTo>
                  <a:pt x="1095358" y="1108173"/>
                </a:lnTo>
                <a:lnTo>
                  <a:pt x="1127483" y="1074653"/>
                </a:lnTo>
                <a:lnTo>
                  <a:pt x="1156856" y="1039204"/>
                </a:lnTo>
                <a:lnTo>
                  <a:pt x="1183437" y="1001997"/>
                </a:lnTo>
                <a:lnTo>
                  <a:pt x="1207184" y="963204"/>
                </a:lnTo>
                <a:lnTo>
                  <a:pt x="1228057" y="922998"/>
                </a:lnTo>
                <a:lnTo>
                  <a:pt x="1246015" y="881548"/>
                </a:lnTo>
                <a:lnTo>
                  <a:pt x="1261015" y="839028"/>
                </a:lnTo>
                <a:lnTo>
                  <a:pt x="1273018" y="795608"/>
                </a:lnTo>
                <a:lnTo>
                  <a:pt x="1281982" y="751461"/>
                </a:lnTo>
                <a:lnTo>
                  <a:pt x="1287865" y="706758"/>
                </a:lnTo>
                <a:lnTo>
                  <a:pt x="1290628" y="661671"/>
                </a:lnTo>
                <a:lnTo>
                  <a:pt x="1290228" y="616371"/>
                </a:lnTo>
                <a:lnTo>
                  <a:pt x="1286625" y="571030"/>
                </a:lnTo>
                <a:lnTo>
                  <a:pt x="1279778" y="525819"/>
                </a:lnTo>
                <a:lnTo>
                  <a:pt x="1269645" y="480911"/>
                </a:lnTo>
                <a:lnTo>
                  <a:pt x="1256185" y="436477"/>
                </a:lnTo>
                <a:lnTo>
                  <a:pt x="1239358" y="392689"/>
                </a:lnTo>
                <a:lnTo>
                  <a:pt x="1219121" y="349718"/>
                </a:lnTo>
                <a:lnTo>
                  <a:pt x="1195435" y="307736"/>
                </a:lnTo>
                <a:lnTo>
                  <a:pt x="1168733" y="267606"/>
                </a:lnTo>
                <a:lnTo>
                  <a:pt x="1139586" y="230104"/>
                </a:lnTo>
                <a:lnTo>
                  <a:pt x="1108168" y="195270"/>
                </a:lnTo>
                <a:lnTo>
                  <a:pt x="1074648" y="163146"/>
                </a:lnTo>
                <a:lnTo>
                  <a:pt x="1039200" y="133773"/>
                </a:lnTo>
                <a:lnTo>
                  <a:pt x="1001993" y="107193"/>
                </a:lnTo>
                <a:lnTo>
                  <a:pt x="963201" y="83445"/>
                </a:lnTo>
                <a:lnTo>
                  <a:pt x="922995" y="62572"/>
                </a:lnTo>
                <a:lnTo>
                  <a:pt x="881546" y="44615"/>
                </a:lnTo>
                <a:lnTo>
                  <a:pt x="839026" y="29614"/>
                </a:lnTo>
                <a:lnTo>
                  <a:pt x="795607" y="17611"/>
                </a:lnTo>
                <a:lnTo>
                  <a:pt x="751461" y="8647"/>
                </a:lnTo>
                <a:lnTo>
                  <a:pt x="706758" y="2763"/>
                </a:lnTo>
                <a:lnTo>
                  <a:pt x="6616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>
              <a:solidFill>
                <a:sysClr val="windowText" lastClr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bg object 24">
            <a:extLst>
              <a:ext uri="{FF2B5EF4-FFF2-40B4-BE49-F238E27FC236}">
                <a16:creationId xmlns:a16="http://schemas.microsoft.com/office/drawing/2014/main" id="{1E860BA2-9542-B9C8-4EA2-6C06EC647887}"/>
              </a:ext>
            </a:extLst>
          </p:cNvPr>
          <p:cNvSpPr/>
          <p:nvPr/>
        </p:nvSpPr>
        <p:spPr>
          <a:xfrm>
            <a:off x="6802145" y="1026557"/>
            <a:ext cx="1891665" cy="1891665"/>
          </a:xfrm>
          <a:custGeom>
            <a:avLst/>
            <a:gdLst/>
            <a:ahLst/>
            <a:cxnLst/>
            <a:rect l="l" t="t" r="r" b="b"/>
            <a:pathLst>
              <a:path w="2522220" h="2522220">
                <a:moveTo>
                  <a:pt x="2521623" y="2521623"/>
                </a:moveTo>
                <a:lnTo>
                  <a:pt x="0" y="2521623"/>
                </a:lnTo>
                <a:lnTo>
                  <a:pt x="0" y="0"/>
                </a:lnTo>
                <a:lnTo>
                  <a:pt x="2521623" y="0"/>
                </a:lnTo>
                <a:lnTo>
                  <a:pt x="2521623" y="2521623"/>
                </a:lnTo>
                <a:close/>
              </a:path>
            </a:pathLst>
          </a:custGeom>
          <a:ln w="189357">
            <a:solidFill>
              <a:srgbClr val="22466D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>
              <a:solidFill>
                <a:sysClr val="windowText" lastClr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6771" y="264349"/>
            <a:ext cx="6662738" cy="33021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000" spc="3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Εθνικό</a:t>
            </a:r>
            <a:r>
              <a:rPr sz="2000" spc="15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3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Πρόγραμμα</a:t>
            </a:r>
            <a:r>
              <a:rPr sz="2000" spc="16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3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Ανάπτυξης</a:t>
            </a:r>
            <a:r>
              <a:rPr sz="2000" spc="16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spc="16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(ΕΠΑ) 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2026-</a:t>
            </a:r>
            <a:r>
              <a:rPr sz="2000" spc="-1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2030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74691" y="1625092"/>
            <a:ext cx="1707356" cy="14125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spcBef>
                <a:spcPts val="75"/>
              </a:spcBef>
              <a:buClrTx/>
            </a:pPr>
            <a:r>
              <a:rPr sz="2000" b="1" spc="-8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Υπουργεία</a:t>
            </a:r>
            <a:endParaRPr sz="1950" dirty="0">
              <a:solidFill>
                <a:schemeClr val="tx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623" defTabSz="685800">
              <a:lnSpc>
                <a:spcPts val="979"/>
              </a:lnSpc>
              <a:spcBef>
                <a:spcPts val="1298"/>
              </a:spcBef>
              <a:buClrTx/>
            </a:pPr>
            <a:r>
              <a:rPr sz="1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Αρχικός</a:t>
            </a:r>
            <a:r>
              <a:rPr sz="1200" b="1" spc="34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-19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Π/Υ</a:t>
            </a:r>
            <a:endParaRPr sz="1200" dirty="0">
              <a:solidFill>
                <a:schemeClr val="tx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2861" defTabSz="685800">
              <a:lnSpc>
                <a:spcPts val="2329"/>
              </a:lnSpc>
              <a:buClrTx/>
            </a:pPr>
            <a:r>
              <a:rPr sz="2025" b="1" spc="-19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9,067</a:t>
            </a:r>
            <a:r>
              <a:rPr sz="2025" b="1" spc="-153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2025" dirty="0">
              <a:solidFill>
                <a:schemeClr val="tx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6671" defTabSz="685800">
              <a:lnSpc>
                <a:spcPts val="945"/>
              </a:lnSpc>
              <a:spcBef>
                <a:spcPts val="818"/>
              </a:spcBef>
              <a:buClrTx/>
            </a:pPr>
            <a:r>
              <a:rPr sz="1200" b="1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</a:t>
            </a:r>
            <a:r>
              <a:rPr sz="1200" b="1" spc="-4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-8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Υπερδέσμευση</a:t>
            </a:r>
            <a:endParaRPr sz="12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574" defTabSz="685800">
              <a:lnSpc>
                <a:spcPts val="2295"/>
              </a:lnSpc>
              <a:buClrTx/>
            </a:pPr>
            <a:r>
              <a:rPr sz="2025" b="1" spc="-19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11,787</a:t>
            </a:r>
            <a:r>
              <a:rPr sz="2025" b="1" spc="-153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2025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3118" y="3170837"/>
            <a:ext cx="1534478" cy="159723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2860" defTabSz="685800">
              <a:spcBef>
                <a:spcPts val="75"/>
              </a:spcBef>
              <a:buClrTx/>
            </a:pPr>
            <a:r>
              <a:rPr sz="2000" b="1" spc="-8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Περιφέρειες</a:t>
            </a:r>
            <a:endParaRPr sz="1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4286" defTabSz="685800">
              <a:spcBef>
                <a:spcPts val="1800"/>
              </a:spcBef>
              <a:buClrTx/>
            </a:pPr>
            <a:r>
              <a:rPr sz="1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Αρχικός</a:t>
            </a:r>
            <a:r>
              <a:rPr sz="1200" b="1" spc="34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-19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Π/Υ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525" defTabSz="685800">
              <a:buClrTx/>
            </a:pPr>
            <a:r>
              <a:rPr sz="2000" b="1" spc="-19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2,500</a:t>
            </a:r>
            <a:r>
              <a:rPr sz="2000" b="1" spc="-153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2000" b="1" spc="-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000" b="1" spc="-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σ.</a:t>
            </a:r>
            <a:r>
              <a:rPr lang="el-GR" sz="2000" b="1" spc="-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lang="en-US" sz="2000" b="1" spc="-15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4286" defTabSz="685800">
              <a:spcBef>
                <a:spcPts val="480"/>
              </a:spcBef>
              <a:buClrTx/>
            </a:pPr>
            <a:r>
              <a:rPr sz="1200" b="1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200" b="1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1200" b="1" spc="-4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-8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Υπερδέσμευση</a:t>
            </a:r>
            <a:endParaRPr sz="12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525" defTabSz="685800">
              <a:buClrTx/>
            </a:pPr>
            <a:r>
              <a:rPr sz="2000" b="1" spc="-19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3,250</a:t>
            </a:r>
            <a:r>
              <a:rPr sz="2000" b="1" spc="-153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20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3670" y="925676"/>
            <a:ext cx="1704976" cy="1223444"/>
          </a:xfrm>
          <a:prstGeom prst="rect">
            <a:avLst/>
          </a:prstGeom>
        </p:spPr>
        <p:txBody>
          <a:bodyPr vert="horz" wrap="square" lIns="0" tIns="75724" rIns="0" bIns="0" rtlCol="0">
            <a:spAutoFit/>
          </a:bodyPr>
          <a:lstStyle/>
          <a:p>
            <a:pPr marL="9525" marR="4763" indent="956786" algn="r" defTabSz="685800">
              <a:lnSpc>
                <a:spcPct val="77700"/>
              </a:lnSpc>
              <a:spcBef>
                <a:spcPts val="596"/>
              </a:spcBef>
              <a:buClrTx/>
            </a:pPr>
            <a:r>
              <a:rPr sz="2000" b="1" spc="-8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Ειδικά Προγράμματα</a:t>
            </a:r>
            <a:endParaRPr sz="20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4286" algn="r" defTabSz="685800">
              <a:lnSpc>
                <a:spcPts val="979"/>
              </a:lnSpc>
              <a:spcBef>
                <a:spcPts val="1875"/>
              </a:spcBef>
              <a:buClrTx/>
            </a:pPr>
            <a:r>
              <a:rPr sz="1200" b="1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Αρχικός</a:t>
            </a:r>
            <a:r>
              <a:rPr sz="1200" b="1" spc="34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-19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Π/Υ</a:t>
            </a:r>
            <a:endParaRPr sz="12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0503" algn="r" defTabSz="685800">
              <a:lnSpc>
                <a:spcPts val="2329"/>
              </a:lnSpc>
              <a:buClrTx/>
            </a:pPr>
            <a:r>
              <a:rPr sz="2025" b="1" spc="-19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1,570</a:t>
            </a:r>
            <a:r>
              <a:rPr sz="2025" b="1" spc="-153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rgbClr val="2C8F8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2025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3190" y="3170838"/>
            <a:ext cx="1946359" cy="375932"/>
          </a:xfrm>
          <a:custGeom>
            <a:avLst/>
            <a:gdLst/>
            <a:ahLst/>
            <a:cxnLst/>
            <a:rect l="l" t="t" r="r" b="b"/>
            <a:pathLst>
              <a:path w="3008629" h="678814">
                <a:moveTo>
                  <a:pt x="0" y="678764"/>
                </a:moveTo>
                <a:lnTo>
                  <a:pt x="2144712" y="678764"/>
                </a:lnTo>
                <a:lnTo>
                  <a:pt x="3008160" y="0"/>
                </a:lnTo>
              </a:path>
            </a:pathLst>
          </a:custGeom>
          <a:ln w="32893"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 dirty="0">
              <a:solidFill>
                <a:sysClr val="windowText" lastClr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98801" y="4056643"/>
            <a:ext cx="1609249" cy="58669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defTabSz="685800">
              <a:lnSpc>
                <a:spcPts val="2171"/>
              </a:lnSpc>
              <a:spcBef>
                <a:spcPts val="75"/>
              </a:spcBef>
              <a:buClrTx/>
            </a:pPr>
            <a:r>
              <a:rPr sz="2000" b="1" spc="-8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Αποθεματικό</a:t>
            </a:r>
            <a:endParaRPr sz="195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525" defTabSz="685800">
              <a:lnSpc>
                <a:spcPts val="2261"/>
              </a:lnSpc>
              <a:buClrTx/>
            </a:pPr>
            <a:r>
              <a:rPr sz="2025" b="1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2025" b="1" spc="-19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 err="1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εκ</a:t>
            </a:r>
            <a:r>
              <a:rPr sz="2000" b="1" spc="-15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ατ.</a:t>
            </a:r>
            <a:r>
              <a:rPr lang="el-GR" sz="2000" b="1" spc="-15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2025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77638" y="1999900"/>
            <a:ext cx="2098358" cy="382429"/>
          </a:xfrm>
          <a:custGeom>
            <a:avLst/>
            <a:gdLst/>
            <a:ahLst/>
            <a:cxnLst/>
            <a:rect l="l" t="t" r="r" b="b"/>
            <a:pathLst>
              <a:path w="2797809" h="509904">
                <a:moveTo>
                  <a:pt x="2797263" y="0"/>
                </a:moveTo>
                <a:lnTo>
                  <a:pt x="884669" y="0"/>
                </a:lnTo>
                <a:lnTo>
                  <a:pt x="0" y="509866"/>
                </a:lnTo>
              </a:path>
            </a:pathLst>
          </a:custGeom>
          <a:ln w="32893"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1185" y="1555695"/>
            <a:ext cx="2549843" cy="730568"/>
          </a:xfrm>
          <a:custGeom>
            <a:avLst/>
            <a:gdLst/>
            <a:ahLst/>
            <a:cxnLst/>
            <a:rect l="l" t="t" r="r" b="b"/>
            <a:pathLst>
              <a:path w="3399790" h="974089">
                <a:moveTo>
                  <a:pt x="0" y="0"/>
                </a:moveTo>
                <a:lnTo>
                  <a:pt x="2367445" y="0"/>
                </a:lnTo>
                <a:lnTo>
                  <a:pt x="3399688" y="973620"/>
                </a:lnTo>
              </a:path>
            </a:pathLst>
          </a:custGeom>
          <a:ln w="32893">
            <a:solidFill>
              <a:srgbClr val="2C8F83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>
              <a:solidFill>
                <a:sysClr val="windowText" lastClr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69333" y="1200569"/>
            <a:ext cx="1749266" cy="1519807"/>
          </a:xfrm>
          <a:prstGeom prst="rect">
            <a:avLst/>
          </a:prstGeom>
        </p:spPr>
        <p:txBody>
          <a:bodyPr vert="horz" wrap="square" lIns="0" tIns="54769" rIns="0" bIns="0" rtlCol="0">
            <a:spAutoFit/>
          </a:bodyPr>
          <a:lstStyle/>
          <a:p>
            <a:pPr marL="139065" defTabSz="685800">
              <a:spcBef>
                <a:spcPts val="431"/>
              </a:spcBef>
              <a:buClrTx/>
            </a:pPr>
            <a:r>
              <a:rPr b="1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Αρχικός</a:t>
            </a:r>
            <a:r>
              <a:rPr b="1" spc="-53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15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Π/Υ:</a:t>
            </a:r>
            <a:endParaRPr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3344" defTabSz="685800">
              <a:spcBef>
                <a:spcPts val="574"/>
              </a:spcBef>
              <a:buClrTx/>
            </a:pPr>
            <a:r>
              <a:rPr sz="2400" b="1" spc="-19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13,157</a:t>
            </a:r>
            <a:r>
              <a:rPr sz="2400" b="1" spc="-153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rgbClr val="22466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16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9065" defTabSz="685800">
              <a:spcBef>
                <a:spcPts val="1398"/>
              </a:spcBef>
              <a:buClrTx/>
            </a:pPr>
            <a:r>
              <a:rPr b="1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</a:t>
            </a:r>
            <a:r>
              <a:rPr b="1" spc="-8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Υπερδέσμευση</a:t>
            </a:r>
            <a:endParaRPr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3344" defTabSz="685800">
              <a:spcBef>
                <a:spcPts val="270"/>
              </a:spcBef>
              <a:buClrTx/>
            </a:pPr>
            <a:r>
              <a:rPr sz="2400" b="1" spc="-19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16,627</a:t>
            </a:r>
            <a:r>
              <a:rPr sz="2400" b="1" spc="-153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rgbClr val="007DC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16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50240" y="3996848"/>
            <a:ext cx="2518886" cy="613886"/>
            <a:chOff x="5000320" y="5764561"/>
            <a:chExt cx="3358515" cy="818515"/>
          </a:xfrm>
        </p:grpSpPr>
        <p:sp>
          <p:nvSpPr>
            <p:cNvPr id="12" name="object 12"/>
            <p:cNvSpPr/>
            <p:nvPr/>
          </p:nvSpPr>
          <p:spPr>
            <a:xfrm>
              <a:off x="5000320" y="5764561"/>
              <a:ext cx="3358515" cy="818515"/>
            </a:xfrm>
            <a:custGeom>
              <a:avLst/>
              <a:gdLst/>
              <a:ahLst/>
              <a:cxnLst/>
              <a:rect l="l" t="t" r="r" b="b"/>
              <a:pathLst>
                <a:path w="3358515" h="818515">
                  <a:moveTo>
                    <a:pt x="0" y="0"/>
                  </a:moveTo>
                  <a:lnTo>
                    <a:pt x="3357930" y="0"/>
                  </a:lnTo>
                  <a:lnTo>
                    <a:pt x="3357930" y="817994"/>
                  </a:lnTo>
                </a:path>
              </a:pathLst>
            </a:custGeom>
            <a:ln w="38100">
              <a:solidFill>
                <a:srgbClr val="22466D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</a:pPr>
              <a:endParaRPr sz="1350">
                <a:solidFill>
                  <a:sysClr val="windowText" lastClr="000000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000320" y="5878626"/>
              <a:ext cx="731520" cy="609600"/>
            </a:xfrm>
            <a:custGeom>
              <a:avLst/>
              <a:gdLst/>
              <a:ahLst/>
              <a:cxnLst/>
              <a:rect l="l" t="t" r="r" b="b"/>
              <a:pathLst>
                <a:path w="596900" h="452754">
                  <a:moveTo>
                    <a:pt x="538503" y="138963"/>
                  </a:moveTo>
                  <a:lnTo>
                    <a:pt x="158394" y="138963"/>
                  </a:lnTo>
                  <a:lnTo>
                    <a:pt x="168426" y="142044"/>
                  </a:lnTo>
                  <a:lnTo>
                    <a:pt x="174502" y="149652"/>
                  </a:lnTo>
                  <a:lnTo>
                    <a:pt x="175594" y="159328"/>
                  </a:lnTo>
                  <a:lnTo>
                    <a:pt x="170675" y="168617"/>
                  </a:lnTo>
                  <a:lnTo>
                    <a:pt x="167157" y="172123"/>
                  </a:lnTo>
                  <a:lnTo>
                    <a:pt x="162788" y="173723"/>
                  </a:lnTo>
                  <a:lnTo>
                    <a:pt x="7708" y="173723"/>
                  </a:lnTo>
                  <a:lnTo>
                    <a:pt x="0" y="181394"/>
                  </a:lnTo>
                  <a:lnTo>
                    <a:pt x="0" y="304876"/>
                  </a:lnTo>
                  <a:lnTo>
                    <a:pt x="7734" y="312661"/>
                  </a:lnTo>
                  <a:lnTo>
                    <a:pt x="57213" y="312661"/>
                  </a:lnTo>
                  <a:lnTo>
                    <a:pt x="73006" y="338095"/>
                  </a:lnTo>
                  <a:lnTo>
                    <a:pt x="92470" y="360649"/>
                  </a:lnTo>
                  <a:lnTo>
                    <a:pt x="115222" y="379939"/>
                  </a:lnTo>
                  <a:lnTo>
                    <a:pt x="140881" y="395579"/>
                  </a:lnTo>
                  <a:lnTo>
                    <a:pt x="140881" y="444957"/>
                  </a:lnTo>
                  <a:lnTo>
                    <a:pt x="148704" y="452742"/>
                  </a:lnTo>
                  <a:lnTo>
                    <a:pt x="237858" y="452742"/>
                  </a:lnTo>
                  <a:lnTo>
                    <a:pt x="245681" y="444957"/>
                  </a:lnTo>
                  <a:lnTo>
                    <a:pt x="245681" y="416902"/>
                  </a:lnTo>
                  <a:lnTo>
                    <a:pt x="455345" y="416902"/>
                  </a:lnTo>
                  <a:lnTo>
                    <a:pt x="455345" y="395770"/>
                  </a:lnTo>
                  <a:lnTo>
                    <a:pt x="496221" y="367993"/>
                  </a:lnTo>
                  <a:lnTo>
                    <a:pt x="528302" y="331443"/>
                  </a:lnTo>
                  <a:lnTo>
                    <a:pt x="550127" y="288165"/>
                  </a:lnTo>
                  <a:lnTo>
                    <a:pt x="560235" y="240207"/>
                  </a:lnTo>
                  <a:lnTo>
                    <a:pt x="574904" y="232745"/>
                  </a:lnTo>
                  <a:lnTo>
                    <a:pt x="586281" y="221419"/>
                  </a:lnTo>
                  <a:lnTo>
                    <a:pt x="593655" y="207191"/>
                  </a:lnTo>
                  <a:lnTo>
                    <a:pt x="595020" y="198894"/>
                  </a:lnTo>
                  <a:lnTo>
                    <a:pt x="559219" y="198894"/>
                  </a:lnTo>
                  <a:lnTo>
                    <a:pt x="547182" y="154570"/>
                  </a:lnTo>
                  <a:lnTo>
                    <a:pt x="538503" y="138963"/>
                  </a:lnTo>
                  <a:close/>
                </a:path>
                <a:path w="596900" h="452754">
                  <a:moveTo>
                    <a:pt x="455345" y="416902"/>
                  </a:moveTo>
                  <a:lnTo>
                    <a:pt x="350507" y="416902"/>
                  </a:lnTo>
                  <a:lnTo>
                    <a:pt x="350507" y="444957"/>
                  </a:lnTo>
                  <a:lnTo>
                    <a:pt x="358343" y="452742"/>
                  </a:lnTo>
                  <a:lnTo>
                    <a:pt x="447509" y="452742"/>
                  </a:lnTo>
                  <a:lnTo>
                    <a:pt x="455345" y="444957"/>
                  </a:lnTo>
                  <a:lnTo>
                    <a:pt x="455345" y="416902"/>
                  </a:lnTo>
                  <a:close/>
                </a:path>
                <a:path w="596900" h="452754">
                  <a:moveTo>
                    <a:pt x="588479" y="138963"/>
                  </a:moveTo>
                  <a:lnTo>
                    <a:pt x="569086" y="138963"/>
                  </a:lnTo>
                  <a:lnTo>
                    <a:pt x="561378" y="146693"/>
                  </a:lnTo>
                  <a:lnTo>
                    <a:pt x="561289" y="193814"/>
                  </a:lnTo>
                  <a:lnTo>
                    <a:pt x="560514" y="196494"/>
                  </a:lnTo>
                  <a:lnTo>
                    <a:pt x="559219" y="198894"/>
                  </a:lnTo>
                  <a:lnTo>
                    <a:pt x="595020" y="198894"/>
                  </a:lnTo>
                  <a:lnTo>
                    <a:pt x="596315" y="191020"/>
                  </a:lnTo>
                  <a:lnTo>
                    <a:pt x="596315" y="146693"/>
                  </a:lnTo>
                  <a:lnTo>
                    <a:pt x="588479" y="138963"/>
                  </a:lnTo>
                  <a:close/>
                </a:path>
                <a:path w="596900" h="452754">
                  <a:moveTo>
                    <a:pt x="123456" y="0"/>
                  </a:moveTo>
                  <a:lnTo>
                    <a:pt x="113741" y="0"/>
                  </a:lnTo>
                  <a:lnTo>
                    <a:pt x="105943" y="7683"/>
                  </a:lnTo>
                  <a:lnTo>
                    <a:pt x="105943" y="79120"/>
                  </a:lnTo>
                  <a:lnTo>
                    <a:pt x="85015" y="98995"/>
                  </a:lnTo>
                  <a:lnTo>
                    <a:pt x="67425" y="121656"/>
                  </a:lnTo>
                  <a:lnTo>
                    <a:pt x="53438" y="146693"/>
                  </a:lnTo>
                  <a:lnTo>
                    <a:pt x="43310" y="173723"/>
                  </a:lnTo>
                  <a:lnTo>
                    <a:pt x="149517" y="173723"/>
                  </a:lnTo>
                  <a:lnTo>
                    <a:pt x="140881" y="166776"/>
                  </a:lnTo>
                  <a:lnTo>
                    <a:pt x="140881" y="146693"/>
                  </a:lnTo>
                  <a:lnTo>
                    <a:pt x="148704" y="138963"/>
                  </a:lnTo>
                  <a:lnTo>
                    <a:pt x="538503" y="138963"/>
                  </a:lnTo>
                  <a:lnTo>
                    <a:pt x="525267" y="115164"/>
                  </a:lnTo>
                  <a:lnTo>
                    <a:pt x="494933" y="82076"/>
                  </a:lnTo>
                  <a:lnTo>
                    <a:pt x="457640" y="56709"/>
                  </a:lnTo>
                  <a:lnTo>
                    <a:pt x="414849" y="40461"/>
                  </a:lnTo>
                  <a:lnTo>
                    <a:pt x="393877" y="37896"/>
                  </a:lnTo>
                  <a:lnTo>
                    <a:pt x="195364" y="37896"/>
                  </a:lnTo>
                  <a:lnTo>
                    <a:pt x="181301" y="22022"/>
                  </a:lnTo>
                  <a:lnTo>
                    <a:pt x="164091" y="10123"/>
                  </a:lnTo>
                  <a:lnTo>
                    <a:pt x="144541" y="2637"/>
                  </a:lnTo>
                  <a:lnTo>
                    <a:pt x="123456" y="0"/>
                  </a:lnTo>
                  <a:close/>
                </a:path>
                <a:path w="596900" h="452754">
                  <a:moveTo>
                    <a:pt x="368020" y="34734"/>
                  </a:moveTo>
                  <a:lnTo>
                    <a:pt x="228257" y="34734"/>
                  </a:lnTo>
                  <a:lnTo>
                    <a:pt x="219968" y="34942"/>
                  </a:lnTo>
                  <a:lnTo>
                    <a:pt x="211720" y="35553"/>
                  </a:lnTo>
                  <a:lnTo>
                    <a:pt x="203516" y="36545"/>
                  </a:lnTo>
                  <a:lnTo>
                    <a:pt x="195364" y="37896"/>
                  </a:lnTo>
                  <a:lnTo>
                    <a:pt x="393877" y="37896"/>
                  </a:lnTo>
                  <a:lnTo>
                    <a:pt x="368020" y="34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pPr defTabSz="685800">
                <a:buClrTx/>
              </a:pPr>
              <a:endParaRPr sz="135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35813" y="3109506"/>
            <a:ext cx="2037874" cy="940963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</p:spPr>
        <p:txBody>
          <a:bodyPr vert="horz" wrap="square" lIns="0" tIns="134303" rIns="0" bIns="0" rtlCol="0">
            <a:spAutoFit/>
          </a:bodyPr>
          <a:lstStyle/>
          <a:p>
            <a:pPr marL="153828" defTabSz="685800">
              <a:lnSpc>
                <a:spcPts val="1061"/>
              </a:lnSpc>
              <a:spcBef>
                <a:spcPts val="1058"/>
              </a:spcBef>
              <a:buClrTx/>
            </a:pPr>
            <a:r>
              <a:rPr sz="12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Π/Υ</a:t>
            </a:r>
            <a:r>
              <a:rPr sz="1200" b="1" spc="49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Ολοκλήρωσης</a:t>
            </a:r>
            <a:r>
              <a:rPr sz="1200" b="1" spc="53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-8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Έργων</a:t>
            </a:r>
            <a:endParaRPr sz="1200" dirty="0">
              <a:solidFill>
                <a:schemeClr val="bg1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3828" defTabSz="685800">
              <a:lnSpc>
                <a:spcPts val="1601"/>
              </a:lnSpc>
              <a:buClrTx/>
            </a:pPr>
            <a:r>
              <a:rPr sz="18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 – 2025</a:t>
            </a:r>
            <a:r>
              <a:rPr sz="1800" b="1" spc="-3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1" baseline="5555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(εκτίμηση)</a:t>
            </a:r>
            <a:endParaRPr sz="1600" baseline="5555" dirty="0">
              <a:solidFill>
                <a:schemeClr val="bg1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3353" defTabSz="685800">
              <a:spcBef>
                <a:spcPts val="668"/>
              </a:spcBef>
              <a:buClrTx/>
            </a:pPr>
            <a:r>
              <a:rPr sz="24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5,800</a:t>
            </a:r>
            <a:r>
              <a:rPr sz="2400" b="1" spc="4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2400" dirty="0">
              <a:solidFill>
                <a:schemeClr val="bg1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35813" y="4246969"/>
            <a:ext cx="2037874" cy="58525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wrap="square" lIns="0" tIns="84296" rIns="0" bIns="0" rtlCol="0">
            <a:spAutoFit/>
          </a:bodyPr>
          <a:lstStyle/>
          <a:p>
            <a:pPr marL="174784" defTabSz="685800">
              <a:lnSpc>
                <a:spcPts val="1440"/>
              </a:lnSpc>
              <a:spcBef>
                <a:spcPts val="664"/>
              </a:spcBef>
              <a:buClrTx/>
            </a:pPr>
            <a:r>
              <a:rPr sz="1600" b="1" spc="-8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Συνολικά</a:t>
            </a:r>
            <a:endParaRPr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2874" defTabSz="685800">
              <a:lnSpc>
                <a:spcPts val="2520"/>
              </a:lnSpc>
              <a:buClrTx/>
            </a:pPr>
            <a:r>
              <a:rPr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22,427</a:t>
            </a:r>
            <a:r>
              <a:rPr sz="2400" b="1" spc="-45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</a:t>
            </a:r>
            <a:r>
              <a:rPr lang="el-GR" sz="2000" b="1" spc="-15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sz="24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77783" y="248524"/>
            <a:ext cx="313124" cy="31337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743966" y="284696"/>
            <a:ext cx="1043263" cy="2734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68B60F76-167B-8071-4BC2-0DF82D713F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2411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8B60F76-167B-8071-4BC2-0DF82D713F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Picture 28" descr="A white and blue corner with a person holding a person&#10;&#10;AI-generated content may be incorrect.">
            <a:extLst>
              <a:ext uri="{FF2B5EF4-FFF2-40B4-BE49-F238E27FC236}">
                <a16:creationId xmlns:a16="http://schemas.microsoft.com/office/drawing/2014/main" id="{DD5587E3-B764-3E09-EDB4-039CEC0CE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8" y="1212584"/>
            <a:ext cx="1809750" cy="1600200"/>
          </a:xfrm>
          <a:prstGeom prst="rect">
            <a:avLst/>
          </a:prstGeom>
        </p:spPr>
      </p:pic>
      <p:pic>
        <p:nvPicPr>
          <p:cNvPr id="30" name="Picture 29" descr="A blue and white corner with a bus icon&#10;&#10;AI-generated content may be incorrect.">
            <a:extLst>
              <a:ext uri="{FF2B5EF4-FFF2-40B4-BE49-F238E27FC236}">
                <a16:creationId xmlns:a16="http://schemas.microsoft.com/office/drawing/2014/main" id="{8CFABB8D-2764-C8FA-5506-9AF0DA524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383" y="1212584"/>
            <a:ext cx="1809750" cy="1600200"/>
          </a:xfrm>
          <a:prstGeom prst="rect">
            <a:avLst/>
          </a:prstGeom>
        </p:spPr>
      </p:pic>
      <p:pic>
        <p:nvPicPr>
          <p:cNvPr id="31" name="Picture 30" descr="A white rectangular object with a blue circle and a tree icon&#10;&#10;AI-generated content may be incorrect.">
            <a:extLst>
              <a:ext uri="{FF2B5EF4-FFF2-40B4-BE49-F238E27FC236}">
                <a16:creationId xmlns:a16="http://schemas.microsoft.com/office/drawing/2014/main" id="{4A1CFA31-D053-5E7E-AD5D-A70D364AAF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532" y="1213469"/>
            <a:ext cx="2076450" cy="1600200"/>
          </a:xfrm>
          <a:prstGeom prst="rect">
            <a:avLst/>
          </a:prstGeom>
        </p:spPr>
      </p:pic>
      <p:pic>
        <p:nvPicPr>
          <p:cNvPr id="32" name="Picture 31" descr="A blue and white rectangular object with a brain icon&#10;&#10;AI-generated content may be incorrect.">
            <a:extLst>
              <a:ext uri="{FF2B5EF4-FFF2-40B4-BE49-F238E27FC236}">
                <a16:creationId xmlns:a16="http://schemas.microsoft.com/office/drawing/2014/main" id="{AED02F15-D78D-48C2-6D7D-624102378C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078" y="1200150"/>
            <a:ext cx="1962150" cy="1600200"/>
          </a:xfrm>
          <a:prstGeom prst="rect">
            <a:avLst/>
          </a:prstGeom>
        </p:spPr>
      </p:pic>
      <p:pic>
        <p:nvPicPr>
          <p:cNvPr id="33" name="Picture 32" descr="A white and blue corner with a computer and a phone&#10;&#10;AI-generated content may be incorrect.">
            <a:extLst>
              <a:ext uri="{FF2B5EF4-FFF2-40B4-BE49-F238E27FC236}">
                <a16:creationId xmlns:a16="http://schemas.microsoft.com/office/drawing/2014/main" id="{7ADC828D-0BDA-F866-444E-7A10A822C1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59" y="3037733"/>
            <a:ext cx="1809750" cy="1600200"/>
          </a:xfrm>
          <a:prstGeom prst="rect">
            <a:avLst/>
          </a:prstGeom>
        </p:spPr>
      </p:pic>
      <p:pic>
        <p:nvPicPr>
          <p:cNvPr id="34" name="Picture 33" descr="A white paper with a green and white background&#10;&#10;AI-generated content may be incorrect.">
            <a:extLst>
              <a:ext uri="{FF2B5EF4-FFF2-40B4-BE49-F238E27FC236}">
                <a16:creationId xmlns:a16="http://schemas.microsoft.com/office/drawing/2014/main" id="{0F4BDB18-23AD-ADB6-AC81-1230DF6DE2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119" y="3024591"/>
            <a:ext cx="1809750" cy="1600200"/>
          </a:xfrm>
          <a:prstGeom prst="rect">
            <a:avLst/>
          </a:prstGeom>
        </p:spPr>
      </p:pic>
      <p:pic>
        <p:nvPicPr>
          <p:cNvPr id="35" name="Picture 34" descr="A white rectangular object with a person and a question mark&#10;&#10;AI-generated content may be incorrect.">
            <a:extLst>
              <a:ext uri="{FF2B5EF4-FFF2-40B4-BE49-F238E27FC236}">
                <a16:creationId xmlns:a16="http://schemas.microsoft.com/office/drawing/2014/main" id="{2CF84D96-E149-4DCD-A7E5-4D1550C0A9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757" y="3024591"/>
            <a:ext cx="1809750" cy="1600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3868" y="1973115"/>
            <a:ext cx="1399698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Κοινωνική</a:t>
            </a:r>
            <a:r>
              <a:rPr b="1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Συνοχή </a:t>
            </a: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b="1" spc="-19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Ανάπτυξη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54797" y="1851195"/>
            <a:ext cx="1217771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408146">
              <a:spcBef>
                <a:spcPts val="75"/>
              </a:spcBef>
            </a:pP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Ανάπτυξη Υποδομών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525"/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b="1" spc="-19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Μεταφορών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7203" y="1851195"/>
            <a:ext cx="1710690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169069">
              <a:spcBef>
                <a:spcPts val="75"/>
              </a:spcBef>
            </a:pP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Πολιτική</a:t>
            </a:r>
            <a:r>
              <a:rPr b="1" spc="-8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Προστασία </a:t>
            </a: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b="1" spc="-19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Αντιμετώπιση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525"/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της</a:t>
            </a:r>
            <a:r>
              <a:rPr b="1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Κλιματικής</a:t>
            </a:r>
            <a:r>
              <a:rPr b="1" spc="-4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Κρίσης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8452" y="1898135"/>
            <a:ext cx="1494473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Καινοτομία, Εξωστρέφεια</a:t>
            </a:r>
            <a:r>
              <a:rPr b="1" spc="-4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19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Ανταγωνιστικότητα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4365" y="3626045"/>
            <a:ext cx="1384459" cy="87139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Ψηφιακός Μετασχηματισμός </a:t>
            </a: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b="1" spc="-19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Τεχνητή Νοημοσύνη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2290" y="3717181"/>
            <a:ext cx="1442085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Πράσινη</a:t>
            </a:r>
            <a:r>
              <a:rPr b="1" spc="-79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Ανάπτυξη </a:t>
            </a: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b="1" spc="-19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Πράσινος Μετασχηματισμός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5595" y="3827061"/>
            <a:ext cx="1191578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b="1" spc="-8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Υποστήριξη Προγραμμάτων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" y="1"/>
            <a:ext cx="9144899" cy="789608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357372" y="232748"/>
            <a:ext cx="6662738" cy="33021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el-GR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Αναπτυξιακοί </a:t>
            </a:r>
            <a:r>
              <a:rPr sz="2000" spc="-8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Στόχοι</a:t>
            </a:r>
            <a:r>
              <a:rPr lang="en-US" sz="2000" spc="-8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spc="-8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ΕΠΑ 2026 - 2030</a:t>
            </a:r>
            <a:endParaRPr sz="2000" spc="-8" dirty="0">
              <a:solidFill>
                <a:schemeClr val="accent6"/>
              </a:solidFill>
              <a:highlight>
                <a:srgbClr val="FF00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377782" y="248524"/>
            <a:ext cx="1409700" cy="313373"/>
            <a:chOff x="9837043" y="331365"/>
            <a:chExt cx="1879600" cy="417830"/>
          </a:xfrm>
        </p:grpSpPr>
        <p:pic>
          <p:nvPicPr>
            <p:cNvPr id="13" name="object 1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64D0B699-4C13-FA21-2B18-AB7AD1E22B7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64608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4D0B699-4C13-FA21-2B18-AB7AD1E22B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Google Shape;68;p16">
            <a:extLst>
              <a:ext uri="{FF2B5EF4-FFF2-40B4-BE49-F238E27FC236}">
                <a16:creationId xmlns:a16="http://schemas.microsoft.com/office/drawing/2014/main" id="{BED64BE1-0FF4-D3BB-CE52-220846379F5D}"/>
              </a:ext>
            </a:extLst>
          </p:cNvPr>
          <p:cNvSpPr txBox="1"/>
          <p:nvPr/>
        </p:nvSpPr>
        <p:spPr>
          <a:xfrm>
            <a:off x="425008" y="1180287"/>
            <a:ext cx="2964335" cy="96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Επιτάχυνση διαδικασιών </a:t>
            </a: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και ενιαία διαχείριση προγραμμάτων</a:t>
            </a:r>
          </a:p>
        </p:txBody>
      </p:sp>
      <p:sp>
        <p:nvSpPr>
          <p:cNvPr id="7" name="Google Shape;71;p16">
            <a:extLst>
              <a:ext uri="{FF2B5EF4-FFF2-40B4-BE49-F238E27FC236}">
                <a16:creationId xmlns:a16="http://schemas.microsoft.com/office/drawing/2014/main" id="{D763232D-914D-B014-4036-B37291D5BD36}"/>
              </a:ext>
            </a:extLst>
          </p:cNvPr>
          <p:cNvSpPr txBox="1"/>
          <p:nvPr/>
        </p:nvSpPr>
        <p:spPr>
          <a:xfrm>
            <a:off x="425008" y="1818855"/>
            <a:ext cx="3329866" cy="96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Εναρμόνιση του ρυθμού υλοποίησης των έργων </a:t>
            </a: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με τις ετήσιες και μεσοπρόθεσμες δημοσιονομικές δυνατότητες</a:t>
            </a:r>
          </a:p>
        </p:txBody>
      </p:sp>
      <p:sp>
        <p:nvSpPr>
          <p:cNvPr id="9" name="Google Shape;74;p16">
            <a:extLst>
              <a:ext uri="{FF2B5EF4-FFF2-40B4-BE49-F238E27FC236}">
                <a16:creationId xmlns:a16="http://schemas.microsoft.com/office/drawing/2014/main" id="{84399400-11FF-12D0-EA05-9EDB1923030E}"/>
              </a:ext>
            </a:extLst>
          </p:cNvPr>
          <p:cNvSpPr txBox="1"/>
          <p:nvPr/>
        </p:nvSpPr>
        <p:spPr>
          <a:xfrm>
            <a:off x="425008" y="2479541"/>
            <a:ext cx="2734574" cy="110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Θέσπιση κανόνων και διαδικασιών </a:t>
            </a:r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έναρξης</a:t>
            </a: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 και </a:t>
            </a:r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ολοκλήρωσης</a:t>
            </a: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 των Προγραμματικών Περιόδων</a:t>
            </a:r>
          </a:p>
        </p:txBody>
      </p:sp>
      <p:sp>
        <p:nvSpPr>
          <p:cNvPr id="19" name="Google Shape;87;p16">
            <a:extLst>
              <a:ext uri="{FF2B5EF4-FFF2-40B4-BE49-F238E27FC236}">
                <a16:creationId xmlns:a16="http://schemas.microsoft.com/office/drawing/2014/main" id="{0842361C-EA5D-0F7F-29D9-B864920A3143}"/>
              </a:ext>
            </a:extLst>
          </p:cNvPr>
          <p:cNvSpPr txBox="1"/>
          <p:nvPr/>
        </p:nvSpPr>
        <p:spPr>
          <a:xfrm>
            <a:off x="425008" y="4470763"/>
            <a:ext cx="3641926" cy="77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378">
              <a:defRPr sz="1600">
                <a:solidFill>
                  <a:srgbClr val="002363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defTabSz="914355">
              <a:buClrTx/>
              <a:defRPr/>
            </a:pPr>
            <a:r>
              <a:rPr lang="el-GR" sz="1400" b="1" dirty="0">
                <a:solidFill>
                  <a:srgbClr val="085195"/>
                </a:solidFill>
                <a:latin typeface="Calibri "/>
                <a:sym typeface="Roboto"/>
              </a:rPr>
              <a:t>Ενίσχυση</a:t>
            </a:r>
            <a:r>
              <a:rPr lang="en-US" sz="1400" b="1" dirty="0">
                <a:solidFill>
                  <a:srgbClr val="085195"/>
                </a:solidFill>
                <a:latin typeface="Calibri "/>
                <a:sym typeface="Roboto"/>
              </a:rPr>
              <a:t> </a:t>
            </a:r>
            <a:r>
              <a:rPr lang="el-GR" sz="1400" b="1" dirty="0">
                <a:solidFill>
                  <a:srgbClr val="085195"/>
                </a:solidFill>
                <a:latin typeface="Calibri "/>
                <a:sym typeface="Roboto"/>
              </a:rPr>
              <a:t>των μηχανισμών </a:t>
            </a:r>
            <a:r>
              <a:rPr lang="el-GR" sz="1400" dirty="0">
                <a:solidFill>
                  <a:srgbClr val="085195"/>
                </a:solidFill>
                <a:latin typeface="Calibri "/>
                <a:sym typeface="Roboto"/>
              </a:rPr>
              <a:t>παρακολούθησης και ελέγχου</a:t>
            </a:r>
          </a:p>
        </p:txBody>
      </p:sp>
      <p:sp>
        <p:nvSpPr>
          <p:cNvPr id="67" name="Ορθογώνιο 66">
            <a:extLst>
              <a:ext uri="{FF2B5EF4-FFF2-40B4-BE49-F238E27FC236}">
                <a16:creationId xmlns:a16="http://schemas.microsoft.com/office/drawing/2014/main" id="{95DBA110-9B2C-4160-BE8A-3EA749379D27}"/>
              </a:ext>
            </a:extLst>
          </p:cNvPr>
          <p:cNvSpPr/>
          <p:nvPr/>
        </p:nvSpPr>
        <p:spPr>
          <a:xfrm>
            <a:off x="425008" y="340203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355">
              <a:buClrTx/>
              <a:defRPr/>
            </a:pPr>
            <a:r>
              <a:rPr lang="el-GR" b="1" dirty="0">
                <a:solidFill>
                  <a:srgbClr val="085195"/>
                </a:solidFill>
                <a:latin typeface="Calibri "/>
                <a:sym typeface="Roboto"/>
              </a:rPr>
              <a:t>Ενδυνάμωση</a:t>
            </a:r>
            <a:r>
              <a:rPr lang="el-GR" dirty="0">
                <a:solidFill>
                  <a:srgbClr val="085195"/>
                </a:solidFill>
                <a:latin typeface="Calibri "/>
                <a:sym typeface="Roboto"/>
              </a:rPr>
              <a:t> των </a:t>
            </a:r>
            <a:r>
              <a:rPr lang="el-GR" b="1" dirty="0">
                <a:solidFill>
                  <a:srgbClr val="085195"/>
                </a:solidFill>
                <a:latin typeface="Calibri "/>
                <a:sym typeface="Roboto"/>
              </a:rPr>
              <a:t>Υπηρεσιών</a:t>
            </a:r>
            <a:r>
              <a:rPr lang="el-GR" dirty="0">
                <a:solidFill>
                  <a:srgbClr val="085195"/>
                </a:solidFill>
                <a:latin typeface="Calibri "/>
                <a:sym typeface="Roboto"/>
              </a:rPr>
              <a:t> Διαχείρισης</a:t>
            </a:r>
          </a:p>
          <a:p>
            <a:pPr lvl="0" defTabSz="914355">
              <a:buClrTx/>
              <a:defRPr/>
            </a:pPr>
            <a:r>
              <a:rPr lang="el-GR" dirty="0">
                <a:solidFill>
                  <a:srgbClr val="085195"/>
                </a:solidFill>
                <a:latin typeface="Calibri "/>
                <a:sym typeface="Roboto"/>
              </a:rPr>
              <a:t> των Προγραμμάτων </a:t>
            </a:r>
          </a:p>
        </p:txBody>
      </p:sp>
      <p:sp>
        <p:nvSpPr>
          <p:cNvPr id="84" name="Google Shape;84;p16">
            <a:extLst>
              <a:ext uri="{FF2B5EF4-FFF2-40B4-BE49-F238E27FC236}">
                <a16:creationId xmlns:a16="http://schemas.microsoft.com/office/drawing/2014/main" id="{16725B87-2D4B-4485-8DBE-BDBD710114DD}"/>
              </a:ext>
            </a:extLst>
          </p:cNvPr>
          <p:cNvSpPr txBox="1"/>
          <p:nvPr/>
        </p:nvSpPr>
        <p:spPr>
          <a:xfrm>
            <a:off x="425008" y="3844774"/>
            <a:ext cx="3864798" cy="807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378">
              <a:defRPr sz="1600">
                <a:solidFill>
                  <a:srgbClr val="002363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defTabSz="914355">
              <a:buClrTx/>
              <a:defRPr/>
            </a:pPr>
            <a:r>
              <a:rPr lang="el-GR" sz="1400" b="1" dirty="0">
                <a:solidFill>
                  <a:srgbClr val="085195"/>
                </a:solidFill>
                <a:latin typeface="Calibri "/>
                <a:sym typeface="Roboto"/>
              </a:rPr>
              <a:t>Ομαλή υποδοχή έργων </a:t>
            </a:r>
            <a:r>
              <a:rPr lang="el-GR" sz="1400" dirty="0">
                <a:solidFill>
                  <a:srgbClr val="085195"/>
                </a:solidFill>
                <a:latin typeface="Calibri "/>
                <a:sym typeface="Roboto"/>
              </a:rPr>
              <a:t>χωρίς </a:t>
            </a:r>
            <a:r>
              <a:rPr lang="el-GR" sz="1400" dirty="0" err="1">
                <a:solidFill>
                  <a:srgbClr val="085195"/>
                </a:solidFill>
                <a:latin typeface="Calibri "/>
                <a:sym typeface="Roboto"/>
              </a:rPr>
              <a:t>ενωσιακή</a:t>
            </a:r>
            <a:r>
              <a:rPr lang="el-GR" sz="1400" dirty="0">
                <a:solidFill>
                  <a:srgbClr val="085195"/>
                </a:solidFill>
                <a:latin typeface="Calibri "/>
                <a:sym typeface="Roboto"/>
              </a:rPr>
              <a:t> συνδρομή από το συγχρηματοδοτούμενο σκέλος του ΑΠΔΕ</a:t>
            </a:r>
          </a:p>
        </p:txBody>
      </p:sp>
      <p:sp>
        <p:nvSpPr>
          <p:cNvPr id="97" name="Google Shape;68;p16">
            <a:extLst>
              <a:ext uri="{FF2B5EF4-FFF2-40B4-BE49-F238E27FC236}">
                <a16:creationId xmlns:a16="http://schemas.microsoft.com/office/drawing/2014/main" id="{E357FE9A-FA83-44ED-A43F-D91895969C56}"/>
              </a:ext>
            </a:extLst>
          </p:cNvPr>
          <p:cNvSpPr txBox="1"/>
          <p:nvPr/>
        </p:nvSpPr>
        <p:spPr>
          <a:xfrm>
            <a:off x="4701422" y="1371552"/>
            <a:ext cx="3789965" cy="798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Αυτόματη Έγκριση </a:t>
            </a: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Προγραμμάτων </a:t>
            </a:r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ΑΠΔΕ 2026 </a:t>
            </a: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με το σύνολο των πιστώσεών τους (χωρίς προηγούμενη ενέργεια των Φορέων)</a:t>
            </a:r>
          </a:p>
        </p:txBody>
      </p:sp>
      <p:sp>
        <p:nvSpPr>
          <p:cNvPr id="98" name="Google Shape;68;p16">
            <a:extLst>
              <a:ext uri="{FF2B5EF4-FFF2-40B4-BE49-F238E27FC236}">
                <a16:creationId xmlns:a16="http://schemas.microsoft.com/office/drawing/2014/main" id="{B53B05F0-0F90-4934-8C84-01ED1235CF34}"/>
              </a:ext>
            </a:extLst>
          </p:cNvPr>
          <p:cNvSpPr txBox="1"/>
          <p:nvPr/>
        </p:nvSpPr>
        <p:spPr>
          <a:xfrm>
            <a:off x="4673350" y="2041769"/>
            <a:ext cx="3590273" cy="798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Επιτάχυνση χρηματοδότησης </a:t>
            </a: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έργων  (ενοποίηση πίστωσης – χρηματοδότησης)</a:t>
            </a:r>
          </a:p>
        </p:txBody>
      </p:sp>
      <p:sp>
        <p:nvSpPr>
          <p:cNvPr id="99" name="Google Shape;68;p16">
            <a:extLst>
              <a:ext uri="{FF2B5EF4-FFF2-40B4-BE49-F238E27FC236}">
                <a16:creationId xmlns:a16="http://schemas.microsoft.com/office/drawing/2014/main" id="{D6BAB02E-3D9F-4925-98C9-60EE39267D41}"/>
              </a:ext>
            </a:extLst>
          </p:cNvPr>
          <p:cNvSpPr txBox="1"/>
          <p:nvPr/>
        </p:nvSpPr>
        <p:spPr>
          <a:xfrm>
            <a:off x="4644919" y="2672522"/>
            <a:ext cx="4006547" cy="96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Μηχανισμοί σε λειτουργία: </a:t>
            </a:r>
          </a:p>
          <a:p>
            <a:pPr marL="285750" indent="-285750" defTabSz="914355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Άξονας Μακροχρόνιων Δεσμεύσεων έργων</a:t>
            </a:r>
          </a:p>
          <a:p>
            <a:pPr marL="285750" indent="-285750" defTabSz="914355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Κεντρικός Λογαριασμός Φυσικών Καταστροφών</a:t>
            </a:r>
          </a:p>
          <a:p>
            <a:pPr marL="285750" indent="-285750" defTabSz="914355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Ταξινόμηση και κατηγοριοποίηση έργων </a:t>
            </a:r>
          </a:p>
        </p:txBody>
      </p:sp>
      <p:sp>
        <p:nvSpPr>
          <p:cNvPr id="100" name="Google Shape;68;p16">
            <a:extLst>
              <a:ext uri="{FF2B5EF4-FFF2-40B4-BE49-F238E27FC236}">
                <a16:creationId xmlns:a16="http://schemas.microsoft.com/office/drawing/2014/main" id="{717D7DB4-1006-4D79-9FA9-E6B413E1A63E}"/>
              </a:ext>
            </a:extLst>
          </p:cNvPr>
          <p:cNvSpPr txBox="1"/>
          <p:nvPr/>
        </p:nvSpPr>
        <p:spPr>
          <a:xfrm>
            <a:off x="4655596" y="3791143"/>
            <a:ext cx="3885697" cy="96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l-GR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Νέα αρχιτεκτονική πληρωμών ΑΠΔΕ</a:t>
            </a:r>
          </a:p>
          <a:p>
            <a:pPr marL="285750" indent="-285750" defTabSz="914355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Καθολική εφαρμογή ηλεκτρονικών πληρωμών</a:t>
            </a:r>
          </a:p>
          <a:p>
            <a:pPr marL="285750" indent="-285750" defTabSz="914355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Μητρώο Δικαιούχων Έμμεσων Πληρωμών</a:t>
            </a:r>
          </a:p>
          <a:p>
            <a:pPr marL="285750" indent="-285750" defTabSz="914355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Κατάργηση 11.500 Λογαριασμών στην Τράπεζα της Ελλάδος</a:t>
            </a:r>
          </a:p>
          <a:p>
            <a:pPr defTabSz="914355"/>
            <a:endParaRPr lang="el-GR" b="1" dirty="0">
              <a:solidFill>
                <a:srgbClr val="085195"/>
              </a:solidFill>
              <a:latin typeface="Calibri "/>
              <a:ea typeface="Calibri Light" panose="020F0302020204030204" pitchFamily="34" charset="0"/>
              <a:cs typeface="Calibri Light" panose="020F0302020204030204" pitchFamily="34" charset="0"/>
              <a:sym typeface="Roboto"/>
            </a:endParaRPr>
          </a:p>
        </p:txBody>
      </p:sp>
      <p:sp>
        <p:nvSpPr>
          <p:cNvPr id="101" name="Google Shape;68;p16">
            <a:extLst>
              <a:ext uri="{FF2B5EF4-FFF2-40B4-BE49-F238E27FC236}">
                <a16:creationId xmlns:a16="http://schemas.microsoft.com/office/drawing/2014/main" id="{31814412-12F9-4181-B6D3-8EF037E217A9}"/>
              </a:ext>
            </a:extLst>
          </p:cNvPr>
          <p:cNvSpPr txBox="1"/>
          <p:nvPr/>
        </p:nvSpPr>
        <p:spPr>
          <a:xfrm>
            <a:off x="4675887" y="4668753"/>
            <a:ext cx="2964335" cy="54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55"/>
            <a:r>
              <a:rPr lang="en-US" b="1" dirty="0">
                <a:solidFill>
                  <a:srgbClr val="085195"/>
                </a:solidFill>
                <a:latin typeface="Calibri "/>
                <a:ea typeface="Calibri Light" panose="020F0302020204030204" pitchFamily="34" charset="0"/>
                <a:cs typeface="Calibri Light" panose="020F0302020204030204" pitchFamily="34" charset="0"/>
                <a:sym typeface="Roboto"/>
              </a:rPr>
              <a:t>E- PDE II</a:t>
            </a:r>
            <a:endParaRPr lang="el-GR" b="1" dirty="0">
              <a:solidFill>
                <a:srgbClr val="085195"/>
              </a:solidFill>
              <a:latin typeface="Calibri "/>
              <a:ea typeface="Calibri Light" panose="020F0302020204030204" pitchFamily="34" charset="0"/>
              <a:cs typeface="Calibri Light" panose="020F0302020204030204" pitchFamily="34" charset="0"/>
              <a:sym typeface="Roboto"/>
            </a:endParaRPr>
          </a:p>
        </p:txBody>
      </p:sp>
      <p:cxnSp>
        <p:nvCxnSpPr>
          <p:cNvPr id="12" name="Google Shape;76;p16">
            <a:extLst>
              <a:ext uri="{FF2B5EF4-FFF2-40B4-BE49-F238E27FC236}">
                <a16:creationId xmlns:a16="http://schemas.microsoft.com/office/drawing/2014/main" id="{82262A82-7C1B-F10F-8BBF-8EA7EC02A7A3}"/>
              </a:ext>
            </a:extLst>
          </p:cNvPr>
          <p:cNvCxnSpPr>
            <a:cxnSpLocks/>
          </p:cNvCxnSpPr>
          <p:nvPr/>
        </p:nvCxnSpPr>
        <p:spPr>
          <a:xfrm flipH="1">
            <a:off x="320772" y="1506592"/>
            <a:ext cx="5836" cy="3474720"/>
          </a:xfrm>
          <a:prstGeom prst="straightConnector1">
            <a:avLst/>
          </a:prstGeom>
          <a:noFill/>
          <a:ln w="9525" cap="flat" cmpd="sng">
            <a:solidFill>
              <a:srgbClr val="ADDDD4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D48446A-7E23-C8FC-A2CF-72C55F29B420}"/>
              </a:ext>
            </a:extLst>
          </p:cNvPr>
          <p:cNvSpPr/>
          <p:nvPr/>
        </p:nvSpPr>
        <p:spPr>
          <a:xfrm>
            <a:off x="425008" y="877702"/>
            <a:ext cx="364192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«Νέο ΕΠΑ 2026-2030» (Ν. 5264/2025)»</a:t>
            </a:r>
            <a:endParaRPr lang="en-US" sz="1200" b="1" dirty="0">
              <a:solidFill>
                <a:schemeClr val="bg1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372CA2-1EFC-5B34-A358-8123E4C3572E}"/>
              </a:ext>
            </a:extLst>
          </p:cNvPr>
          <p:cNvSpPr/>
          <p:nvPr/>
        </p:nvSpPr>
        <p:spPr>
          <a:xfrm>
            <a:off x="4595543" y="877702"/>
            <a:ext cx="378996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Εφαρμογή Ν. 5140/2024                                 </a:t>
            </a:r>
          </a:p>
          <a:p>
            <a:pPr algn="ctr"/>
            <a:r>
              <a:rPr lang="el-GR" sz="12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«Νέο ΑΠΔΕ»</a:t>
            </a:r>
          </a:p>
        </p:txBody>
      </p:sp>
      <p:pic>
        <p:nvPicPr>
          <p:cNvPr id="6" name="object 10">
            <a:extLst>
              <a:ext uri="{FF2B5EF4-FFF2-40B4-BE49-F238E27FC236}">
                <a16:creationId xmlns:a16="http://schemas.microsoft.com/office/drawing/2014/main" id="{CE2B61AB-5608-62A1-07B7-77EE9CE11E7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" y="1"/>
            <a:ext cx="9144899" cy="789608"/>
          </a:xfrm>
          <a:prstGeom prst="rect">
            <a:avLst/>
          </a:prstGeom>
        </p:spPr>
      </p:pic>
      <p:grpSp>
        <p:nvGrpSpPr>
          <p:cNvPr id="8" name="object 12">
            <a:extLst>
              <a:ext uri="{FF2B5EF4-FFF2-40B4-BE49-F238E27FC236}">
                <a16:creationId xmlns:a16="http://schemas.microsoft.com/office/drawing/2014/main" id="{370D479E-1464-DEEE-FB1D-BD5D0070B924}"/>
              </a:ext>
            </a:extLst>
          </p:cNvPr>
          <p:cNvGrpSpPr/>
          <p:nvPr/>
        </p:nvGrpSpPr>
        <p:grpSpPr>
          <a:xfrm>
            <a:off x="7377782" y="248524"/>
            <a:ext cx="1409700" cy="313373"/>
            <a:chOff x="9837043" y="331365"/>
            <a:chExt cx="1879600" cy="417830"/>
          </a:xfrm>
        </p:grpSpPr>
        <p:pic>
          <p:nvPicPr>
            <p:cNvPr id="11" name="object 13">
              <a:extLst>
                <a:ext uri="{FF2B5EF4-FFF2-40B4-BE49-F238E27FC236}">
                  <a16:creationId xmlns:a16="http://schemas.microsoft.com/office/drawing/2014/main" id="{EC40DD20-8743-47B3-27C6-99542DD5E5B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5" name="object 14">
              <a:extLst>
                <a:ext uri="{FF2B5EF4-FFF2-40B4-BE49-F238E27FC236}">
                  <a16:creationId xmlns:a16="http://schemas.microsoft.com/office/drawing/2014/main" id="{5242AB4A-A0FE-85DE-B13E-ACBDD4C5E38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70" name="Google Shape;162;p27">
            <a:extLst>
              <a:ext uri="{FF2B5EF4-FFF2-40B4-BE49-F238E27FC236}">
                <a16:creationId xmlns:a16="http://schemas.microsoft.com/office/drawing/2014/main" id="{E3AD42CC-447F-D7C3-C156-C15553722C6E}"/>
              </a:ext>
            </a:extLst>
          </p:cNvPr>
          <p:cNvSpPr txBox="1">
            <a:spLocks/>
          </p:cNvSpPr>
          <p:nvPr/>
        </p:nvSpPr>
        <p:spPr>
          <a:xfrm>
            <a:off x="207721" y="78461"/>
            <a:ext cx="7718425" cy="57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914378">
              <a:buClr>
                <a:srgbClr val="005E88"/>
              </a:buClr>
            </a:pPr>
            <a:r>
              <a:rPr lang="el-GR" sz="2000" dirty="0">
                <a:solidFill>
                  <a:schemeClr val="bg1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Μεταρρυθμίσεις</a:t>
            </a:r>
            <a:endParaRPr lang="en-US" sz="2000" dirty="0">
              <a:solidFill>
                <a:schemeClr val="bg1"/>
              </a:solidFill>
              <a:latin typeface="Calibri "/>
              <a:ea typeface="Urbanist" panose="020B0604020202020204" charset="0"/>
              <a:cs typeface="Urbanist" panose="020B0604020202020204" charset="0"/>
            </a:endParaRPr>
          </a:p>
        </p:txBody>
      </p:sp>
      <p:cxnSp>
        <p:nvCxnSpPr>
          <p:cNvPr id="17" name="Google Shape;76;p16">
            <a:extLst>
              <a:ext uri="{FF2B5EF4-FFF2-40B4-BE49-F238E27FC236}">
                <a16:creationId xmlns:a16="http://schemas.microsoft.com/office/drawing/2014/main" id="{736A91C8-BBBB-4D2F-7BEA-9EA6E123E1E2}"/>
              </a:ext>
            </a:extLst>
          </p:cNvPr>
          <p:cNvCxnSpPr>
            <a:cxnSpLocks/>
          </p:cNvCxnSpPr>
          <p:nvPr/>
        </p:nvCxnSpPr>
        <p:spPr>
          <a:xfrm flipH="1">
            <a:off x="4532316" y="1506592"/>
            <a:ext cx="5836" cy="3474720"/>
          </a:xfrm>
          <a:prstGeom prst="straightConnector1">
            <a:avLst/>
          </a:prstGeom>
          <a:noFill/>
          <a:ln w="9525" cap="flat" cmpd="sng">
            <a:solidFill>
              <a:srgbClr val="ADDDD4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2851117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B5F3A8C3-7613-B646-0BAE-8703E2242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65FC0C78-83DB-46BE-8CFE-FE3D49E1480B}"/>
              </a:ext>
            </a:extLst>
          </p:cNvPr>
          <p:cNvSpPr/>
          <p:nvPr/>
        </p:nvSpPr>
        <p:spPr>
          <a:xfrm>
            <a:off x="2717336" y="2470156"/>
            <a:ext cx="4862437" cy="972463"/>
          </a:xfrm>
          <a:prstGeom prst="roundRect">
            <a:avLst>
              <a:gd name="adj" fmla="val 39520"/>
            </a:avLst>
          </a:prstGeom>
          <a:solidFill>
            <a:srgbClr val="D0E5F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400" b="1" dirty="0">
                <a:solidFill>
                  <a:srgbClr val="085195"/>
                </a:solidFill>
                <a:latin typeface="Calibri "/>
                <a:cs typeface="urbanist" panose="020B0604020202020204" charset="0"/>
                <a:sym typeface="Montserrat SemiBold"/>
              </a:rPr>
              <a:t>ΕΣΠΑ 2021-2027</a:t>
            </a:r>
            <a:endParaRPr lang="en-US" sz="2400" b="1" dirty="0">
              <a:solidFill>
                <a:srgbClr val="085195"/>
              </a:solidFill>
              <a:latin typeface="Calibri "/>
              <a:cs typeface="urbanist" panose="020B0604020202020204" charset="0"/>
              <a:sym typeface="Montserrat SemiBold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9F7DB1-737A-4CD7-9614-3494BB6B93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24389" b="11745"/>
          <a:stretch/>
        </p:blipFill>
        <p:spPr>
          <a:xfrm>
            <a:off x="3682067" y="4758908"/>
            <a:ext cx="1947456" cy="384592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2A8AF84C-6663-4EFB-B432-319D79D98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170" y="382562"/>
            <a:ext cx="1957113" cy="4378376"/>
          </a:xfrm>
          <a:prstGeom prst="rect">
            <a:avLst/>
          </a:prstGeom>
        </p:spPr>
      </p:pic>
      <p:grpSp>
        <p:nvGrpSpPr>
          <p:cNvPr id="2" name="Ομάδα 13">
            <a:extLst>
              <a:ext uri="{FF2B5EF4-FFF2-40B4-BE49-F238E27FC236}">
                <a16:creationId xmlns:a16="http://schemas.microsoft.com/office/drawing/2014/main" id="{E315DB32-C929-0F10-F2CA-0BFA1BA9F610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3" name="Google Shape;83;p10">
              <a:extLst>
                <a:ext uri="{FF2B5EF4-FFF2-40B4-BE49-F238E27FC236}">
                  <a16:creationId xmlns:a16="http://schemas.microsoft.com/office/drawing/2014/main" id="{0B1ACAE0-DE93-AAA5-24F9-2CEDF07592CA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4" name="Google Shape;85;p10">
              <a:extLst>
                <a:ext uri="{FF2B5EF4-FFF2-40B4-BE49-F238E27FC236}">
                  <a16:creationId xmlns:a16="http://schemas.microsoft.com/office/drawing/2014/main" id="{1516D454-6109-7DC4-9B6E-FA5794002EFC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147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9BB24-B562-A1F8-466F-F8733CCA7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F178F867-8CFC-B003-C777-BB62A0D73A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317002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178F867-8CFC-B003-C777-BB62A0D73A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Θέση κειμένου 4">
            <a:extLst>
              <a:ext uri="{FF2B5EF4-FFF2-40B4-BE49-F238E27FC236}">
                <a16:creationId xmlns:a16="http://schemas.microsoft.com/office/drawing/2014/main" id="{04E471CA-077D-43DF-F180-3EE4CB6FCA98}"/>
              </a:ext>
            </a:extLst>
          </p:cNvPr>
          <p:cNvSpPr txBox="1">
            <a:spLocks/>
          </p:cNvSpPr>
          <p:nvPr/>
        </p:nvSpPr>
        <p:spPr>
          <a:xfrm>
            <a:off x="591131" y="1201253"/>
            <a:ext cx="2918008" cy="193899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sz="2400" b="1" dirty="0">
                <a:solidFill>
                  <a:srgbClr val="E9713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Ελλάδα στην 4</a:t>
            </a:r>
            <a:r>
              <a:rPr lang="el-GR" sz="2400" b="1" baseline="30000" dirty="0">
                <a:solidFill>
                  <a:srgbClr val="E9713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2400" b="1" dirty="0">
                <a:solidFill>
                  <a:srgbClr val="E9713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θέση στην Ευρωπαϊκή κατάταξη απορρόφησης </a:t>
            </a:r>
          </a:p>
          <a:p>
            <a:pPr algn="ctr"/>
            <a:r>
              <a:rPr lang="el-GR" sz="2400" b="1" dirty="0">
                <a:solidFill>
                  <a:srgbClr val="E9713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ΕΣΠΑ 2021-2027</a:t>
            </a:r>
            <a:endParaRPr lang="en-US" sz="1800" dirty="0">
              <a:solidFill>
                <a:srgbClr val="E9713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Θέση κειμένου 4">
            <a:extLst>
              <a:ext uri="{FF2B5EF4-FFF2-40B4-BE49-F238E27FC236}">
                <a16:creationId xmlns:a16="http://schemas.microsoft.com/office/drawing/2014/main" id="{BCEF7CB4-ADB4-E41E-E4F5-8A9A9728E5B2}"/>
              </a:ext>
            </a:extLst>
          </p:cNvPr>
          <p:cNvSpPr txBox="1">
            <a:spLocks/>
          </p:cNvSpPr>
          <p:nvPr/>
        </p:nvSpPr>
        <p:spPr>
          <a:xfrm>
            <a:off x="560651" y="3294312"/>
            <a:ext cx="2758280" cy="41549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i="1" dirty="0">
                <a:solidFill>
                  <a:srgbClr val="003E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(EU </a:t>
            </a:r>
            <a:r>
              <a:rPr lang="en-US" sz="1050" b="1" i="1" dirty="0" err="1">
                <a:solidFill>
                  <a:srgbClr val="003E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OpenData</a:t>
            </a:r>
            <a:r>
              <a:rPr lang="en-US" sz="1050" b="1" i="1" dirty="0">
                <a:solidFill>
                  <a:srgbClr val="003E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05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05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l-GR" sz="105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  <a:r>
              <a:rPr lang="en-US" sz="105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/202</a:t>
            </a:r>
            <a:r>
              <a:rPr lang="el-GR" sz="105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050" b="1" i="1" dirty="0">
                <a:solidFill>
                  <a:srgbClr val="003E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 % net interim payments without pre-financing)</a:t>
            </a:r>
            <a:endParaRPr lang="el-GR" sz="1050" b="1" i="1" dirty="0">
              <a:solidFill>
                <a:srgbClr val="003E4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594F050-146F-98D5-8ECD-A66090FFDF0C}"/>
              </a:ext>
            </a:extLst>
          </p:cNvPr>
          <p:cNvSpPr/>
          <p:nvPr/>
        </p:nvSpPr>
        <p:spPr>
          <a:xfrm>
            <a:off x="506756" y="1184199"/>
            <a:ext cx="3019608" cy="1956046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964331-AA51-39D2-7196-0D6BB208E8FD}"/>
              </a:ext>
            </a:extLst>
          </p:cNvPr>
          <p:cNvSpPr txBox="1"/>
          <p:nvPr/>
        </p:nvSpPr>
        <p:spPr>
          <a:xfrm>
            <a:off x="533790" y="3863877"/>
            <a:ext cx="3179618" cy="578882"/>
          </a:xfrm>
          <a:prstGeom prst="roundRect">
            <a:avLst/>
          </a:prstGeom>
          <a:solidFill>
            <a:schemeClr val="accent4">
              <a:lumMod val="95000"/>
            </a:schemeClr>
          </a:solidFill>
          <a:ln>
            <a:solidFill>
              <a:srgbClr val="E97132"/>
            </a:solidFill>
            <a:prstDash val="sysDash"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Tx/>
              <a:buFontTx/>
              <a:buNone/>
              <a:defRPr sz="1600" b="1" kern="120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lvl1pPr>
          </a:lstStyle>
          <a:p>
            <a:pPr algn="ctr"/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Επίτευξη Στόχου Ν+3 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έτους 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για όλα τα Προγράμματα</a:t>
            </a:r>
          </a:p>
        </p:txBody>
      </p:sp>
      <p:pic>
        <p:nvPicPr>
          <p:cNvPr id="6" name="object 10">
            <a:extLst>
              <a:ext uri="{FF2B5EF4-FFF2-40B4-BE49-F238E27FC236}">
                <a16:creationId xmlns:a16="http://schemas.microsoft.com/office/drawing/2014/main" id="{A3D79F09-281C-0AA9-1FCA-6544DB650E8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8" name="object 12">
            <a:extLst>
              <a:ext uri="{FF2B5EF4-FFF2-40B4-BE49-F238E27FC236}">
                <a16:creationId xmlns:a16="http://schemas.microsoft.com/office/drawing/2014/main" id="{7A401742-9832-6F8A-0FF6-0FCC3EB24098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D38E4627-1630-70DF-3D05-53D80D3BB54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3" name="object 14">
              <a:extLst>
                <a:ext uri="{FF2B5EF4-FFF2-40B4-BE49-F238E27FC236}">
                  <a16:creationId xmlns:a16="http://schemas.microsoft.com/office/drawing/2014/main" id="{4CC21314-61A0-28B4-B345-272F5B19438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50" name="Google Shape;162;p27">
            <a:extLst>
              <a:ext uri="{FF2B5EF4-FFF2-40B4-BE49-F238E27FC236}">
                <a16:creationId xmlns:a16="http://schemas.microsoft.com/office/drawing/2014/main" id="{3538405B-D8C7-62A4-ACD0-F74449D982CC}"/>
              </a:ext>
            </a:extLst>
          </p:cNvPr>
          <p:cNvSpPr txBox="1">
            <a:spLocks/>
          </p:cNvSpPr>
          <p:nvPr/>
        </p:nvSpPr>
        <p:spPr>
          <a:xfrm>
            <a:off x="134779" y="99359"/>
            <a:ext cx="683782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ΕΣΠΑ 2021-2027 Κατάταξη Απορρόφησης</a:t>
            </a:r>
            <a:endParaRPr lang="da-DK" sz="2000" dirty="0">
              <a:solidFill>
                <a:schemeClr val="bg1"/>
              </a:solidFill>
              <a:latin typeface="Calibri" panose="020F0502020204030204" pitchFamily="34" charset="0"/>
              <a:ea typeface="Urbanist" panose="020B0604020202020204" charset="0"/>
              <a:cs typeface="Calibri" panose="020F0502020204030204" pitchFamily="34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447C3F09-1B1E-4D9E-A08C-21F10EE6566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6071" t="1352" r="1197" b="2222"/>
          <a:stretch/>
        </p:blipFill>
        <p:spPr>
          <a:xfrm>
            <a:off x="4456853" y="907875"/>
            <a:ext cx="4180391" cy="40705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40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E22E37C-C86A-997B-D0E7-31867F8620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82676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E22E37C-C86A-997B-D0E7-31867F8620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ject 10">
            <a:extLst>
              <a:ext uri="{FF2B5EF4-FFF2-40B4-BE49-F238E27FC236}">
                <a16:creationId xmlns:a16="http://schemas.microsoft.com/office/drawing/2014/main" id="{9B3688BE-2F8D-8464-0CC9-5432766BC54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5" name="object 12">
            <a:extLst>
              <a:ext uri="{FF2B5EF4-FFF2-40B4-BE49-F238E27FC236}">
                <a16:creationId xmlns:a16="http://schemas.microsoft.com/office/drawing/2014/main" id="{98596721-051D-F1AD-8C7F-A9B0BFC296A2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6" name="object 13">
              <a:extLst>
                <a:ext uri="{FF2B5EF4-FFF2-40B4-BE49-F238E27FC236}">
                  <a16:creationId xmlns:a16="http://schemas.microsoft.com/office/drawing/2014/main" id="{2F121FB1-AAEB-727E-F7B7-2D92E988D71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7" name="object 14">
              <a:extLst>
                <a:ext uri="{FF2B5EF4-FFF2-40B4-BE49-F238E27FC236}">
                  <a16:creationId xmlns:a16="http://schemas.microsoft.com/office/drawing/2014/main" id="{174AEB9C-F29A-371B-68DE-1644B96BD3E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50" name="Google Shape;162;p27">
            <a:extLst>
              <a:ext uri="{FF2B5EF4-FFF2-40B4-BE49-F238E27FC236}">
                <a16:creationId xmlns:a16="http://schemas.microsoft.com/office/drawing/2014/main" id="{474313A8-B820-413A-903A-050C5213C111}"/>
              </a:ext>
            </a:extLst>
          </p:cNvPr>
          <p:cNvSpPr txBox="1">
            <a:spLocks/>
          </p:cNvSpPr>
          <p:nvPr/>
        </p:nvSpPr>
        <p:spPr>
          <a:xfrm>
            <a:off x="196910" y="114811"/>
            <a:ext cx="4191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Υλοποίηση ΕΣΠΑ 2021-2027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FAC3ED5-CB75-F4B9-286A-8F9945C91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1253799"/>
              </p:ext>
            </p:extLst>
          </p:nvPr>
        </p:nvGraphicFramePr>
        <p:xfrm>
          <a:off x="472954" y="1248410"/>
          <a:ext cx="8198091" cy="312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2D35F02-8F73-FD1D-489E-AE8E5C8FF5AB}"/>
              </a:ext>
            </a:extLst>
          </p:cNvPr>
          <p:cNvSpPr txBox="1"/>
          <p:nvPr/>
        </p:nvSpPr>
        <p:spPr>
          <a:xfrm rot="16200000">
            <a:off x="226378" y="1958845"/>
            <a:ext cx="10955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7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Ποσά σε εκ. Ευρώ</a:t>
            </a:r>
          </a:p>
        </p:txBody>
      </p:sp>
    </p:spTree>
    <p:extLst>
      <p:ext uri="{BB962C8B-B14F-4D97-AF65-F5344CB8AC3E}">
        <p14:creationId xmlns:p14="http://schemas.microsoft.com/office/powerpoint/2010/main" val="4140897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746C5-F20D-74B5-0E08-2E6EE352E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96F6392C-B615-6885-430A-6323D0AA10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04190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6F6392C-B615-6885-430A-6323D0AA10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ject 10">
            <a:extLst>
              <a:ext uri="{FF2B5EF4-FFF2-40B4-BE49-F238E27FC236}">
                <a16:creationId xmlns:a16="http://schemas.microsoft.com/office/drawing/2014/main" id="{6A9499F7-A179-8DD0-8EFE-BAB0609145F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5" name="object 12">
            <a:extLst>
              <a:ext uri="{FF2B5EF4-FFF2-40B4-BE49-F238E27FC236}">
                <a16:creationId xmlns:a16="http://schemas.microsoft.com/office/drawing/2014/main" id="{F8E74EB1-0665-7A7C-5E6F-828E6335CE89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6" name="object 13">
              <a:extLst>
                <a:ext uri="{FF2B5EF4-FFF2-40B4-BE49-F238E27FC236}">
                  <a16:creationId xmlns:a16="http://schemas.microsoft.com/office/drawing/2014/main" id="{C4FE89BA-8F95-B45B-2B8C-5D384BCB028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7" name="object 14">
              <a:extLst>
                <a:ext uri="{FF2B5EF4-FFF2-40B4-BE49-F238E27FC236}">
                  <a16:creationId xmlns:a16="http://schemas.microsoft.com/office/drawing/2014/main" id="{5313EB30-2AAB-0F21-9A73-6D329F21EFF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50" name="Google Shape;162;p27">
            <a:extLst>
              <a:ext uri="{FF2B5EF4-FFF2-40B4-BE49-F238E27FC236}">
                <a16:creationId xmlns:a16="http://schemas.microsoft.com/office/drawing/2014/main" id="{D9981078-FAF1-C5DD-0CC6-F9B35A6BC3DC}"/>
              </a:ext>
            </a:extLst>
          </p:cNvPr>
          <p:cNvSpPr txBox="1">
            <a:spLocks/>
          </p:cNvSpPr>
          <p:nvPr/>
        </p:nvSpPr>
        <p:spPr>
          <a:xfrm>
            <a:off x="65199" y="100408"/>
            <a:ext cx="552796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Τομεακά Προγράμματα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ΕΣΠΑ 2021-2027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6FC4D0A-78C1-7617-293D-6898067CD2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7794410"/>
              </p:ext>
            </p:extLst>
          </p:nvPr>
        </p:nvGraphicFramePr>
        <p:xfrm>
          <a:off x="311286" y="1238660"/>
          <a:ext cx="8527914" cy="3099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C9C14E-82A2-7F49-B655-F5A349C89F3B}"/>
              </a:ext>
            </a:extLst>
          </p:cNvPr>
          <p:cNvSpPr txBox="1"/>
          <p:nvPr/>
        </p:nvSpPr>
        <p:spPr>
          <a:xfrm>
            <a:off x="1658781" y="1709315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83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49D0A2-0266-816F-7685-218C734BD1BE}"/>
              </a:ext>
            </a:extLst>
          </p:cNvPr>
          <p:cNvSpPr txBox="1"/>
          <p:nvPr/>
        </p:nvSpPr>
        <p:spPr>
          <a:xfrm>
            <a:off x="1770470" y="1947628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70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EBD7D-3DA2-1638-D9C8-5B74096407A4}"/>
              </a:ext>
            </a:extLst>
          </p:cNvPr>
          <p:cNvSpPr txBox="1"/>
          <p:nvPr/>
        </p:nvSpPr>
        <p:spPr>
          <a:xfrm>
            <a:off x="1932572" y="2238271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57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598C59-ECEA-9802-4C43-7CA1A4C9C923}"/>
              </a:ext>
            </a:extLst>
          </p:cNvPr>
          <p:cNvSpPr txBox="1"/>
          <p:nvPr/>
        </p:nvSpPr>
        <p:spPr>
          <a:xfrm>
            <a:off x="2409422" y="2659407"/>
            <a:ext cx="21800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104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EAAA3D-53D0-D033-28B9-E21574672595}"/>
              </a:ext>
            </a:extLst>
          </p:cNvPr>
          <p:cNvSpPr txBox="1"/>
          <p:nvPr/>
        </p:nvSpPr>
        <p:spPr>
          <a:xfrm>
            <a:off x="2544370" y="2775637"/>
            <a:ext cx="21961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101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4B7178-672A-8361-1C3A-C6025BA386D7}"/>
              </a:ext>
            </a:extLst>
          </p:cNvPr>
          <p:cNvSpPr txBox="1"/>
          <p:nvPr/>
        </p:nvSpPr>
        <p:spPr>
          <a:xfrm>
            <a:off x="2750563" y="2958536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59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1F860A-69AC-F57B-3AE4-DDBA59959F57}"/>
              </a:ext>
            </a:extLst>
          </p:cNvPr>
          <p:cNvSpPr txBox="1"/>
          <p:nvPr/>
        </p:nvSpPr>
        <p:spPr>
          <a:xfrm>
            <a:off x="3210963" y="2399142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  <a:ea typeface="+mn-ea"/>
                <a:cs typeface="+mn-cs"/>
              </a:rPr>
              <a:t>51</a:t>
            </a:r>
            <a:r>
              <a:rPr lang="el-GR" sz="7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33CDA9-D87B-527E-1D03-EEF25A05631B}"/>
              </a:ext>
            </a:extLst>
          </p:cNvPr>
          <p:cNvSpPr txBox="1"/>
          <p:nvPr/>
        </p:nvSpPr>
        <p:spPr>
          <a:xfrm>
            <a:off x="3380740" y="1876479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81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DA27A8-BB3E-AE4D-A278-E262E1711E0A}"/>
              </a:ext>
            </a:extLst>
          </p:cNvPr>
          <p:cNvSpPr txBox="1"/>
          <p:nvPr/>
        </p:nvSpPr>
        <p:spPr>
          <a:xfrm>
            <a:off x="3550658" y="2418937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47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839C16-2BCA-70C8-1126-40012CABA120}"/>
              </a:ext>
            </a:extLst>
          </p:cNvPr>
          <p:cNvSpPr txBox="1"/>
          <p:nvPr/>
        </p:nvSpPr>
        <p:spPr>
          <a:xfrm>
            <a:off x="4024285" y="2718829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  <a:ea typeface="+mn-ea"/>
                <a:cs typeface="+mn-cs"/>
              </a:rPr>
              <a:t>76</a:t>
            </a:r>
            <a:r>
              <a:rPr lang="el-GR" sz="7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56DCBA-97E4-09E3-C0D8-47827D01BFE5}"/>
              </a:ext>
            </a:extLst>
          </p:cNvPr>
          <p:cNvSpPr txBox="1"/>
          <p:nvPr/>
        </p:nvSpPr>
        <p:spPr>
          <a:xfrm>
            <a:off x="4132260" y="2038216"/>
            <a:ext cx="21800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116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C210D7-95D7-28EB-93CA-E9008797ED9F}"/>
              </a:ext>
            </a:extLst>
          </p:cNvPr>
          <p:cNvSpPr txBox="1"/>
          <p:nvPr/>
        </p:nvSpPr>
        <p:spPr>
          <a:xfrm>
            <a:off x="4402082" y="2143127"/>
            <a:ext cx="21800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107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43B453-9167-812B-521A-05358089FF12}"/>
              </a:ext>
            </a:extLst>
          </p:cNvPr>
          <p:cNvSpPr txBox="1"/>
          <p:nvPr/>
        </p:nvSpPr>
        <p:spPr>
          <a:xfrm>
            <a:off x="4829256" y="2810064"/>
            <a:ext cx="21961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113%</a:t>
            </a:r>
            <a:endParaRPr lang="el-GR" sz="700" b="1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379238-F52B-1767-E6B5-4894D6717CB1}"/>
              </a:ext>
            </a:extLst>
          </p:cNvPr>
          <p:cNvSpPr txBox="1"/>
          <p:nvPr/>
        </p:nvSpPr>
        <p:spPr>
          <a:xfrm>
            <a:off x="5041099" y="2910092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92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6741B-37F8-A45A-C6FB-9350D534882B}"/>
              </a:ext>
            </a:extLst>
          </p:cNvPr>
          <p:cNvSpPr txBox="1"/>
          <p:nvPr/>
        </p:nvSpPr>
        <p:spPr>
          <a:xfrm>
            <a:off x="5211017" y="3058563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65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4A9479-CA36-26D5-6BC0-D96F6BFA9279}"/>
              </a:ext>
            </a:extLst>
          </p:cNvPr>
          <p:cNvSpPr txBox="1"/>
          <p:nvPr/>
        </p:nvSpPr>
        <p:spPr>
          <a:xfrm>
            <a:off x="5746425" y="1480443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90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22A643-BB21-0C3D-AF01-E4A189F6C051}"/>
              </a:ext>
            </a:extLst>
          </p:cNvPr>
          <p:cNvSpPr txBox="1"/>
          <p:nvPr/>
        </p:nvSpPr>
        <p:spPr>
          <a:xfrm>
            <a:off x="5889592" y="1744961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78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67B1F5-2800-1071-DB81-215B634A975C}"/>
              </a:ext>
            </a:extLst>
          </p:cNvPr>
          <p:cNvSpPr txBox="1"/>
          <p:nvPr/>
        </p:nvSpPr>
        <p:spPr>
          <a:xfrm>
            <a:off x="6023407" y="2076534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60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450366-18C8-A631-485D-B360B6572666}"/>
              </a:ext>
            </a:extLst>
          </p:cNvPr>
          <p:cNvSpPr txBox="1"/>
          <p:nvPr/>
        </p:nvSpPr>
        <p:spPr>
          <a:xfrm>
            <a:off x="6501563" y="2875664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79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2E3F37-E6DF-4FF1-5AF0-B347A547FC9F}"/>
              </a:ext>
            </a:extLst>
          </p:cNvPr>
          <p:cNvSpPr txBox="1"/>
          <p:nvPr/>
        </p:nvSpPr>
        <p:spPr>
          <a:xfrm>
            <a:off x="6663429" y="3028842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83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0C9D1D-19F8-813E-18F9-D6D1855E29BB}"/>
              </a:ext>
            </a:extLst>
          </p:cNvPr>
          <p:cNvSpPr txBox="1"/>
          <p:nvPr/>
        </p:nvSpPr>
        <p:spPr>
          <a:xfrm>
            <a:off x="6866061" y="3098420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69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20F9B4-DBDC-20F3-D4CC-87A49D3C016D}"/>
              </a:ext>
            </a:extLst>
          </p:cNvPr>
          <p:cNvSpPr txBox="1"/>
          <p:nvPr/>
        </p:nvSpPr>
        <p:spPr>
          <a:xfrm>
            <a:off x="7364218" y="2509779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91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07785F-ED61-8FC1-6F5B-4CD459F242E0}"/>
              </a:ext>
            </a:extLst>
          </p:cNvPr>
          <p:cNvSpPr txBox="1"/>
          <p:nvPr/>
        </p:nvSpPr>
        <p:spPr>
          <a:xfrm>
            <a:off x="7535740" y="2755739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63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9AECC6-80ED-AE2D-3E33-1E8C602781AE}"/>
              </a:ext>
            </a:extLst>
          </p:cNvPr>
          <p:cNvSpPr txBox="1"/>
          <p:nvPr/>
        </p:nvSpPr>
        <p:spPr>
          <a:xfrm>
            <a:off x="7681590" y="2955794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41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6F259B3-EC23-2E9E-56B4-5DE8CD37B22E}"/>
              </a:ext>
            </a:extLst>
          </p:cNvPr>
          <p:cNvSpPr txBox="1"/>
          <p:nvPr/>
        </p:nvSpPr>
        <p:spPr>
          <a:xfrm>
            <a:off x="8176238" y="2955793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74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AB741AA-36A5-6551-103E-A67EF506CC60}"/>
              </a:ext>
            </a:extLst>
          </p:cNvPr>
          <p:cNvSpPr txBox="1"/>
          <p:nvPr/>
        </p:nvSpPr>
        <p:spPr>
          <a:xfrm>
            <a:off x="8339935" y="3075719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46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17F0AC2-FBA0-DDE8-AF14-66350E31D762}"/>
              </a:ext>
            </a:extLst>
          </p:cNvPr>
          <p:cNvSpPr txBox="1"/>
          <p:nvPr/>
        </p:nvSpPr>
        <p:spPr>
          <a:xfrm>
            <a:off x="8571711" y="3167577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30</a:t>
            </a:r>
            <a:r>
              <a:rPr lang="el-GR" sz="700" b="1" kern="1200" dirty="0">
                <a:solidFill>
                  <a:schemeClr val="tx1"/>
                </a:solidFill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15F48C4-61FB-E6DA-3057-CF28E22852BB}"/>
              </a:ext>
            </a:extLst>
          </p:cNvPr>
          <p:cNvSpPr txBox="1"/>
          <p:nvPr/>
        </p:nvSpPr>
        <p:spPr>
          <a:xfrm rot="16200000">
            <a:off x="226378" y="1958845"/>
            <a:ext cx="10955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7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Ποσά σε εκ. Ευρώ</a:t>
            </a:r>
          </a:p>
        </p:txBody>
      </p:sp>
    </p:spTree>
    <p:extLst>
      <p:ext uri="{BB962C8B-B14F-4D97-AF65-F5344CB8AC3E}">
        <p14:creationId xmlns:p14="http://schemas.microsoft.com/office/powerpoint/2010/main" val="931521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38EA-4521-F08E-B1B4-82C9ECA95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B663BA06-B2C2-6B40-522B-6E13597410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21405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663BA06-B2C2-6B40-522B-6E13597410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object 10">
            <a:extLst>
              <a:ext uri="{FF2B5EF4-FFF2-40B4-BE49-F238E27FC236}">
                <a16:creationId xmlns:a16="http://schemas.microsoft.com/office/drawing/2014/main" id="{64B81580-B314-AB41-665B-82AD256951E1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4" name="object 12">
            <a:extLst>
              <a:ext uri="{FF2B5EF4-FFF2-40B4-BE49-F238E27FC236}">
                <a16:creationId xmlns:a16="http://schemas.microsoft.com/office/drawing/2014/main" id="{C1BD0378-AD43-7A47-FFAD-5845AB353215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5" name="object 13">
              <a:extLst>
                <a:ext uri="{FF2B5EF4-FFF2-40B4-BE49-F238E27FC236}">
                  <a16:creationId xmlns:a16="http://schemas.microsoft.com/office/drawing/2014/main" id="{3DD4AA76-C362-5754-D2B2-138FBCF7541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6" name="object 14">
              <a:extLst>
                <a:ext uri="{FF2B5EF4-FFF2-40B4-BE49-F238E27FC236}">
                  <a16:creationId xmlns:a16="http://schemas.microsoft.com/office/drawing/2014/main" id="{A0245EE9-D111-8225-856C-389CFD3E33F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50" name="Google Shape;162;p27">
            <a:extLst>
              <a:ext uri="{FF2B5EF4-FFF2-40B4-BE49-F238E27FC236}">
                <a16:creationId xmlns:a16="http://schemas.microsoft.com/office/drawing/2014/main" id="{6CDD5409-47F6-9A83-3F49-C199D1C69872}"/>
              </a:ext>
            </a:extLst>
          </p:cNvPr>
          <p:cNvSpPr txBox="1">
            <a:spLocks/>
          </p:cNvSpPr>
          <p:nvPr/>
        </p:nvSpPr>
        <p:spPr>
          <a:xfrm>
            <a:off x="24371" y="82053"/>
            <a:ext cx="640045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ΕΣΠΑ 2021-2027 Περιφερειακά Προγράμματα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86C0F4-A965-3837-677D-427A5E5DC73B}"/>
              </a:ext>
            </a:extLst>
          </p:cNvPr>
          <p:cNvSpPr txBox="1"/>
          <p:nvPr/>
        </p:nvSpPr>
        <p:spPr>
          <a:xfrm rot="16200000">
            <a:off x="226378" y="1958845"/>
            <a:ext cx="10955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7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Ποσά σε εκ. Ευρώ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D4ED503-B86E-8027-4E8A-8412C85113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074755"/>
              </p:ext>
            </p:extLst>
          </p:nvPr>
        </p:nvGraphicFramePr>
        <p:xfrm>
          <a:off x="305794" y="1417139"/>
          <a:ext cx="8532412" cy="2863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9732453-1B33-29BF-F731-3B4E45FCCA80}"/>
              </a:ext>
            </a:extLst>
          </p:cNvPr>
          <p:cNvSpPr txBox="1"/>
          <p:nvPr/>
        </p:nvSpPr>
        <p:spPr>
          <a:xfrm>
            <a:off x="1609798" y="2383095"/>
            <a:ext cx="19877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122%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E48C89-09B5-0863-2669-16B4CFC0FD0E}"/>
              </a:ext>
            </a:extLst>
          </p:cNvPr>
          <p:cNvSpPr txBox="1"/>
          <p:nvPr/>
        </p:nvSpPr>
        <p:spPr>
          <a:xfrm>
            <a:off x="1802037" y="2564422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2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B6C0BB-B49B-5820-879D-042C0C819323}"/>
              </a:ext>
            </a:extLst>
          </p:cNvPr>
          <p:cNvSpPr txBox="1"/>
          <p:nvPr/>
        </p:nvSpPr>
        <p:spPr>
          <a:xfrm>
            <a:off x="1889584" y="2768747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5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59396C-F743-5F74-4678-BB8209A1B083}"/>
              </a:ext>
            </a:extLst>
          </p:cNvPr>
          <p:cNvSpPr txBox="1"/>
          <p:nvPr/>
        </p:nvSpPr>
        <p:spPr>
          <a:xfrm>
            <a:off x="2178485" y="1542404"/>
            <a:ext cx="20197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120%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4A8A3D-48E5-48C0-1B90-4D562C222741}"/>
              </a:ext>
            </a:extLst>
          </p:cNvPr>
          <p:cNvSpPr txBox="1"/>
          <p:nvPr/>
        </p:nvSpPr>
        <p:spPr>
          <a:xfrm>
            <a:off x="2347823" y="2007063"/>
            <a:ext cx="16671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88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C0C262-075A-D417-43C3-40756BF7E842}"/>
              </a:ext>
            </a:extLst>
          </p:cNvPr>
          <p:cNvSpPr txBox="1"/>
          <p:nvPr/>
        </p:nvSpPr>
        <p:spPr>
          <a:xfrm>
            <a:off x="2435471" y="2471722"/>
            <a:ext cx="169918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5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2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98C0C3-3035-446A-E977-CD8DF4196B81}"/>
              </a:ext>
            </a:extLst>
          </p:cNvPr>
          <p:cNvSpPr txBox="1"/>
          <p:nvPr/>
        </p:nvSpPr>
        <p:spPr>
          <a:xfrm>
            <a:off x="2771497" y="2550974"/>
            <a:ext cx="20037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108%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4D0C4E-06F4-6A92-E998-865E914E2FDE}"/>
              </a:ext>
            </a:extLst>
          </p:cNvPr>
          <p:cNvSpPr txBox="1"/>
          <p:nvPr/>
        </p:nvSpPr>
        <p:spPr>
          <a:xfrm>
            <a:off x="2898462" y="2737708"/>
            <a:ext cx="16671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77%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927B67-D64A-DE87-266E-870E2FBEE5C0}"/>
              </a:ext>
            </a:extLst>
          </p:cNvPr>
          <p:cNvSpPr txBox="1"/>
          <p:nvPr/>
        </p:nvSpPr>
        <p:spPr>
          <a:xfrm>
            <a:off x="2996734" y="2924442"/>
            <a:ext cx="165110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43%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CD1BEE-F0D1-623F-A41D-28ACEE924653}"/>
              </a:ext>
            </a:extLst>
          </p:cNvPr>
          <p:cNvSpPr txBox="1"/>
          <p:nvPr/>
        </p:nvSpPr>
        <p:spPr>
          <a:xfrm>
            <a:off x="3330927" y="2784797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75%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3F2189-9194-5215-722F-52387553AD20}"/>
              </a:ext>
            </a:extLst>
          </p:cNvPr>
          <p:cNvSpPr txBox="1"/>
          <p:nvPr/>
        </p:nvSpPr>
        <p:spPr>
          <a:xfrm>
            <a:off x="3446048" y="2913380"/>
            <a:ext cx="173124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50%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90E98E-8B28-4B32-6CD3-9CC9E27912D3}"/>
              </a:ext>
            </a:extLst>
          </p:cNvPr>
          <p:cNvSpPr txBox="1"/>
          <p:nvPr/>
        </p:nvSpPr>
        <p:spPr>
          <a:xfrm>
            <a:off x="3562445" y="3024469"/>
            <a:ext cx="165110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34%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ECC83A-5669-516D-9DE1-3771052CE579}"/>
              </a:ext>
            </a:extLst>
          </p:cNvPr>
          <p:cNvSpPr txBox="1"/>
          <p:nvPr/>
        </p:nvSpPr>
        <p:spPr>
          <a:xfrm>
            <a:off x="3842685" y="2473289"/>
            <a:ext cx="197170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10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3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1267BA-3D35-636B-37CB-638516495B8B}"/>
              </a:ext>
            </a:extLst>
          </p:cNvPr>
          <p:cNvSpPr txBox="1"/>
          <p:nvPr/>
        </p:nvSpPr>
        <p:spPr>
          <a:xfrm>
            <a:off x="3962758" y="2627612"/>
            <a:ext cx="145874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91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6C2BD7-C1C2-4D59-4E92-FEC1107BBD36}"/>
              </a:ext>
            </a:extLst>
          </p:cNvPr>
          <p:cNvSpPr txBox="1"/>
          <p:nvPr/>
        </p:nvSpPr>
        <p:spPr>
          <a:xfrm>
            <a:off x="4105192" y="2868775"/>
            <a:ext cx="14747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5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6624F0-C260-0F8C-85D9-F32E85AD6D83}"/>
              </a:ext>
            </a:extLst>
          </p:cNvPr>
          <p:cNvSpPr txBox="1"/>
          <p:nvPr/>
        </p:nvSpPr>
        <p:spPr>
          <a:xfrm>
            <a:off x="4429479" y="2731656"/>
            <a:ext cx="16350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83%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FFB2AB-5772-A6F4-318A-F65FC8A0791C}"/>
              </a:ext>
            </a:extLst>
          </p:cNvPr>
          <p:cNvSpPr txBox="1"/>
          <p:nvPr/>
        </p:nvSpPr>
        <p:spPr>
          <a:xfrm>
            <a:off x="4544051" y="2847834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74%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C6CD79-8C5B-A7D2-2D50-B2962773288A}"/>
              </a:ext>
            </a:extLst>
          </p:cNvPr>
          <p:cNvSpPr txBox="1"/>
          <p:nvPr/>
        </p:nvSpPr>
        <p:spPr>
          <a:xfrm>
            <a:off x="4673194" y="2968802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60%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393375-B8A6-654B-2F50-0C73246E13F9}"/>
              </a:ext>
            </a:extLst>
          </p:cNvPr>
          <p:cNvSpPr txBox="1"/>
          <p:nvPr/>
        </p:nvSpPr>
        <p:spPr>
          <a:xfrm>
            <a:off x="5007360" y="2760875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75%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070108-AACA-4844-51F1-E5C64CBFF619}"/>
              </a:ext>
            </a:extLst>
          </p:cNvPr>
          <p:cNvSpPr txBox="1"/>
          <p:nvPr/>
        </p:nvSpPr>
        <p:spPr>
          <a:xfrm>
            <a:off x="5093846" y="2913380"/>
            <a:ext cx="14747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5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1C5976-E309-9C32-2DDF-7049A6F9EC56}"/>
              </a:ext>
            </a:extLst>
          </p:cNvPr>
          <p:cNvSpPr txBox="1"/>
          <p:nvPr/>
        </p:nvSpPr>
        <p:spPr>
          <a:xfrm>
            <a:off x="5207761" y="3013407"/>
            <a:ext cx="160300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33%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22B5C0-C901-E337-7B4B-A35C39EE8553}"/>
              </a:ext>
            </a:extLst>
          </p:cNvPr>
          <p:cNvSpPr txBox="1"/>
          <p:nvPr/>
        </p:nvSpPr>
        <p:spPr>
          <a:xfrm>
            <a:off x="5521292" y="2647779"/>
            <a:ext cx="197170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30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635281-FAA2-DCB8-9CF1-6EF8280E8BB8}"/>
              </a:ext>
            </a:extLst>
          </p:cNvPr>
          <p:cNvSpPr txBox="1"/>
          <p:nvPr/>
        </p:nvSpPr>
        <p:spPr>
          <a:xfrm>
            <a:off x="5649715" y="2839174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2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1B8938-57D0-2B4D-8904-BD58D6327B04}"/>
              </a:ext>
            </a:extLst>
          </p:cNvPr>
          <p:cNvSpPr txBox="1"/>
          <p:nvPr/>
        </p:nvSpPr>
        <p:spPr>
          <a:xfrm>
            <a:off x="5758455" y="2989523"/>
            <a:ext cx="173124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50%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2A6D23-0621-BDEC-A1E5-AE700963BD4E}"/>
              </a:ext>
            </a:extLst>
          </p:cNvPr>
          <p:cNvSpPr txBox="1"/>
          <p:nvPr/>
        </p:nvSpPr>
        <p:spPr>
          <a:xfrm>
            <a:off x="6118138" y="2824415"/>
            <a:ext cx="17953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10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C571DA-1AB8-1A13-264A-9B5EA56B8586}"/>
              </a:ext>
            </a:extLst>
          </p:cNvPr>
          <p:cNvSpPr txBox="1"/>
          <p:nvPr/>
        </p:nvSpPr>
        <p:spPr>
          <a:xfrm>
            <a:off x="6232134" y="2937763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64%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B18186-8251-E388-6FD8-6E1EC9F6C8DC}"/>
              </a:ext>
            </a:extLst>
          </p:cNvPr>
          <p:cNvSpPr txBox="1"/>
          <p:nvPr/>
        </p:nvSpPr>
        <p:spPr>
          <a:xfrm>
            <a:off x="6301457" y="3060958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30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767B1C-25BE-4F13-F657-F0422648C94E}"/>
              </a:ext>
            </a:extLst>
          </p:cNvPr>
          <p:cNvSpPr txBox="1"/>
          <p:nvPr/>
        </p:nvSpPr>
        <p:spPr>
          <a:xfrm>
            <a:off x="6656831" y="2765058"/>
            <a:ext cx="16671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FD981E-BF6B-8257-F749-C78C7921799D}"/>
              </a:ext>
            </a:extLst>
          </p:cNvPr>
          <p:cNvSpPr txBox="1"/>
          <p:nvPr/>
        </p:nvSpPr>
        <p:spPr>
          <a:xfrm>
            <a:off x="6757696" y="2884825"/>
            <a:ext cx="16671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ED5F71-20D0-1A04-AA31-8D3027364631}"/>
              </a:ext>
            </a:extLst>
          </p:cNvPr>
          <p:cNvSpPr txBox="1"/>
          <p:nvPr/>
        </p:nvSpPr>
        <p:spPr>
          <a:xfrm>
            <a:off x="6873900" y="3051111"/>
            <a:ext cx="16350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3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464239-42A9-DFAA-0962-2982A14CB703}"/>
              </a:ext>
            </a:extLst>
          </p:cNvPr>
          <p:cNvSpPr txBox="1"/>
          <p:nvPr/>
        </p:nvSpPr>
        <p:spPr>
          <a:xfrm>
            <a:off x="7223613" y="2619569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92%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20A249-5E27-5815-7233-63796BF6A2FB}"/>
              </a:ext>
            </a:extLst>
          </p:cNvPr>
          <p:cNvSpPr txBox="1"/>
          <p:nvPr/>
        </p:nvSpPr>
        <p:spPr>
          <a:xfrm>
            <a:off x="7321804" y="2794802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65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DACFF9-FCBA-5561-E04C-9E9E85922D78}"/>
              </a:ext>
            </a:extLst>
          </p:cNvPr>
          <p:cNvSpPr txBox="1"/>
          <p:nvPr/>
        </p:nvSpPr>
        <p:spPr>
          <a:xfrm>
            <a:off x="7438008" y="2913380"/>
            <a:ext cx="173124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40%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2F220DA-3833-1870-A729-8C156BEAF72C}"/>
              </a:ext>
            </a:extLst>
          </p:cNvPr>
          <p:cNvSpPr txBox="1"/>
          <p:nvPr/>
        </p:nvSpPr>
        <p:spPr>
          <a:xfrm>
            <a:off x="7814713" y="1809190"/>
            <a:ext cx="16671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2810947-3EAF-A225-0A6B-3D7DA98A0CFB}"/>
              </a:ext>
            </a:extLst>
          </p:cNvPr>
          <p:cNvSpPr txBox="1"/>
          <p:nvPr/>
        </p:nvSpPr>
        <p:spPr>
          <a:xfrm>
            <a:off x="7949870" y="1983370"/>
            <a:ext cx="16831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2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513B12E-8372-231A-58DA-2B2847D2E75B}"/>
              </a:ext>
            </a:extLst>
          </p:cNvPr>
          <p:cNvSpPr txBox="1"/>
          <p:nvPr/>
        </p:nvSpPr>
        <p:spPr>
          <a:xfrm>
            <a:off x="7981425" y="2257577"/>
            <a:ext cx="16350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6</a:t>
            </a:r>
            <a:r>
              <a:rPr lang="en-US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3</a:t>
            </a: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2356FF9-D822-1065-F435-C681C3369CFC}"/>
              </a:ext>
            </a:extLst>
          </p:cNvPr>
          <p:cNvSpPr txBox="1"/>
          <p:nvPr/>
        </p:nvSpPr>
        <p:spPr>
          <a:xfrm>
            <a:off x="8306494" y="2820996"/>
            <a:ext cx="200376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106%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87E63F-E86E-4503-3E8B-D15D3123C5D4}"/>
              </a:ext>
            </a:extLst>
          </p:cNvPr>
          <p:cNvSpPr txBox="1"/>
          <p:nvPr/>
        </p:nvSpPr>
        <p:spPr>
          <a:xfrm>
            <a:off x="8441096" y="2910609"/>
            <a:ext cx="171522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80%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75BD28F-0BE2-EA89-E9BE-F3E42AD271F9}"/>
              </a:ext>
            </a:extLst>
          </p:cNvPr>
          <p:cNvSpPr txBox="1"/>
          <p:nvPr/>
        </p:nvSpPr>
        <p:spPr>
          <a:xfrm>
            <a:off x="8554094" y="3060958"/>
            <a:ext cx="173124" cy="20005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buClrTx/>
              <a:buFontTx/>
              <a:buNone/>
            </a:pPr>
            <a:r>
              <a:rPr lang="el-GR" sz="700" b="1" kern="1200" dirty="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40%</a:t>
            </a:r>
          </a:p>
        </p:txBody>
      </p:sp>
    </p:spTree>
    <p:extLst>
      <p:ext uri="{BB962C8B-B14F-4D97-AF65-F5344CB8AC3E}">
        <p14:creationId xmlns:p14="http://schemas.microsoft.com/office/powerpoint/2010/main" val="1874901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C4E6B-A699-2771-38E9-798F4BC4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-cell data - do not delete" hidden="1">
            <a:extLst>
              <a:ext uri="{FF2B5EF4-FFF2-40B4-BE49-F238E27FC236}">
                <a16:creationId xmlns:a16="http://schemas.microsoft.com/office/drawing/2014/main" id="{8A55E2F0-6488-75EB-40C0-C2D7B0F70B1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60738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2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A55E2F0-6488-75EB-40C0-C2D7B0F70B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8CA41986-685D-C7F6-8880-69493E6C2A2F}"/>
              </a:ext>
            </a:extLst>
          </p:cNvPr>
          <p:cNvSpPr txBox="1"/>
          <p:nvPr/>
        </p:nvSpPr>
        <p:spPr>
          <a:xfrm rot="16200000">
            <a:off x="180658" y="1958845"/>
            <a:ext cx="10955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7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Ποσά σε εκ. Ευρώ</a:t>
            </a:r>
          </a:p>
        </p:txBody>
      </p:sp>
      <p:pic>
        <p:nvPicPr>
          <p:cNvPr id="7" name="object 10">
            <a:extLst>
              <a:ext uri="{FF2B5EF4-FFF2-40B4-BE49-F238E27FC236}">
                <a16:creationId xmlns:a16="http://schemas.microsoft.com/office/drawing/2014/main" id="{71E04F0B-241E-72BB-1956-2ED86D055947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18" name="object 12">
            <a:extLst>
              <a:ext uri="{FF2B5EF4-FFF2-40B4-BE49-F238E27FC236}">
                <a16:creationId xmlns:a16="http://schemas.microsoft.com/office/drawing/2014/main" id="{3D0623AB-2D09-A07C-A065-7FBB4AFE4877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2E06D2A8-029E-78F8-D5CF-A446FAD46DF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13D0DC4F-EFCE-EBB4-94E5-65DF29C5C69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50" name="Google Shape;162;p27">
            <a:extLst>
              <a:ext uri="{FF2B5EF4-FFF2-40B4-BE49-F238E27FC236}">
                <a16:creationId xmlns:a16="http://schemas.microsoft.com/office/drawing/2014/main" id="{ED2AAD74-E2CA-C77B-BFA0-98CE7905364C}"/>
              </a:ext>
            </a:extLst>
          </p:cNvPr>
          <p:cNvSpPr txBox="1">
            <a:spLocks/>
          </p:cNvSpPr>
          <p:nvPr/>
        </p:nvSpPr>
        <p:spPr>
          <a:xfrm>
            <a:off x="86808" y="133583"/>
            <a:ext cx="6934200" cy="525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Προγράμματα Διασυνοριακής Συνεργασίας </a:t>
            </a:r>
          </a:p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(INTERREG 2021-2027)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3558C17-D5E2-65C9-72FA-DC94D992DF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663396"/>
              </p:ext>
            </p:extLst>
          </p:nvPr>
        </p:nvGraphicFramePr>
        <p:xfrm>
          <a:off x="442111" y="1433019"/>
          <a:ext cx="8168338" cy="2863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3E120B6-9725-A03F-3706-6C17499F442A}"/>
              </a:ext>
            </a:extLst>
          </p:cNvPr>
          <p:cNvSpPr txBox="1"/>
          <p:nvPr/>
        </p:nvSpPr>
        <p:spPr>
          <a:xfrm>
            <a:off x="1979095" y="2813663"/>
            <a:ext cx="192360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5%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2C9F2C-FDCC-6860-0BCF-B7079E153B83}"/>
              </a:ext>
            </a:extLst>
          </p:cNvPr>
          <p:cNvSpPr txBox="1"/>
          <p:nvPr/>
        </p:nvSpPr>
        <p:spPr>
          <a:xfrm>
            <a:off x="2283277" y="2895515"/>
            <a:ext cx="189154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1200" dirty="0">
                <a:solidFill>
                  <a:schemeClr val="tx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lang="el-GR" sz="800" b="1" kern="1200" dirty="0">
                <a:solidFill>
                  <a:schemeClr val="tx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</a:t>
            </a: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65438C-F028-ED53-59ED-3DBFA3F20F06}"/>
              </a:ext>
            </a:extLst>
          </p:cNvPr>
          <p:cNvSpPr txBox="1"/>
          <p:nvPr/>
        </p:nvSpPr>
        <p:spPr>
          <a:xfrm>
            <a:off x="3123099" y="2588754"/>
            <a:ext cx="195566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90%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D93D26-E34A-BD83-D0F7-B11D3432E4B6}"/>
              </a:ext>
            </a:extLst>
          </p:cNvPr>
          <p:cNvSpPr txBox="1"/>
          <p:nvPr/>
        </p:nvSpPr>
        <p:spPr>
          <a:xfrm>
            <a:off x="3423361" y="2710367"/>
            <a:ext cx="192360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92%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8688EF-2DD1-CE93-7D72-CF85801CE61E}"/>
              </a:ext>
            </a:extLst>
          </p:cNvPr>
          <p:cNvSpPr txBox="1"/>
          <p:nvPr/>
        </p:nvSpPr>
        <p:spPr>
          <a:xfrm>
            <a:off x="4333920" y="2737693"/>
            <a:ext cx="192360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800" b="1" kern="1200" dirty="0">
                <a:solidFill>
                  <a:schemeClr val="tx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85</a:t>
            </a: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EE24E0-0192-1BA2-FF44-4378DCBD07CF}"/>
              </a:ext>
            </a:extLst>
          </p:cNvPr>
          <p:cNvSpPr txBox="1"/>
          <p:nvPr/>
        </p:nvSpPr>
        <p:spPr>
          <a:xfrm>
            <a:off x="4652185" y="2787793"/>
            <a:ext cx="195566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800" b="1" kern="1200" dirty="0">
                <a:solidFill>
                  <a:schemeClr val="tx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90</a:t>
            </a: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283031-2A94-4085-ADDE-BF7C92D8648B}"/>
              </a:ext>
            </a:extLst>
          </p:cNvPr>
          <p:cNvSpPr txBox="1"/>
          <p:nvPr/>
        </p:nvSpPr>
        <p:spPr>
          <a:xfrm>
            <a:off x="5441863" y="2922447"/>
            <a:ext cx="192360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85%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99A1DE-D2A3-1CAD-61D8-3C00C9D409DA}"/>
              </a:ext>
            </a:extLst>
          </p:cNvPr>
          <p:cNvSpPr txBox="1"/>
          <p:nvPr/>
        </p:nvSpPr>
        <p:spPr>
          <a:xfrm>
            <a:off x="5715977" y="3003237"/>
            <a:ext cx="229230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800" b="1" kern="1200" dirty="0">
                <a:solidFill>
                  <a:schemeClr val="tx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106</a:t>
            </a: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4B5641-5FC8-37F6-14F1-4D2583FBAC71}"/>
              </a:ext>
            </a:extLst>
          </p:cNvPr>
          <p:cNvSpPr txBox="1"/>
          <p:nvPr/>
        </p:nvSpPr>
        <p:spPr>
          <a:xfrm>
            <a:off x="6611457" y="2895515"/>
            <a:ext cx="189154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7</a:t>
            </a: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82CED9-4E7D-CE38-41ED-DEF88F8BF89C}"/>
              </a:ext>
            </a:extLst>
          </p:cNvPr>
          <p:cNvSpPr txBox="1"/>
          <p:nvPr/>
        </p:nvSpPr>
        <p:spPr>
          <a:xfrm>
            <a:off x="6891332" y="3052390"/>
            <a:ext cx="195566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90%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D5D6AD-4ECB-A067-F306-A0FC60A730CA}"/>
              </a:ext>
            </a:extLst>
          </p:cNvPr>
          <p:cNvSpPr txBox="1"/>
          <p:nvPr/>
        </p:nvSpPr>
        <p:spPr>
          <a:xfrm>
            <a:off x="7761076" y="1556344"/>
            <a:ext cx="189154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86%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6A0766-0A45-38F2-1B56-34B6F6D2A17A}"/>
              </a:ext>
            </a:extLst>
          </p:cNvPr>
          <p:cNvSpPr txBox="1"/>
          <p:nvPr/>
        </p:nvSpPr>
        <p:spPr>
          <a:xfrm>
            <a:off x="8136871" y="1664066"/>
            <a:ext cx="192360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92%</a:t>
            </a:r>
          </a:p>
        </p:txBody>
      </p:sp>
    </p:spTree>
    <p:extLst>
      <p:ext uri="{BB962C8B-B14F-4D97-AF65-F5344CB8AC3E}">
        <p14:creationId xmlns:p14="http://schemas.microsoft.com/office/powerpoint/2010/main" val="4265791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2C8D4-1AF8-9A02-F56F-5B5464D9E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83654115-C1B7-0C8F-0D97-B5BF5074EAD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94834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3654115-C1B7-0C8F-0D97-B5BF5074EA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67BC3617-8A7A-4199-B36D-506AA041D675}"/>
              </a:ext>
            </a:extLst>
          </p:cNvPr>
          <p:cNvSpPr txBox="1"/>
          <p:nvPr/>
        </p:nvSpPr>
        <p:spPr>
          <a:xfrm>
            <a:off x="141863" y="1789818"/>
            <a:ext cx="4601514" cy="2739211"/>
          </a:xfrm>
          <a:prstGeom prst="rect">
            <a:avLst/>
          </a:prstGeom>
          <a:noFill/>
          <a:ln w="22225" cmpd="sng">
            <a:solidFill>
              <a:srgbClr val="669900"/>
            </a:solidFill>
            <a:prstDash val="sysDot"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ClrTx/>
              <a:buFontTx/>
              <a:buNone/>
              <a:defRPr sz="1600" b="1" kern="120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lvl1pPr>
          </a:lstStyle>
          <a:p>
            <a:endParaRPr lang="en-US" sz="1800" dirty="0">
              <a:solidFill>
                <a:srgbClr val="00BFD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Ασφαλής πρόσβαση στο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νερό</a:t>
            </a: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 και βιώσιμη διαχείριση και ανθεκτικότητα των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υδάτινων όρων </a:t>
            </a: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356 εκ.€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l-G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Βιώσιμη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στέγαση 	</a:t>
            </a: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	   	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456 εκ.€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l-G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Ενίσχυση ανταγωνιστικότητας –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STEP</a:t>
            </a: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569 εκ.€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l-G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Στήριξη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άμυνας</a:t>
            </a: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ασφάλειας</a:t>
            </a: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   	         	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638 εκ.€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l-G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Επιτάχυνση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ενεργειακής Μετάβασης  </a:t>
            </a:r>
            <a:r>
              <a:rPr lang="el-GR" sz="1400" b="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113 εκ.€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A7B447D-7D48-3E90-0841-2D7C66297DAC}"/>
              </a:ext>
            </a:extLst>
          </p:cNvPr>
          <p:cNvSpPr txBox="1"/>
          <p:nvPr/>
        </p:nvSpPr>
        <p:spPr>
          <a:xfrm>
            <a:off x="3150480" y="1162128"/>
            <a:ext cx="3920728" cy="374571"/>
          </a:xfrm>
          <a:prstGeom prst="roundRect">
            <a:avLst/>
          </a:prstGeom>
          <a:solidFill>
            <a:srgbClr val="669900"/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Tx/>
              <a:buFontTx/>
              <a:buNone/>
              <a:defRPr sz="1600" b="1" kern="120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lvl1pPr>
          </a:lstStyle>
          <a:p>
            <a:pPr algn="ctr"/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Υποβολή: 31 Δεκεμβρίου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276C2-72A1-F273-2DFB-885D2738399D}"/>
              </a:ext>
            </a:extLst>
          </p:cNvPr>
          <p:cNvSpPr txBox="1"/>
          <p:nvPr/>
        </p:nvSpPr>
        <p:spPr>
          <a:xfrm>
            <a:off x="348742" y="1594993"/>
            <a:ext cx="2406543" cy="408623"/>
          </a:xfrm>
          <a:prstGeom prst="roundRect">
            <a:avLst/>
          </a:prstGeom>
          <a:solidFill>
            <a:srgbClr val="669900"/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Tx/>
              <a:buFontTx/>
              <a:buNone/>
              <a:defRPr sz="1600" b="1" kern="120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lvl1pPr>
          </a:lstStyle>
          <a:p>
            <a:pPr algn="ctr"/>
            <a:r>
              <a:rPr lang="el-G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Νέες Προτεραιότητες</a:t>
            </a:r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62A99A6A-6078-7047-6563-B38FFE471E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7373" y="1139738"/>
            <a:ext cx="396961" cy="3969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2308C5-0D3C-80F1-B5A0-0D4AED6F3FFD}"/>
              </a:ext>
            </a:extLst>
          </p:cNvPr>
          <p:cNvSpPr txBox="1"/>
          <p:nvPr/>
        </p:nvSpPr>
        <p:spPr>
          <a:xfrm>
            <a:off x="4868060" y="1831999"/>
            <a:ext cx="3822257" cy="1997919"/>
          </a:xfrm>
          <a:prstGeom prst="rect">
            <a:avLst/>
          </a:prstGeom>
          <a:noFill/>
          <a:ln w="22225" cmpd="sng">
            <a:solidFill>
              <a:srgbClr val="669900"/>
            </a:solidFill>
            <a:prstDash val="sysDot"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ClrTx/>
              <a:buFontTx/>
              <a:buNone/>
              <a:defRPr sz="1600" b="1" kern="120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lvl1pPr>
          </a:lstStyle>
          <a:p>
            <a:pPr>
              <a:lnSpc>
                <a:spcPct val="150000"/>
              </a:lnSpc>
            </a:pPr>
            <a:endParaRPr lang="en-US" sz="1400" dirty="0">
              <a:solidFill>
                <a:srgbClr val="00BFD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Επίτευξη του Στόχου ανακατανομής 10% των πόρων ΕΣΠΑ: 2,13 δισ.€ (</a:t>
            </a:r>
            <a:r>
              <a:rPr lang="el-G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ενωσιακή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 στήριξη)</a:t>
            </a:r>
          </a:p>
          <a:p>
            <a:pPr marL="285750" indent="-285750">
              <a:lnSpc>
                <a:spcPct val="150000"/>
              </a:lnSpc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Παράταση </a:t>
            </a:r>
            <a:r>
              <a:rPr lang="el-GR" sz="1400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επιλεξιμότητας δαπανών έως 31/12/2030 (Ν+3)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Προκαταβολές 600 εκ.€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15B70B-F9F8-20A1-1B5B-A3D17AED50A7}"/>
              </a:ext>
            </a:extLst>
          </p:cNvPr>
          <p:cNvSpPr txBox="1"/>
          <p:nvPr/>
        </p:nvSpPr>
        <p:spPr>
          <a:xfrm>
            <a:off x="5068642" y="1620067"/>
            <a:ext cx="1122635" cy="408623"/>
          </a:xfrm>
          <a:prstGeom prst="roundRect">
            <a:avLst/>
          </a:prstGeom>
          <a:solidFill>
            <a:srgbClr val="669900"/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Tx/>
              <a:buFontTx/>
              <a:buNone/>
              <a:defRPr sz="1600" b="1" kern="120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lvl1pPr>
          </a:lstStyle>
          <a:p>
            <a:pPr algn="ctr"/>
            <a:r>
              <a:rPr lang="el-G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Ωφέλη</a:t>
            </a:r>
            <a:endParaRPr lang="el-GR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93588EB-0185-35F4-CBD0-493E911F8D92}"/>
              </a:ext>
            </a:extLst>
          </p:cNvPr>
          <p:cNvSpPr/>
          <p:nvPr/>
        </p:nvSpPr>
        <p:spPr>
          <a:xfrm>
            <a:off x="3838180" y="2746269"/>
            <a:ext cx="738942" cy="232559"/>
          </a:xfrm>
          <a:prstGeom prst="roundRect">
            <a:avLst/>
          </a:prstGeom>
          <a:noFill/>
          <a:ln>
            <a:solidFill>
              <a:srgbClr val="005E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3" name="object 10">
            <a:extLst>
              <a:ext uri="{FF2B5EF4-FFF2-40B4-BE49-F238E27FC236}">
                <a16:creationId xmlns:a16="http://schemas.microsoft.com/office/drawing/2014/main" id="{966B82EC-FB01-478A-2B84-1E9CC5BBD165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6" name="object 12">
            <a:extLst>
              <a:ext uri="{FF2B5EF4-FFF2-40B4-BE49-F238E27FC236}">
                <a16:creationId xmlns:a16="http://schemas.microsoft.com/office/drawing/2014/main" id="{64719192-7884-B3F6-377C-4FDF8088DD27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14" name="object 13">
              <a:extLst>
                <a:ext uri="{FF2B5EF4-FFF2-40B4-BE49-F238E27FC236}">
                  <a16:creationId xmlns:a16="http://schemas.microsoft.com/office/drawing/2014/main" id="{5539E8E6-211A-4495-5BDD-CA5E03AAB2DA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5" name="object 14">
              <a:extLst>
                <a:ext uri="{FF2B5EF4-FFF2-40B4-BE49-F238E27FC236}">
                  <a16:creationId xmlns:a16="http://schemas.microsoft.com/office/drawing/2014/main" id="{62E82680-E9B5-D79F-28EE-4DED6F81F67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50" name="Google Shape;162;p27">
            <a:extLst>
              <a:ext uri="{FF2B5EF4-FFF2-40B4-BE49-F238E27FC236}">
                <a16:creationId xmlns:a16="http://schemas.microsoft.com/office/drawing/2014/main" id="{DF7B7912-E601-B0B8-B331-FFD7283A9BBF}"/>
              </a:ext>
            </a:extLst>
          </p:cNvPr>
          <p:cNvSpPr txBox="1">
            <a:spLocks/>
          </p:cNvSpPr>
          <p:nvPr/>
        </p:nvSpPr>
        <p:spPr>
          <a:xfrm>
            <a:off x="43430" y="129865"/>
            <a:ext cx="5881256" cy="525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E</a:t>
            </a:r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ΣΠ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A 2021-2027 </a:t>
            </a:r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Urbanist" panose="020B0604020202020204" charset="0"/>
                <a:cs typeface="Calibri" panose="020F0502020204030204" pitchFamily="34" charset="0"/>
              </a:rPr>
              <a:t>– Ενδιάμεση Αναθεώρηση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Urbanist" panose="020B060402020202020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F5896F-425B-6D70-4910-269E939BCF91}"/>
              </a:ext>
            </a:extLst>
          </p:cNvPr>
          <p:cNvSpPr/>
          <p:nvPr/>
        </p:nvSpPr>
        <p:spPr>
          <a:xfrm>
            <a:off x="3818698" y="2337607"/>
            <a:ext cx="738942" cy="232559"/>
          </a:xfrm>
          <a:prstGeom prst="roundRect">
            <a:avLst/>
          </a:prstGeom>
          <a:noFill/>
          <a:ln>
            <a:solidFill>
              <a:srgbClr val="005E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7158D98-1BDD-7DD5-D1F8-0E1B2A4E7608}"/>
              </a:ext>
            </a:extLst>
          </p:cNvPr>
          <p:cNvSpPr/>
          <p:nvPr/>
        </p:nvSpPr>
        <p:spPr>
          <a:xfrm>
            <a:off x="3832608" y="3173653"/>
            <a:ext cx="738942" cy="232559"/>
          </a:xfrm>
          <a:prstGeom prst="roundRect">
            <a:avLst/>
          </a:prstGeom>
          <a:noFill/>
          <a:ln>
            <a:solidFill>
              <a:srgbClr val="005E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9BB985D-6871-F06D-424D-958DDF248B76}"/>
              </a:ext>
            </a:extLst>
          </p:cNvPr>
          <p:cNvSpPr/>
          <p:nvPr/>
        </p:nvSpPr>
        <p:spPr>
          <a:xfrm>
            <a:off x="3832608" y="3612132"/>
            <a:ext cx="738942" cy="232559"/>
          </a:xfrm>
          <a:prstGeom prst="roundRect">
            <a:avLst/>
          </a:prstGeom>
          <a:noFill/>
          <a:ln>
            <a:solidFill>
              <a:srgbClr val="005E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7D1EFB7-8C47-81D3-2B63-8F9AB61A710B}"/>
              </a:ext>
            </a:extLst>
          </p:cNvPr>
          <p:cNvSpPr/>
          <p:nvPr/>
        </p:nvSpPr>
        <p:spPr>
          <a:xfrm>
            <a:off x="3818698" y="4029278"/>
            <a:ext cx="738942" cy="232559"/>
          </a:xfrm>
          <a:prstGeom prst="roundRect">
            <a:avLst/>
          </a:prstGeom>
          <a:noFill/>
          <a:ln>
            <a:solidFill>
              <a:srgbClr val="005E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A2B19-40F7-F43C-41C2-7158256AB652}"/>
              </a:ext>
            </a:extLst>
          </p:cNvPr>
          <p:cNvSpPr txBox="1"/>
          <p:nvPr/>
        </p:nvSpPr>
        <p:spPr>
          <a:xfrm>
            <a:off x="4868060" y="3896389"/>
            <a:ext cx="3848200" cy="646331"/>
          </a:xfrm>
          <a:prstGeom prst="rect">
            <a:avLst/>
          </a:prstGeom>
          <a:noFill/>
          <a:ln w="22225" cmpd="sng">
            <a:solidFill>
              <a:srgbClr val="669900"/>
            </a:solidFill>
            <a:prstDash val="sysDot"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ClrTx/>
              <a:buFontTx/>
              <a:buNone/>
              <a:defRPr sz="1600" b="1" kern="1200">
                <a:solidFill>
                  <a:srgbClr val="005E88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defRPr>
            </a:lvl1pPr>
          </a:lstStyle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Πιλοτική Δράση Προσιτής Στέγασης: </a:t>
            </a:r>
          </a:p>
          <a:p>
            <a:r>
              <a:rPr lang="el-GR" sz="1200" b="0" dirty="0">
                <a:latin typeface="Calibri" panose="020F0502020204030204" pitchFamily="34" charset="0"/>
                <a:cs typeface="Calibri" panose="020F0502020204030204" pitchFamily="34" charset="0"/>
              </a:rPr>
              <a:t>Ανακαίνιση ιδιωτικών κατοικιών και δημοσίων κτιρίων με ήπιες ενεργειακές αναβαθμίσεις</a:t>
            </a:r>
          </a:p>
        </p:txBody>
      </p:sp>
    </p:spTree>
    <p:extLst>
      <p:ext uri="{BB962C8B-B14F-4D97-AF65-F5344CB8AC3E}">
        <p14:creationId xmlns:p14="http://schemas.microsoft.com/office/powerpoint/2010/main" val="356266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60C6A483-5DCE-9F0B-FA37-B83A169841C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406947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0C6A483-5DCE-9F0B-FA37-B83A169841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225612" y="964003"/>
            <a:ext cx="4866996" cy="3487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1600" b="1" dirty="0">
                <a:solidFill>
                  <a:srgbClr val="4D93D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Πορεία ενεργοποίησης Τομεακών Προγραμμάτων</a:t>
            </a:r>
            <a:endParaRPr lang="el-GR" sz="1600" dirty="0">
              <a:solidFill>
                <a:srgbClr val="4D93D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ject 10">
            <a:extLst>
              <a:ext uri="{FF2B5EF4-FFF2-40B4-BE49-F238E27FC236}">
                <a16:creationId xmlns:a16="http://schemas.microsoft.com/office/drawing/2014/main" id="{0992301D-1331-EFA0-8028-77596EA7B1E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4" name="object 12">
            <a:extLst>
              <a:ext uri="{FF2B5EF4-FFF2-40B4-BE49-F238E27FC236}">
                <a16:creationId xmlns:a16="http://schemas.microsoft.com/office/drawing/2014/main" id="{69FA9836-A9D5-C3CD-A627-DEEE984B48D5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5" name="object 13">
              <a:extLst>
                <a:ext uri="{FF2B5EF4-FFF2-40B4-BE49-F238E27FC236}">
                  <a16:creationId xmlns:a16="http://schemas.microsoft.com/office/drawing/2014/main" id="{B0C7BAAD-2B22-3154-075A-F7326A469F8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6" name="object 14">
              <a:extLst>
                <a:ext uri="{FF2B5EF4-FFF2-40B4-BE49-F238E27FC236}">
                  <a16:creationId xmlns:a16="http://schemas.microsoft.com/office/drawing/2014/main" id="{DA47F076-3CA2-1B40-C8B5-B49A77834A9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4" name="Google Shape;162;p27">
            <a:extLst>
              <a:ext uri="{FF2B5EF4-FFF2-40B4-BE49-F238E27FC236}">
                <a16:creationId xmlns:a16="http://schemas.microsoft.com/office/drawing/2014/main" id="{4CDF8DDF-5ECB-46BF-A25C-DAA4D5AFC29E}"/>
              </a:ext>
            </a:extLst>
          </p:cNvPr>
          <p:cNvSpPr txBox="1">
            <a:spLocks/>
          </p:cNvSpPr>
          <p:nvPr/>
        </p:nvSpPr>
        <p:spPr>
          <a:xfrm>
            <a:off x="12923" y="44724"/>
            <a:ext cx="680950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l-GR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Τομεακά Προγράμματα ΕΣΠΑ 2021-2027</a:t>
            </a:r>
            <a:endParaRPr lang="en-US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9367BA-F57B-A363-CA17-765417C0C1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6960"/>
          <a:stretch>
            <a:fillRect/>
          </a:stretch>
        </p:blipFill>
        <p:spPr>
          <a:xfrm>
            <a:off x="79234" y="1369115"/>
            <a:ext cx="8916176" cy="2180716"/>
          </a:xfrm>
          <a:prstGeom prst="rect">
            <a:avLst/>
          </a:prstGeom>
        </p:spPr>
      </p:pic>
      <p:grpSp>
        <p:nvGrpSpPr>
          <p:cNvPr id="7" name="Ομάδα 7">
            <a:extLst>
              <a:ext uri="{FF2B5EF4-FFF2-40B4-BE49-F238E27FC236}">
                <a16:creationId xmlns:a16="http://schemas.microsoft.com/office/drawing/2014/main" id="{69B43ACE-B2FC-422C-C948-9EA93CCF7D9F}"/>
              </a:ext>
            </a:extLst>
          </p:cNvPr>
          <p:cNvGrpSpPr>
            <a:grpSpLocks noChangeAspect="1"/>
          </p:cNvGrpSpPr>
          <p:nvPr/>
        </p:nvGrpSpPr>
        <p:grpSpPr>
          <a:xfrm>
            <a:off x="1912620" y="3439245"/>
            <a:ext cx="5465161" cy="1549672"/>
            <a:chOff x="1428301" y="6483064"/>
            <a:chExt cx="13291809" cy="3768954"/>
          </a:xfrm>
        </p:grpSpPr>
        <p:sp>
          <p:nvSpPr>
            <p:cNvPr id="9" name="Ψαλίδισμα διαγώνιων γωνιών του ορθογωνίου 4">
              <a:extLst>
                <a:ext uri="{FF2B5EF4-FFF2-40B4-BE49-F238E27FC236}">
                  <a16:creationId xmlns:a16="http://schemas.microsoft.com/office/drawing/2014/main" id="{B40A29E1-6A98-403F-0B31-A0833C1ED587}"/>
                </a:ext>
              </a:extLst>
            </p:cNvPr>
            <p:cNvSpPr/>
            <p:nvPr/>
          </p:nvSpPr>
          <p:spPr>
            <a:xfrm>
              <a:off x="2189529" y="7037245"/>
              <a:ext cx="12530581" cy="3214773"/>
            </a:xfrm>
            <a:prstGeom prst="snip2DiagRect">
              <a:avLst/>
            </a:prstGeom>
            <a:solidFill>
              <a:srgbClr val="0B4F8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l-GR" sz="1100" b="1" dirty="0">
                  <a:latin typeface="Calibri "/>
                </a:rPr>
                <a:t>Ενωσιακή Συνδρομή:</a:t>
              </a:r>
            </a:p>
            <a:p>
              <a:r>
                <a:rPr lang="el-GR" sz="1100" b="1" dirty="0">
                  <a:latin typeface="Calibri "/>
                </a:rPr>
                <a:t>Ετήσιος Στόχος Δαπανών (ΕΣ):                  	  1.319.423.633 €</a:t>
              </a:r>
              <a:br>
                <a:rPr lang="el-GR" sz="1100" b="1" dirty="0">
                  <a:latin typeface="Calibri "/>
                </a:rPr>
              </a:br>
              <a:r>
                <a:rPr lang="el-GR" sz="1100" b="1" dirty="0">
                  <a:latin typeface="Calibri "/>
                </a:rPr>
                <a:t>Ετήσιες Πραγματοποιθείσες Δαπάνες (ΕΣ):    	  1.332.226.475 € (101%)</a:t>
              </a:r>
            </a:p>
            <a:p>
              <a:endParaRPr lang="el-GR" sz="1100" b="1" dirty="0">
                <a:latin typeface="Calibri "/>
              </a:endParaRPr>
            </a:p>
            <a:p>
              <a:r>
                <a:rPr lang="el-GR" sz="1100" b="1" dirty="0">
                  <a:latin typeface="Calibri "/>
                </a:rPr>
                <a:t>Δημόσια Δαπάνη:</a:t>
              </a:r>
            </a:p>
            <a:p>
              <a:r>
                <a:rPr lang="el-GR" sz="1100" b="1" dirty="0">
                  <a:latin typeface="Calibri "/>
                </a:rPr>
                <a:t>Ετήσιος Στόχος Δαπανών (ΔΔ):                                 1.621.636.124 € </a:t>
              </a:r>
              <a:br>
                <a:rPr lang="el-GR" sz="1100" b="1" dirty="0">
                  <a:latin typeface="Calibri "/>
                </a:rPr>
              </a:br>
              <a:r>
                <a:rPr lang="el-GR" sz="1100" b="1" dirty="0">
                  <a:latin typeface="Calibri "/>
                </a:rPr>
                <a:t>Ετήσιες Πραγματοποιθείσες Δαπάνες (ΔΔ):    	   1.682.063.682 € (104%)</a:t>
              </a:r>
            </a:p>
            <a:p>
              <a:endParaRPr lang="el-GR" sz="1100" b="1" dirty="0">
                <a:latin typeface="Calibri "/>
              </a:endParaRPr>
            </a:p>
          </p:txBody>
        </p:sp>
        <p:pic>
          <p:nvPicPr>
            <p:cNvPr id="11" name="Γραφικό 5" descr="Σήμα ελέγχου με συμπαγές γέμισμα">
              <a:extLst>
                <a:ext uri="{FF2B5EF4-FFF2-40B4-BE49-F238E27FC236}">
                  <a16:creationId xmlns:a16="http://schemas.microsoft.com/office/drawing/2014/main" id="{764824D1-BD12-35BA-9AAB-4CF857ECF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28301" y="6483064"/>
              <a:ext cx="1108356" cy="11083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8397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2A40B5A5-B1CA-16D8-07C6-881C71776C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58416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40B5A5-B1CA-16D8-07C6-881C71776C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Ομάδα 24">
            <a:extLst>
              <a:ext uri="{FF2B5EF4-FFF2-40B4-BE49-F238E27FC236}">
                <a16:creationId xmlns:a16="http://schemas.microsoft.com/office/drawing/2014/main" id="{F91968A2-8C8F-DDA8-6AAC-115DEB325C6A}"/>
              </a:ext>
            </a:extLst>
          </p:cNvPr>
          <p:cNvGrpSpPr/>
          <p:nvPr/>
        </p:nvGrpSpPr>
        <p:grpSpPr>
          <a:xfrm>
            <a:off x="246308" y="989933"/>
            <a:ext cx="2711474" cy="2176075"/>
            <a:chOff x="246308" y="989933"/>
            <a:chExt cx="2711474" cy="2176075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58682316-3B79-516C-1E43-FD1B561728ED}"/>
                </a:ext>
              </a:extLst>
            </p:cNvPr>
            <p:cNvSpPr/>
            <p:nvPr/>
          </p:nvSpPr>
          <p:spPr>
            <a:xfrm>
              <a:off x="246308" y="989933"/>
              <a:ext cx="2711474" cy="2062054"/>
            </a:xfrm>
            <a:prstGeom prst="roundRect">
              <a:avLst>
                <a:gd name="adj" fmla="val 5005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R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2DCC8A2-DDA2-2DE3-1121-C4BDE996D880}"/>
                </a:ext>
              </a:extLst>
            </p:cNvPr>
            <p:cNvSpPr txBox="1"/>
            <p:nvPr/>
          </p:nvSpPr>
          <p:spPr>
            <a:xfrm>
              <a:off x="817287" y="1092659"/>
              <a:ext cx="2095662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l-GR" sz="1200" b="1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Κατασκευή </a:t>
              </a:r>
              <a:r>
                <a:rPr lang="el-GR" sz="1200" b="1" dirty="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Αγωγού Φυσικού Αερίου Υψηλής Πίεσης </a:t>
              </a:r>
              <a:r>
                <a:rPr lang="el-GR" sz="1200" b="1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προς τη Δυτική Μακεδονία</a:t>
              </a:r>
            </a:p>
          </p:txBody>
        </p:sp>
        <p:grpSp>
          <p:nvGrpSpPr>
            <p:cNvPr id="20" name="Graphic 69">
              <a:extLst>
                <a:ext uri="{FF2B5EF4-FFF2-40B4-BE49-F238E27FC236}">
                  <a16:creationId xmlns:a16="http://schemas.microsoft.com/office/drawing/2014/main" id="{486B7344-BFF9-4F74-8237-03818E628193}"/>
                </a:ext>
              </a:extLst>
            </p:cNvPr>
            <p:cNvGrpSpPr/>
            <p:nvPr/>
          </p:nvGrpSpPr>
          <p:grpSpPr>
            <a:xfrm>
              <a:off x="415270" y="1110796"/>
              <a:ext cx="303545" cy="374368"/>
              <a:chOff x="415270" y="905696"/>
              <a:chExt cx="303545" cy="374368"/>
            </a:xfrm>
            <a:noFill/>
          </p:grpSpPr>
          <p:sp>
            <p:nvSpPr>
              <p:cNvPr id="23" name="Ελεύθερη σχεδίαση 22">
                <a:extLst>
                  <a:ext uri="{FF2B5EF4-FFF2-40B4-BE49-F238E27FC236}">
                    <a16:creationId xmlns:a16="http://schemas.microsoft.com/office/drawing/2014/main" id="{972598C3-1878-5106-D148-812676E1BD36}"/>
                  </a:ext>
                </a:extLst>
              </p:cNvPr>
              <p:cNvSpPr/>
              <p:nvPr/>
            </p:nvSpPr>
            <p:spPr>
              <a:xfrm>
                <a:off x="492172" y="905696"/>
                <a:ext cx="149741" cy="374368"/>
              </a:xfrm>
              <a:custGeom>
                <a:avLst/>
                <a:gdLst>
                  <a:gd name="connsiteX0" fmla="*/ 129507 w 149741"/>
                  <a:gd name="connsiteY0" fmla="*/ 0 h 374368"/>
                  <a:gd name="connsiteX1" fmla="*/ 0 w 149741"/>
                  <a:gd name="connsiteY1" fmla="*/ 207980 h 374368"/>
                  <a:gd name="connsiteX2" fmla="*/ 64749 w 149741"/>
                  <a:gd name="connsiteY2" fmla="*/ 207980 h 374368"/>
                  <a:gd name="connsiteX3" fmla="*/ 24280 w 149741"/>
                  <a:gd name="connsiteY3" fmla="*/ 374368 h 374368"/>
                  <a:gd name="connsiteX4" fmla="*/ 149742 w 149741"/>
                  <a:gd name="connsiteY4" fmla="*/ 166388 h 374368"/>
                  <a:gd name="connsiteX5" fmla="*/ 84992 w 149741"/>
                  <a:gd name="connsiteY5" fmla="*/ 166388 h 374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9741" h="374368">
                    <a:moveTo>
                      <a:pt x="129507" y="0"/>
                    </a:moveTo>
                    <a:lnTo>
                      <a:pt x="0" y="207980"/>
                    </a:lnTo>
                    <a:lnTo>
                      <a:pt x="64749" y="207980"/>
                    </a:lnTo>
                    <a:lnTo>
                      <a:pt x="24280" y="374368"/>
                    </a:lnTo>
                    <a:lnTo>
                      <a:pt x="149742" y="166388"/>
                    </a:lnTo>
                    <a:lnTo>
                      <a:pt x="84992" y="166388"/>
                    </a:lnTo>
                    <a:close/>
                  </a:path>
                </a:pathLst>
              </a:custGeom>
              <a:noFill/>
              <a:ln w="11468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l-GR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Ελεύθερη σχεδίαση 23">
                <a:extLst>
                  <a:ext uri="{FF2B5EF4-FFF2-40B4-BE49-F238E27FC236}">
                    <a16:creationId xmlns:a16="http://schemas.microsoft.com/office/drawing/2014/main" id="{A68A1455-7A10-E38B-E0D4-D6A1E9C0AE19}"/>
                  </a:ext>
                </a:extLst>
              </p:cNvPr>
              <p:cNvSpPr/>
              <p:nvPr/>
            </p:nvSpPr>
            <p:spPr>
              <a:xfrm>
                <a:off x="415270" y="936903"/>
                <a:ext cx="164932" cy="299797"/>
              </a:xfrm>
              <a:custGeom>
                <a:avLst/>
                <a:gdLst>
                  <a:gd name="connsiteX0" fmla="*/ 92891 w 164932"/>
                  <a:gd name="connsiteY0" fmla="*/ 299797 h 299797"/>
                  <a:gd name="connsiteX1" fmla="*/ 0 w 164932"/>
                  <a:gd name="connsiteY1" fmla="*/ 155977 h 299797"/>
                  <a:gd name="connsiteX2" fmla="*/ 151764 w 164932"/>
                  <a:gd name="connsiteY2" fmla="*/ 0 h 299797"/>
                  <a:gd name="connsiteX3" fmla="*/ 164915 w 164932"/>
                  <a:gd name="connsiteY3" fmla="*/ 590 h 299797"/>
                  <a:gd name="connsiteX4" fmla="*/ 164932 w 164932"/>
                  <a:gd name="connsiteY4" fmla="*/ 590 h 299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932" h="299797">
                    <a:moveTo>
                      <a:pt x="92891" y="299797"/>
                    </a:moveTo>
                    <a:cubicBezTo>
                      <a:pt x="38322" y="276161"/>
                      <a:pt x="0" y="220676"/>
                      <a:pt x="0" y="155977"/>
                    </a:cubicBezTo>
                    <a:cubicBezTo>
                      <a:pt x="0" y="69832"/>
                      <a:pt x="67946" y="0"/>
                      <a:pt x="151764" y="0"/>
                    </a:cubicBezTo>
                    <a:cubicBezTo>
                      <a:pt x="156201" y="0"/>
                      <a:pt x="160587" y="205"/>
                      <a:pt x="164915" y="590"/>
                    </a:cubicBezTo>
                    <a:lnTo>
                      <a:pt x="164932" y="590"/>
                    </a:lnTo>
                  </a:path>
                </a:pathLst>
              </a:custGeom>
              <a:noFill/>
              <a:ln w="11468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l-GR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Ελεύθερη σχεδίαση 25">
                <a:extLst>
                  <a:ext uri="{FF2B5EF4-FFF2-40B4-BE49-F238E27FC236}">
                    <a16:creationId xmlns:a16="http://schemas.microsoft.com/office/drawing/2014/main" id="{BFC846E7-E885-00EC-77E6-312530BEA098}"/>
                  </a:ext>
                </a:extLst>
              </p:cNvPr>
              <p:cNvSpPr/>
              <p:nvPr/>
            </p:nvSpPr>
            <p:spPr>
              <a:xfrm>
                <a:off x="556979" y="950308"/>
                <a:ext cx="161835" cy="298548"/>
              </a:xfrm>
              <a:custGeom>
                <a:avLst/>
                <a:gdLst>
                  <a:gd name="connsiteX0" fmla="*/ 71708 w 161835"/>
                  <a:gd name="connsiteY0" fmla="*/ 0 h 298548"/>
                  <a:gd name="connsiteX1" fmla="*/ 161836 w 161835"/>
                  <a:gd name="connsiteY1" fmla="*/ 142572 h 298548"/>
                  <a:gd name="connsiteX2" fmla="*/ 10072 w 161835"/>
                  <a:gd name="connsiteY2" fmla="*/ 298548 h 298548"/>
                  <a:gd name="connsiteX3" fmla="*/ 0 w 161835"/>
                  <a:gd name="connsiteY3" fmla="*/ 298198 h 29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1835" h="298548">
                    <a:moveTo>
                      <a:pt x="71708" y="0"/>
                    </a:moveTo>
                    <a:cubicBezTo>
                      <a:pt x="124804" y="24287"/>
                      <a:pt x="161836" y="78994"/>
                      <a:pt x="161836" y="142572"/>
                    </a:cubicBezTo>
                    <a:cubicBezTo>
                      <a:pt x="161836" y="228717"/>
                      <a:pt x="93890" y="298548"/>
                      <a:pt x="10072" y="298548"/>
                    </a:cubicBezTo>
                    <a:cubicBezTo>
                      <a:pt x="6676" y="298548"/>
                      <a:pt x="3329" y="298437"/>
                      <a:pt x="0" y="298198"/>
                    </a:cubicBezTo>
                  </a:path>
                </a:pathLst>
              </a:custGeom>
              <a:noFill/>
              <a:ln w="11468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l-GR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2048B4-5A45-1DB8-8DEB-222C1C2C8737}"/>
                </a:ext>
              </a:extLst>
            </p:cNvPr>
            <p:cNvSpPr txBox="1"/>
            <p:nvPr/>
          </p:nvSpPr>
          <p:spPr>
            <a:xfrm>
              <a:off x="319946" y="1619431"/>
              <a:ext cx="2517835" cy="15465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Δικαιούχος: ΔΕΣΦΑ</a:t>
              </a:r>
              <a:r>
                <a:rPr lang="en-GB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Α.Ε.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188,3</a:t>
              </a: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εκ €  Συνολικό Κόστος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63,5</a:t>
              </a: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εκ €  ΣΔΔ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Συνολικό μήκος </a:t>
              </a:r>
              <a:r>
                <a:rPr lang="en-GB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157 </a:t>
              </a:r>
              <a:r>
                <a:rPr lang="el-GR" sz="1200" dirty="0" err="1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χλμ</a:t>
              </a:r>
              <a:endPara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l-GR" sz="1200" baseline="300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ος </a:t>
              </a: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αγωγός “</a:t>
              </a:r>
              <a:r>
                <a:rPr lang="en-GB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hydrogen ready”</a:t>
              </a:r>
              <a:endPara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l-GR" sz="105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Ομάδα 18">
            <a:extLst>
              <a:ext uri="{FF2B5EF4-FFF2-40B4-BE49-F238E27FC236}">
                <a16:creationId xmlns:a16="http://schemas.microsoft.com/office/drawing/2014/main" id="{BB7BB8EC-3AE3-4899-7E6F-64BCDF580402}"/>
              </a:ext>
            </a:extLst>
          </p:cNvPr>
          <p:cNvGrpSpPr/>
          <p:nvPr/>
        </p:nvGrpSpPr>
        <p:grpSpPr>
          <a:xfrm>
            <a:off x="3148343" y="989933"/>
            <a:ext cx="2956300" cy="1427295"/>
            <a:chOff x="3180998" y="989933"/>
            <a:chExt cx="2956300" cy="1241963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BCCCF8E6-8E50-EC72-1F91-89AF3166BBA8}"/>
                </a:ext>
              </a:extLst>
            </p:cNvPr>
            <p:cNvSpPr/>
            <p:nvPr/>
          </p:nvSpPr>
          <p:spPr>
            <a:xfrm>
              <a:off x="3180998" y="989933"/>
              <a:ext cx="2956300" cy="1241963"/>
            </a:xfrm>
            <a:prstGeom prst="roundRect">
              <a:avLst>
                <a:gd name="adj" fmla="val 5005"/>
              </a:avLst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FEED62-34B1-72AA-EFF9-0D7B8FAF159C}"/>
                </a:ext>
              </a:extLst>
            </p:cNvPr>
            <p:cNvSpPr txBox="1"/>
            <p:nvPr/>
          </p:nvSpPr>
          <p:spPr>
            <a:xfrm>
              <a:off x="3759434" y="1064078"/>
              <a:ext cx="2285754" cy="6427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l-GR" sz="1200" b="1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Κατασκευή του τμήματος </a:t>
              </a:r>
            </a:p>
            <a:p>
              <a:r>
                <a:rPr lang="el-GR" sz="12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Πάτρα-Πύργος του αυτοκινητοδρόμου </a:t>
              </a:r>
              <a:r>
                <a:rPr lang="el-GR" sz="1200" b="1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Ελευσίνα- Κόρινθος-Πάτρα-Πύργος – Β Φάση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D8BAE1-F353-D808-3FBD-451C53C20FDE}"/>
                </a:ext>
              </a:extLst>
            </p:cNvPr>
            <p:cNvSpPr txBox="1"/>
            <p:nvPr/>
          </p:nvSpPr>
          <p:spPr>
            <a:xfrm>
              <a:off x="3335073" y="1843925"/>
              <a:ext cx="2645314" cy="321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176,9 εκ € ΣΔΔ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Συνολικό μήκος 74,8</a:t>
              </a:r>
              <a:r>
                <a:rPr lang="en-GB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χλμ.</a:t>
              </a:r>
            </a:p>
          </p:txBody>
        </p:sp>
        <p:pic>
          <p:nvPicPr>
            <p:cNvPr id="35" name="Γραφικό 34" descr="Δρόμος με συμπαγές γέμισμα">
              <a:extLst>
                <a:ext uri="{FF2B5EF4-FFF2-40B4-BE49-F238E27FC236}">
                  <a16:creationId xmlns:a16="http://schemas.microsoft.com/office/drawing/2014/main" id="{104F6833-5A50-DBD2-62BD-CB6C630CC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223583" y="1155407"/>
              <a:ext cx="442800" cy="442800"/>
            </a:xfrm>
            <a:prstGeom prst="rect">
              <a:avLst/>
            </a:prstGeom>
          </p:spPr>
        </p:pic>
      </p:grp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460A6B3D-2AD5-8277-6066-75AD0FF27057}"/>
              </a:ext>
            </a:extLst>
          </p:cNvPr>
          <p:cNvSpPr/>
          <p:nvPr/>
        </p:nvSpPr>
        <p:spPr>
          <a:xfrm>
            <a:off x="6294221" y="2571713"/>
            <a:ext cx="2685246" cy="1142858"/>
          </a:xfrm>
          <a:prstGeom prst="roundRect">
            <a:avLst>
              <a:gd name="adj" fmla="val 11153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7FF587-821B-A964-4E5C-F9841840FF01}"/>
              </a:ext>
            </a:extLst>
          </p:cNvPr>
          <p:cNvSpPr txBox="1"/>
          <p:nvPr/>
        </p:nvSpPr>
        <p:spPr>
          <a:xfrm>
            <a:off x="6792497" y="2921186"/>
            <a:ext cx="238952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Προδημοσίευση δράσεως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E343D4-5767-EF8A-78FB-A9ECB8944B40}"/>
              </a:ext>
            </a:extLst>
          </p:cNvPr>
          <p:cNvSpPr txBox="1"/>
          <p:nvPr/>
        </p:nvSpPr>
        <p:spPr>
          <a:xfrm>
            <a:off x="6757848" y="2693506"/>
            <a:ext cx="236165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Παράγουμε εδώ</a:t>
            </a:r>
          </a:p>
        </p:txBody>
      </p:sp>
      <p:pic>
        <p:nvPicPr>
          <p:cNvPr id="31" name="Γραφικό 30" descr="Εργοστάσιο περίγραμμα">
            <a:extLst>
              <a:ext uri="{FF2B5EF4-FFF2-40B4-BE49-F238E27FC236}">
                <a16:creationId xmlns:a16="http://schemas.microsoft.com/office/drawing/2014/main" id="{7B3E079C-AAE4-FFBE-5706-97A05FDFCB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12050" y="2649290"/>
            <a:ext cx="442800" cy="4428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9C6F0B16-5535-B31C-1873-055E6AC3AD82}"/>
              </a:ext>
            </a:extLst>
          </p:cNvPr>
          <p:cNvSpPr txBox="1"/>
          <p:nvPr/>
        </p:nvSpPr>
        <p:spPr>
          <a:xfrm>
            <a:off x="6368473" y="3183433"/>
            <a:ext cx="243466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Εξωστρέφεια ΜμΕ</a:t>
            </a:r>
          </a:p>
          <a:p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Αξιολόγηση προτάσεων</a:t>
            </a:r>
          </a:p>
          <a:p>
            <a:endParaRPr lang="el-GR" sz="1200" b="1" dirty="0">
              <a:solidFill>
                <a:srgbClr val="2F559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9635CC-2E7D-B878-753A-036992154D28}"/>
              </a:ext>
            </a:extLst>
          </p:cNvPr>
          <p:cNvSpPr txBox="1"/>
          <p:nvPr/>
        </p:nvSpPr>
        <p:spPr>
          <a:xfrm>
            <a:off x="3232059" y="3922597"/>
            <a:ext cx="2680026" cy="9848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Ενίσχυση της Ίδρυσης και</a:t>
            </a:r>
          </a:p>
          <a:p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Λειτουργίας Νέων Μικρομεσαίων</a:t>
            </a:r>
          </a:p>
          <a:p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el-GR" sz="1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Τουριστικών</a:t>
            </a:r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Επιχειρήσεων</a:t>
            </a:r>
          </a:p>
          <a:p>
            <a:endParaRPr lang="el-GR" sz="400" b="1" dirty="0">
              <a:solidFill>
                <a:srgbClr val="2F559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Αύξηση Π/Υ δράσης κατά 250 εκ € στα</a:t>
            </a:r>
          </a:p>
          <a:p>
            <a:r>
              <a:rPr lang="en-GB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856,2 εκ €</a:t>
            </a:r>
          </a:p>
        </p:txBody>
      </p:sp>
      <p:pic>
        <p:nvPicPr>
          <p:cNvPr id="67" name="Γραφικό 66" descr="Ευρώ με συμπαγές γέμισμα">
            <a:extLst>
              <a:ext uri="{FF2B5EF4-FFF2-40B4-BE49-F238E27FC236}">
                <a16:creationId xmlns:a16="http://schemas.microsoft.com/office/drawing/2014/main" id="{18D59D25-AED6-816A-F62D-768621E03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76506" y="3885588"/>
            <a:ext cx="529619" cy="4428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48A2EC23-CCF9-1F57-F7C4-BA73AD672924}"/>
              </a:ext>
            </a:extLst>
          </p:cNvPr>
          <p:cNvSpPr/>
          <p:nvPr/>
        </p:nvSpPr>
        <p:spPr>
          <a:xfrm>
            <a:off x="6243665" y="984472"/>
            <a:ext cx="2711474" cy="1472037"/>
          </a:xfrm>
          <a:prstGeom prst="roundRect">
            <a:avLst>
              <a:gd name="adj" fmla="val 5005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E1F6E-8357-6FDF-0BBE-C379EE33BB4B}"/>
              </a:ext>
            </a:extLst>
          </p:cNvPr>
          <p:cNvSpPr txBox="1"/>
          <p:nvPr/>
        </p:nvSpPr>
        <p:spPr>
          <a:xfrm>
            <a:off x="6796094" y="1290492"/>
            <a:ext cx="209566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l-GR" sz="1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Νταντάδες της γειτονιάς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8BD1D4-BDA2-34BB-134F-D9876BD18E7C}"/>
              </a:ext>
            </a:extLst>
          </p:cNvPr>
          <p:cNvSpPr txBox="1"/>
          <p:nvPr/>
        </p:nvSpPr>
        <p:spPr>
          <a:xfrm>
            <a:off x="6425729" y="1421487"/>
            <a:ext cx="25178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l-GR" sz="1200" dirty="0">
              <a:solidFill>
                <a:srgbClr val="2F559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3.600 γονείς </a:t>
            </a:r>
          </a:p>
          <a:p>
            <a:pPr lvl="2"/>
            <a:r>
              <a:rPr lang="el-GR" sz="1200" i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(με παιδιά 2 μηνών έως 2,5 ετών)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Voucher </a:t>
            </a:r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500 € μηνιαίως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 εκ. €  ΣΔΔ</a:t>
            </a:r>
          </a:p>
          <a:p>
            <a:endParaRPr lang="el-GR" sz="1200" b="1" dirty="0">
              <a:solidFill>
                <a:srgbClr val="2F559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Γραφικό 15" descr="Μαμά με καρότσι με συμπαγές γέμισμα">
            <a:extLst>
              <a:ext uri="{FF2B5EF4-FFF2-40B4-BE49-F238E27FC236}">
                <a16:creationId xmlns:a16="http://schemas.microsoft.com/office/drawing/2014/main" id="{6E3D24DE-BFA2-1FA0-FFEF-634004A075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289911" y="1153777"/>
            <a:ext cx="442800" cy="4428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4539A7D-A730-5FF1-991C-06309D9B8A6E}"/>
              </a:ext>
            </a:extLst>
          </p:cNvPr>
          <p:cNvSpPr txBox="1"/>
          <p:nvPr/>
        </p:nvSpPr>
        <p:spPr>
          <a:xfrm>
            <a:off x="3716492" y="2673184"/>
            <a:ext cx="2193824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Αναβάθμιση/Ενσωμάτωση νέων τεχνολογιών </a:t>
            </a:r>
            <a:r>
              <a:rPr lang="el-GR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112</a:t>
            </a:r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Generation 112 (NG112) </a:t>
            </a:r>
            <a:r>
              <a:rPr lang="el-GR" sz="1200" b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για την Πολιτική Προστασία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010AF7A-E56B-456E-6C22-3A64914F7C0E}"/>
              </a:ext>
            </a:extLst>
          </p:cNvPr>
          <p:cNvSpPr txBox="1"/>
          <p:nvPr/>
        </p:nvSpPr>
        <p:spPr>
          <a:xfrm>
            <a:off x="3301817" y="3214968"/>
            <a:ext cx="2517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sz="1200" dirty="0">
              <a:solidFill>
                <a:srgbClr val="2F559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εκ €  ΣΔΔ</a:t>
            </a:r>
          </a:p>
        </p:txBody>
      </p:sp>
      <p:pic>
        <p:nvPicPr>
          <p:cNvPr id="45" name="Γραφικό 44" descr="Υψηλή τάση με συμπαγές γέμισμα">
            <a:extLst>
              <a:ext uri="{FF2B5EF4-FFF2-40B4-BE49-F238E27FC236}">
                <a16:creationId xmlns:a16="http://schemas.microsoft.com/office/drawing/2014/main" id="{9525FD60-F7C1-A477-0F55-FD28F5163B3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219916" y="2736214"/>
            <a:ext cx="442800" cy="442800"/>
          </a:xfrm>
          <a:prstGeom prst="rect">
            <a:avLst/>
          </a:prstGeom>
        </p:spPr>
      </p:pic>
      <p:grpSp>
        <p:nvGrpSpPr>
          <p:cNvPr id="40" name="Ομάδα 39">
            <a:extLst>
              <a:ext uri="{FF2B5EF4-FFF2-40B4-BE49-F238E27FC236}">
                <a16:creationId xmlns:a16="http://schemas.microsoft.com/office/drawing/2014/main" id="{142EE915-71EB-4B57-BAE5-D8972927B421}"/>
              </a:ext>
            </a:extLst>
          </p:cNvPr>
          <p:cNvGrpSpPr/>
          <p:nvPr/>
        </p:nvGrpSpPr>
        <p:grpSpPr>
          <a:xfrm>
            <a:off x="251850" y="3140328"/>
            <a:ext cx="2738754" cy="1805372"/>
            <a:chOff x="6343214" y="2742168"/>
            <a:chExt cx="2738754" cy="1784751"/>
          </a:xfrm>
        </p:grpSpPr>
        <p:sp>
          <p:nvSpPr>
            <p:cNvPr id="41" name="Rounded Rectangle 5">
              <a:extLst>
                <a:ext uri="{FF2B5EF4-FFF2-40B4-BE49-F238E27FC236}">
                  <a16:creationId xmlns:a16="http://schemas.microsoft.com/office/drawing/2014/main" id="{3A62D82A-8B09-4D96-55B6-3C5EC9CD0700}"/>
                </a:ext>
              </a:extLst>
            </p:cNvPr>
            <p:cNvSpPr/>
            <p:nvPr/>
          </p:nvSpPr>
          <p:spPr>
            <a:xfrm>
              <a:off x="6343214" y="2742168"/>
              <a:ext cx="2738754" cy="1784751"/>
            </a:xfrm>
            <a:prstGeom prst="roundRect">
              <a:avLst>
                <a:gd name="adj" fmla="val 5005"/>
              </a:avLst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5F87DD3-1F6E-0D53-5E4D-1C69CD273803}"/>
                </a:ext>
              </a:extLst>
            </p:cNvPr>
            <p:cNvSpPr txBox="1"/>
            <p:nvPr/>
          </p:nvSpPr>
          <p:spPr>
            <a:xfrm>
              <a:off x="6921649" y="2816314"/>
              <a:ext cx="1977404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l-GR" sz="1200" b="1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Ολοκληρωμένο πρόγραμμα ενίσχυσης της </a:t>
              </a:r>
              <a:r>
                <a:rPr lang="el-GR" sz="1200" b="1" dirty="0">
                  <a:solidFill>
                    <a:schemeClr val="accent6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νέας επιχειρηματικότητας </a:t>
              </a:r>
              <a:r>
                <a:rPr lang="el-GR" sz="1200" b="1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για ανέργους ηλικίας 18–29 ετών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A8B6FE-8890-9730-553C-127F37E9FD70}"/>
                </a:ext>
              </a:extLst>
            </p:cNvPr>
            <p:cNvSpPr txBox="1"/>
            <p:nvPr/>
          </p:nvSpPr>
          <p:spPr>
            <a:xfrm>
              <a:off x="6514599" y="3825873"/>
              <a:ext cx="2422174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37</a:t>
              </a: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εκ € Π/Υ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l-GR" sz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Έμφαση σε γυναίκες &amp; ψηφιακή και πράσινη οικονομία</a:t>
              </a:r>
            </a:p>
          </p:txBody>
        </p:sp>
        <p:pic>
          <p:nvPicPr>
            <p:cNvPr id="46" name="Γραφικό 45" descr="Επιχειρηματική ανάπτυξη με συμπαγές γέμισμα">
              <a:extLst>
                <a:ext uri="{FF2B5EF4-FFF2-40B4-BE49-F238E27FC236}">
                  <a16:creationId xmlns:a16="http://schemas.microsoft.com/office/drawing/2014/main" id="{44587FD5-7945-93A1-FC98-6BD10FD1E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6385798" y="2907643"/>
              <a:ext cx="442800" cy="442800"/>
            </a:xfrm>
            <a:prstGeom prst="rect">
              <a:avLst/>
            </a:prstGeom>
          </p:spPr>
        </p:pic>
      </p:grpSp>
      <p:pic>
        <p:nvPicPr>
          <p:cNvPr id="32" name="object 10">
            <a:extLst>
              <a:ext uri="{FF2B5EF4-FFF2-40B4-BE49-F238E27FC236}">
                <a16:creationId xmlns:a16="http://schemas.microsoft.com/office/drawing/2014/main" id="{4DBE3549-3A7C-DB05-315A-68A1F7B31A2A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33" name="object 12">
            <a:extLst>
              <a:ext uri="{FF2B5EF4-FFF2-40B4-BE49-F238E27FC236}">
                <a16:creationId xmlns:a16="http://schemas.microsoft.com/office/drawing/2014/main" id="{42BAB776-5C6F-7C79-8B35-86932FC7CD16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34" name="object 13">
              <a:extLst>
                <a:ext uri="{FF2B5EF4-FFF2-40B4-BE49-F238E27FC236}">
                  <a16:creationId xmlns:a16="http://schemas.microsoft.com/office/drawing/2014/main" id="{0DAD40E5-9843-54D7-1A21-74906BD9FEBF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id="{45A0288D-6C95-778D-190B-99C07895E23B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50" name="Google Shape;162;p27">
            <a:extLst>
              <a:ext uri="{FF2B5EF4-FFF2-40B4-BE49-F238E27FC236}">
                <a16:creationId xmlns:a16="http://schemas.microsoft.com/office/drawing/2014/main" id="{474313A8-B820-413A-903A-050C5213C111}"/>
              </a:ext>
            </a:extLst>
          </p:cNvPr>
          <p:cNvSpPr txBox="1">
            <a:spLocks/>
          </p:cNvSpPr>
          <p:nvPr/>
        </p:nvSpPr>
        <p:spPr>
          <a:xfrm>
            <a:off x="86133" y="74808"/>
            <a:ext cx="680950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Urbanist"/>
              <a:buNone/>
              <a:defRPr sz="41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l-GR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Δράσεις Τομεακών</a:t>
            </a:r>
            <a:endParaRPr lang="en-US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Rounded Rectangle 5">
            <a:extLst>
              <a:ext uri="{FF2B5EF4-FFF2-40B4-BE49-F238E27FC236}">
                <a16:creationId xmlns:a16="http://schemas.microsoft.com/office/drawing/2014/main" id="{862BE2D1-A234-967F-D146-6A5F8D53FE7B}"/>
              </a:ext>
            </a:extLst>
          </p:cNvPr>
          <p:cNvSpPr/>
          <p:nvPr/>
        </p:nvSpPr>
        <p:spPr>
          <a:xfrm>
            <a:off x="3190928" y="2571713"/>
            <a:ext cx="2944729" cy="1106322"/>
          </a:xfrm>
          <a:prstGeom prst="roundRect">
            <a:avLst>
              <a:gd name="adj" fmla="val 5005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ounded Rectangle 5">
            <a:extLst>
              <a:ext uri="{FF2B5EF4-FFF2-40B4-BE49-F238E27FC236}">
                <a16:creationId xmlns:a16="http://schemas.microsoft.com/office/drawing/2014/main" id="{2707DEEA-28D6-C543-EA17-401A12F28F4B}"/>
              </a:ext>
            </a:extLst>
          </p:cNvPr>
          <p:cNvSpPr/>
          <p:nvPr/>
        </p:nvSpPr>
        <p:spPr>
          <a:xfrm>
            <a:off x="3225070" y="3845953"/>
            <a:ext cx="2685246" cy="1068949"/>
          </a:xfrm>
          <a:prstGeom prst="roundRect">
            <a:avLst>
              <a:gd name="adj" fmla="val 5005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32DC66D0-7CF1-151E-EF25-9CD095116BB1}"/>
              </a:ext>
            </a:extLst>
          </p:cNvPr>
          <p:cNvSpPr/>
          <p:nvPr/>
        </p:nvSpPr>
        <p:spPr>
          <a:xfrm>
            <a:off x="6113820" y="3800067"/>
            <a:ext cx="2865647" cy="1092479"/>
          </a:xfrm>
          <a:prstGeom prst="roundRect">
            <a:avLst>
              <a:gd name="adj" fmla="val 11153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sz="1050" dirty="0">
              <a:latin typeface="Urbanist" panose="020B0604020202020204" charset="0"/>
              <a:ea typeface="Urbanist" panose="020B0604020202020204" charset="0"/>
              <a:cs typeface="Urbanist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148F60-1E6C-BC40-612B-2A9DA348E700}"/>
              </a:ext>
            </a:extLst>
          </p:cNvPr>
          <p:cNvSpPr txBox="1"/>
          <p:nvPr/>
        </p:nvSpPr>
        <p:spPr>
          <a:xfrm>
            <a:off x="6317143" y="4356994"/>
            <a:ext cx="23895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l-GR" sz="1200" dirty="0">
                <a:solidFill>
                  <a:srgbClr val="2F5597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10</a:t>
            </a:r>
            <a:r>
              <a:rPr lang="en-GB" sz="1200" dirty="0">
                <a:solidFill>
                  <a:srgbClr val="2F5597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0</a:t>
            </a:r>
            <a:r>
              <a:rPr lang="el-GR" sz="1200" dirty="0">
                <a:solidFill>
                  <a:srgbClr val="2F5597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εκ. € αύξηση πόρων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rgbClr val="2F5597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Νέα Δάνεια ύψους 24</a:t>
            </a:r>
            <a:r>
              <a:rPr lang="en-GB" sz="1200" dirty="0">
                <a:solidFill>
                  <a:srgbClr val="2F5597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0</a:t>
            </a:r>
            <a:r>
              <a:rPr lang="el-GR" sz="1200" dirty="0">
                <a:solidFill>
                  <a:srgbClr val="2F5597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εκ. €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E8B5EB-375D-8EF0-6E85-AE6E8546B16C}"/>
              </a:ext>
            </a:extLst>
          </p:cNvPr>
          <p:cNvSpPr txBox="1"/>
          <p:nvPr/>
        </p:nvSpPr>
        <p:spPr>
          <a:xfrm>
            <a:off x="6621463" y="3886982"/>
            <a:ext cx="23616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l-GR" sz="1200" b="1" dirty="0">
                <a:solidFill>
                  <a:srgbClr val="2F5597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Ταμείο Επιχειρηματικότητας ΙΙΙ (ΤΕΠΙΧ ΙΙΙ)</a:t>
            </a:r>
          </a:p>
        </p:txBody>
      </p:sp>
      <p:pic>
        <p:nvPicPr>
          <p:cNvPr id="30" name="Γραφικό 37" descr="Τράπεζα με συμπαγές γέμισμα">
            <a:extLst>
              <a:ext uri="{FF2B5EF4-FFF2-40B4-BE49-F238E27FC236}">
                <a16:creationId xmlns:a16="http://schemas.microsoft.com/office/drawing/2014/main" id="{0347EBB4-9CED-C7EB-E400-015A0E1255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175665" y="3835146"/>
            <a:ext cx="442800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40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B5F3A8C3-7613-B646-0BAE-8703E2242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65FC0C78-83DB-46BE-8CFE-FE3D49E1480B}"/>
              </a:ext>
            </a:extLst>
          </p:cNvPr>
          <p:cNvSpPr/>
          <p:nvPr/>
        </p:nvSpPr>
        <p:spPr>
          <a:xfrm>
            <a:off x="2717336" y="2470156"/>
            <a:ext cx="4862437" cy="972463"/>
          </a:xfrm>
          <a:prstGeom prst="roundRect">
            <a:avLst>
              <a:gd name="adj" fmla="val 39520"/>
            </a:avLst>
          </a:prstGeom>
          <a:solidFill>
            <a:srgbClr val="D0E5F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Ταμείο Ανάκαμψης </a:t>
            </a:r>
            <a:b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Ανθεκτικότητας</a:t>
            </a:r>
            <a:endParaRPr lang="en-US" sz="2400" b="1" dirty="0">
              <a:solidFill>
                <a:srgbClr val="0851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pic>
        <p:nvPicPr>
          <p:cNvPr id="14" name="Εικόνα 26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D92BEE10-1B9D-4B7A-8864-4E4F941A52B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80" y="4714734"/>
            <a:ext cx="2633590" cy="41906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991342C4-242F-4506-A40B-8089EE5F8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170" y="382562"/>
            <a:ext cx="1957113" cy="4378376"/>
          </a:xfrm>
          <a:prstGeom prst="rect">
            <a:avLst/>
          </a:prstGeom>
        </p:spPr>
      </p:pic>
      <p:grpSp>
        <p:nvGrpSpPr>
          <p:cNvPr id="2" name="Ομάδα 13">
            <a:extLst>
              <a:ext uri="{FF2B5EF4-FFF2-40B4-BE49-F238E27FC236}">
                <a16:creationId xmlns:a16="http://schemas.microsoft.com/office/drawing/2014/main" id="{4F695FDB-D2D5-CB57-471D-7B2884C27690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3" name="Google Shape;83;p10">
              <a:extLst>
                <a:ext uri="{FF2B5EF4-FFF2-40B4-BE49-F238E27FC236}">
                  <a16:creationId xmlns:a16="http://schemas.microsoft.com/office/drawing/2014/main" id="{E20E98F0-7C49-3544-19E9-7732C4A2DF51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4" name="Google Shape;85;p10">
              <a:extLst>
                <a:ext uri="{FF2B5EF4-FFF2-40B4-BE49-F238E27FC236}">
                  <a16:creationId xmlns:a16="http://schemas.microsoft.com/office/drawing/2014/main" id="{495735CD-C096-525A-2E77-B536086F5B37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7771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think-cell data - do not delete" hidden="1">
            <a:extLst>
              <a:ext uri="{FF2B5EF4-FFF2-40B4-BE49-F238E27FC236}">
                <a16:creationId xmlns:a16="http://schemas.microsoft.com/office/drawing/2014/main" id="{EC3B4B5C-071E-F25F-B14B-F2C0B033136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35281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6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C3B4B5C-071E-F25F-B14B-F2C0B03313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5F8BB26-5631-852A-472E-96D22896B7E2}"/>
              </a:ext>
            </a:extLst>
          </p:cNvPr>
          <p:cNvCxnSpPr>
            <a:cxnSpLocks/>
          </p:cNvCxnSpPr>
          <p:nvPr/>
        </p:nvCxnSpPr>
        <p:spPr>
          <a:xfrm>
            <a:off x="4618192" y="1149529"/>
            <a:ext cx="0" cy="1645920"/>
          </a:xfrm>
          <a:prstGeom prst="line">
            <a:avLst/>
          </a:prstGeom>
          <a:ln w="28575">
            <a:solidFill>
              <a:srgbClr val="2F559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3EB4B42-A809-702B-F153-A052720E2881}"/>
              </a:ext>
            </a:extLst>
          </p:cNvPr>
          <p:cNvCxnSpPr>
            <a:cxnSpLocks/>
          </p:cNvCxnSpPr>
          <p:nvPr/>
        </p:nvCxnSpPr>
        <p:spPr>
          <a:xfrm>
            <a:off x="466677" y="2906047"/>
            <a:ext cx="8336478" cy="0"/>
          </a:xfrm>
          <a:prstGeom prst="line">
            <a:avLst/>
          </a:prstGeom>
          <a:ln w="28575">
            <a:solidFill>
              <a:srgbClr val="2F559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45">
            <a:extLst>
              <a:ext uri="{FF2B5EF4-FFF2-40B4-BE49-F238E27FC236}">
                <a16:creationId xmlns:a16="http://schemas.microsoft.com/office/drawing/2014/main" id="{82AB5F90-020C-E2BF-5968-43A47319ACAD}"/>
              </a:ext>
            </a:extLst>
          </p:cNvPr>
          <p:cNvSpPr/>
          <p:nvPr/>
        </p:nvSpPr>
        <p:spPr>
          <a:xfrm>
            <a:off x="6501911" y="1869093"/>
            <a:ext cx="225682" cy="327222"/>
          </a:xfrm>
          <a:custGeom>
            <a:avLst/>
            <a:gdLst>
              <a:gd name="connsiteX0" fmla="*/ 116664 w 300909"/>
              <a:gd name="connsiteY0" fmla="*/ 219797 h 436296"/>
              <a:gd name="connsiteX1" fmla="*/ 27126 w 300909"/>
              <a:gd name="connsiteY1" fmla="*/ 139605 h 436296"/>
              <a:gd name="connsiteX2" fmla="*/ 25572 w 300909"/>
              <a:gd name="connsiteY2" fmla="*/ 24289 h 436296"/>
              <a:gd name="connsiteX3" fmla="*/ 141225 w 300909"/>
              <a:gd name="connsiteY3" fmla="*/ 26776 h 436296"/>
              <a:gd name="connsiteX4" fmla="*/ 272423 w 300909"/>
              <a:gd name="connsiteY4" fmla="*/ 157943 h 436296"/>
              <a:gd name="connsiteX5" fmla="*/ 272734 w 300909"/>
              <a:gd name="connsiteY5" fmla="*/ 278231 h 436296"/>
              <a:gd name="connsiteX6" fmla="*/ 141536 w 300909"/>
              <a:gd name="connsiteY6" fmla="*/ 409398 h 436296"/>
              <a:gd name="connsiteX7" fmla="*/ 25261 w 300909"/>
              <a:gd name="connsiteY7" fmla="*/ 414371 h 436296"/>
              <a:gd name="connsiteX8" fmla="*/ 26815 w 300909"/>
              <a:gd name="connsiteY8" fmla="*/ 298746 h 436296"/>
              <a:gd name="connsiteX9" fmla="*/ 116664 w 300909"/>
              <a:gd name="connsiteY9" fmla="*/ 219797 h 43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09" h="436296">
                <a:moveTo>
                  <a:pt x="116664" y="219797"/>
                </a:moveTo>
                <a:cubicBezTo>
                  <a:pt x="79046" y="186539"/>
                  <a:pt x="50754" y="165092"/>
                  <a:pt x="27126" y="139605"/>
                </a:cubicBezTo>
                <a:cubicBezTo>
                  <a:pt x="-9249" y="100441"/>
                  <a:pt x="-8316" y="57858"/>
                  <a:pt x="25572" y="24289"/>
                </a:cubicBezTo>
                <a:cubicBezTo>
                  <a:pt x="58527" y="-8347"/>
                  <a:pt x="103296" y="-8658"/>
                  <a:pt x="141225" y="26776"/>
                </a:cubicBezTo>
                <a:cubicBezTo>
                  <a:pt x="186305" y="69048"/>
                  <a:pt x="230141" y="112874"/>
                  <a:pt x="272423" y="157943"/>
                </a:cubicBezTo>
                <a:cubicBezTo>
                  <a:pt x="310353" y="198350"/>
                  <a:pt x="310353" y="238446"/>
                  <a:pt x="272734" y="278231"/>
                </a:cubicBezTo>
                <a:cubicBezTo>
                  <a:pt x="230141" y="323301"/>
                  <a:pt x="186305" y="366816"/>
                  <a:pt x="141536" y="409398"/>
                </a:cubicBezTo>
                <a:cubicBezTo>
                  <a:pt x="105161" y="443900"/>
                  <a:pt x="56351" y="444832"/>
                  <a:pt x="25261" y="414371"/>
                </a:cubicBezTo>
                <a:cubicBezTo>
                  <a:pt x="-7694" y="382357"/>
                  <a:pt x="-8627" y="336044"/>
                  <a:pt x="26815" y="298746"/>
                </a:cubicBezTo>
                <a:cubicBezTo>
                  <a:pt x="50754" y="273258"/>
                  <a:pt x="79357" y="252122"/>
                  <a:pt x="116664" y="219797"/>
                </a:cubicBezTo>
                <a:close/>
              </a:path>
            </a:pathLst>
          </a:custGeom>
          <a:solidFill>
            <a:srgbClr val="7BC24F"/>
          </a:solidFill>
          <a:ln w="3109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buClrTx/>
            </a:pPr>
            <a:endParaRPr lang="x-none" sz="1350" kern="120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AD8A45-E50C-B890-81A1-D3A2D93E873A}"/>
              </a:ext>
            </a:extLst>
          </p:cNvPr>
          <p:cNvGrpSpPr/>
          <p:nvPr/>
        </p:nvGrpSpPr>
        <p:grpSpPr>
          <a:xfrm>
            <a:off x="796353" y="1807897"/>
            <a:ext cx="560512" cy="399134"/>
            <a:chOff x="5277736" y="3989791"/>
            <a:chExt cx="645109" cy="498870"/>
          </a:xfrm>
        </p:grpSpPr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18F23818-96CD-01F1-857A-D7EFEB22F017}"/>
                </a:ext>
              </a:extLst>
            </p:cNvPr>
            <p:cNvSpPr/>
            <p:nvPr/>
          </p:nvSpPr>
          <p:spPr>
            <a:xfrm>
              <a:off x="5337739" y="4093295"/>
              <a:ext cx="585106" cy="395366"/>
            </a:xfrm>
            <a:custGeom>
              <a:avLst/>
              <a:gdLst>
                <a:gd name="connsiteX0" fmla="*/ 531321 w 585106"/>
                <a:gd name="connsiteY0" fmla="*/ 395366 h 395366"/>
                <a:gd name="connsiteX1" fmla="*/ 53785 w 585106"/>
                <a:gd name="connsiteY1" fmla="*/ 395366 h 395366"/>
                <a:gd name="connsiteX2" fmla="*/ 0 w 585106"/>
                <a:gd name="connsiteY2" fmla="*/ 341594 h 395366"/>
                <a:gd name="connsiteX3" fmla="*/ 0 w 585106"/>
                <a:gd name="connsiteY3" fmla="*/ 53772 h 395366"/>
                <a:gd name="connsiteX4" fmla="*/ 53785 w 585106"/>
                <a:gd name="connsiteY4" fmla="*/ 0 h 395366"/>
                <a:gd name="connsiteX5" fmla="*/ 531321 w 585106"/>
                <a:gd name="connsiteY5" fmla="*/ 0 h 395366"/>
                <a:gd name="connsiteX6" fmla="*/ 585106 w 585106"/>
                <a:gd name="connsiteY6" fmla="*/ 53772 h 395366"/>
                <a:gd name="connsiteX7" fmla="*/ 585106 w 585106"/>
                <a:gd name="connsiteY7" fmla="*/ 341594 h 395366"/>
                <a:gd name="connsiteX8" fmla="*/ 531321 w 585106"/>
                <a:gd name="connsiteY8" fmla="*/ 395366 h 395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5106" h="395366">
                  <a:moveTo>
                    <a:pt x="531321" y="395366"/>
                  </a:moveTo>
                  <a:lnTo>
                    <a:pt x="53785" y="395366"/>
                  </a:lnTo>
                  <a:cubicBezTo>
                    <a:pt x="23939" y="395366"/>
                    <a:pt x="0" y="371122"/>
                    <a:pt x="0" y="341594"/>
                  </a:cubicBezTo>
                  <a:lnTo>
                    <a:pt x="0" y="53772"/>
                  </a:lnTo>
                  <a:cubicBezTo>
                    <a:pt x="0" y="23933"/>
                    <a:pt x="24250" y="0"/>
                    <a:pt x="53785" y="0"/>
                  </a:cubicBezTo>
                  <a:lnTo>
                    <a:pt x="531321" y="0"/>
                  </a:lnTo>
                  <a:cubicBezTo>
                    <a:pt x="561167" y="0"/>
                    <a:pt x="585106" y="24244"/>
                    <a:pt x="585106" y="53772"/>
                  </a:cubicBezTo>
                  <a:lnTo>
                    <a:pt x="585106" y="341594"/>
                  </a:lnTo>
                  <a:cubicBezTo>
                    <a:pt x="585106" y="371433"/>
                    <a:pt x="560856" y="395366"/>
                    <a:pt x="531321" y="395366"/>
                  </a:cubicBezTo>
                  <a:close/>
                </a:path>
              </a:pathLst>
            </a:custGeom>
            <a:solidFill>
              <a:srgbClr val="F8CF3C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1947A366-B80C-3B16-DCBF-AFF4B34C5B7D}"/>
                </a:ext>
              </a:extLst>
            </p:cNvPr>
            <p:cNvSpPr/>
            <p:nvPr/>
          </p:nvSpPr>
          <p:spPr>
            <a:xfrm>
              <a:off x="5277736" y="4044496"/>
              <a:ext cx="585106" cy="395365"/>
            </a:xfrm>
            <a:custGeom>
              <a:avLst/>
              <a:gdLst>
                <a:gd name="connsiteX0" fmla="*/ 531321 w 585106"/>
                <a:gd name="connsiteY0" fmla="*/ 395366 h 395365"/>
                <a:gd name="connsiteX1" fmla="*/ 53785 w 585106"/>
                <a:gd name="connsiteY1" fmla="*/ 395366 h 395365"/>
                <a:gd name="connsiteX2" fmla="*/ 0 w 585106"/>
                <a:gd name="connsiteY2" fmla="*/ 341594 h 395365"/>
                <a:gd name="connsiteX3" fmla="*/ 0 w 585106"/>
                <a:gd name="connsiteY3" fmla="*/ 53772 h 395365"/>
                <a:gd name="connsiteX4" fmla="*/ 53785 w 585106"/>
                <a:gd name="connsiteY4" fmla="*/ 0 h 395365"/>
                <a:gd name="connsiteX5" fmla="*/ 531321 w 585106"/>
                <a:gd name="connsiteY5" fmla="*/ 0 h 395365"/>
                <a:gd name="connsiteX6" fmla="*/ 585107 w 585106"/>
                <a:gd name="connsiteY6" fmla="*/ 53772 h 395365"/>
                <a:gd name="connsiteX7" fmla="*/ 585107 w 585106"/>
                <a:gd name="connsiteY7" fmla="*/ 341594 h 395365"/>
                <a:gd name="connsiteX8" fmla="*/ 531321 w 585106"/>
                <a:gd name="connsiteY8" fmla="*/ 395366 h 39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5106" h="395365">
                  <a:moveTo>
                    <a:pt x="531321" y="395366"/>
                  </a:moveTo>
                  <a:lnTo>
                    <a:pt x="53785" y="395366"/>
                  </a:lnTo>
                  <a:cubicBezTo>
                    <a:pt x="23939" y="395366"/>
                    <a:pt x="0" y="371122"/>
                    <a:pt x="0" y="341594"/>
                  </a:cubicBezTo>
                  <a:lnTo>
                    <a:pt x="0" y="53772"/>
                  </a:lnTo>
                  <a:cubicBezTo>
                    <a:pt x="0" y="23933"/>
                    <a:pt x="24250" y="0"/>
                    <a:pt x="53785" y="0"/>
                  </a:cubicBezTo>
                  <a:lnTo>
                    <a:pt x="531321" y="0"/>
                  </a:lnTo>
                  <a:cubicBezTo>
                    <a:pt x="561167" y="0"/>
                    <a:pt x="585107" y="24244"/>
                    <a:pt x="585107" y="53772"/>
                  </a:cubicBezTo>
                  <a:lnTo>
                    <a:pt x="585107" y="341594"/>
                  </a:lnTo>
                  <a:cubicBezTo>
                    <a:pt x="585107" y="371433"/>
                    <a:pt x="561167" y="395366"/>
                    <a:pt x="531321" y="395366"/>
                  </a:cubicBezTo>
                  <a:close/>
                </a:path>
              </a:pathLst>
            </a:custGeom>
            <a:noFill/>
            <a:ln w="19050" cap="rnd">
              <a:solidFill>
                <a:srgbClr val="18BFDD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49">
              <a:extLst>
                <a:ext uri="{FF2B5EF4-FFF2-40B4-BE49-F238E27FC236}">
                  <a16:creationId xmlns:a16="http://schemas.microsoft.com/office/drawing/2014/main" id="{B97A6788-57CC-B94E-B5FE-DABB0FE3675F}"/>
                </a:ext>
              </a:extLst>
            </p:cNvPr>
            <p:cNvSpPr/>
            <p:nvPr/>
          </p:nvSpPr>
          <p:spPr>
            <a:xfrm>
              <a:off x="5337429" y="3989791"/>
              <a:ext cx="224777" cy="54704"/>
            </a:xfrm>
            <a:custGeom>
              <a:avLst/>
              <a:gdLst>
                <a:gd name="connsiteX0" fmla="*/ 0 w 224777"/>
                <a:gd name="connsiteY0" fmla="*/ 54705 h 54704"/>
                <a:gd name="connsiteX1" fmla="*/ 0 w 224777"/>
                <a:gd name="connsiteY1" fmla="*/ 13055 h 54704"/>
                <a:gd name="connsiteX2" fmla="*/ 13057 w 224777"/>
                <a:gd name="connsiteY2" fmla="*/ 0 h 54704"/>
                <a:gd name="connsiteX3" fmla="*/ 211720 w 224777"/>
                <a:gd name="connsiteY3" fmla="*/ 0 h 54704"/>
                <a:gd name="connsiteX4" fmla="*/ 224778 w 224777"/>
                <a:gd name="connsiteY4" fmla="*/ 13055 h 54704"/>
                <a:gd name="connsiteX5" fmla="*/ 224778 w 224777"/>
                <a:gd name="connsiteY5" fmla="*/ 54705 h 5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777" h="54704">
                  <a:moveTo>
                    <a:pt x="0" y="54705"/>
                  </a:moveTo>
                  <a:lnTo>
                    <a:pt x="0" y="13055"/>
                  </a:lnTo>
                  <a:cubicBezTo>
                    <a:pt x="0" y="5906"/>
                    <a:pt x="5907" y="0"/>
                    <a:pt x="13057" y="0"/>
                  </a:cubicBezTo>
                  <a:lnTo>
                    <a:pt x="211720" y="0"/>
                  </a:lnTo>
                  <a:cubicBezTo>
                    <a:pt x="218871" y="0"/>
                    <a:pt x="224778" y="5906"/>
                    <a:pt x="224778" y="13055"/>
                  </a:cubicBezTo>
                  <a:lnTo>
                    <a:pt x="224778" y="54705"/>
                  </a:lnTo>
                </a:path>
              </a:pathLst>
            </a:custGeom>
            <a:noFill/>
            <a:ln w="19050" cap="rnd">
              <a:solidFill>
                <a:srgbClr val="18BFDD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" name="Graphic 6">
            <a:extLst>
              <a:ext uri="{FF2B5EF4-FFF2-40B4-BE49-F238E27FC236}">
                <a16:creationId xmlns:a16="http://schemas.microsoft.com/office/drawing/2014/main" id="{BF4D241E-CBD1-30EC-4707-4829D3A83417}"/>
              </a:ext>
            </a:extLst>
          </p:cNvPr>
          <p:cNvGrpSpPr/>
          <p:nvPr/>
        </p:nvGrpSpPr>
        <p:grpSpPr>
          <a:xfrm>
            <a:off x="5392536" y="1568345"/>
            <a:ext cx="762048" cy="522578"/>
            <a:chOff x="8353414" y="3020579"/>
            <a:chExt cx="684592" cy="464679"/>
          </a:xfrm>
        </p:grpSpPr>
        <p:sp>
          <p:nvSpPr>
            <p:cNvPr id="19" name="Freeform 51">
              <a:extLst>
                <a:ext uri="{FF2B5EF4-FFF2-40B4-BE49-F238E27FC236}">
                  <a16:creationId xmlns:a16="http://schemas.microsoft.com/office/drawing/2014/main" id="{0298DAFE-DCA6-6B2A-4770-2AC5CE18F6A2}"/>
                </a:ext>
              </a:extLst>
            </p:cNvPr>
            <p:cNvSpPr/>
            <p:nvPr/>
          </p:nvSpPr>
          <p:spPr>
            <a:xfrm>
              <a:off x="8353414" y="3020579"/>
              <a:ext cx="684592" cy="464679"/>
            </a:xfrm>
            <a:custGeom>
              <a:avLst/>
              <a:gdLst>
                <a:gd name="connsiteX0" fmla="*/ 0 w 684592"/>
                <a:gd name="connsiteY0" fmla="*/ 0 h 464679"/>
                <a:gd name="connsiteX1" fmla="*/ 684593 w 684592"/>
                <a:gd name="connsiteY1" fmla="*/ 0 h 464679"/>
                <a:gd name="connsiteX2" fmla="*/ 684593 w 684592"/>
                <a:gd name="connsiteY2" fmla="*/ 464679 h 464679"/>
                <a:gd name="connsiteX3" fmla="*/ 0 w 684592"/>
                <a:gd name="connsiteY3" fmla="*/ 464679 h 46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4592" h="464679">
                  <a:moveTo>
                    <a:pt x="0" y="0"/>
                  </a:moveTo>
                  <a:lnTo>
                    <a:pt x="684593" y="0"/>
                  </a:lnTo>
                  <a:lnTo>
                    <a:pt x="684593" y="464679"/>
                  </a:lnTo>
                  <a:lnTo>
                    <a:pt x="0" y="464679"/>
                  </a:lnTo>
                  <a:close/>
                </a:path>
              </a:pathLst>
            </a:custGeom>
            <a:solidFill>
              <a:srgbClr val="FFFFFF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52">
              <a:extLst>
                <a:ext uri="{FF2B5EF4-FFF2-40B4-BE49-F238E27FC236}">
                  <a16:creationId xmlns:a16="http://schemas.microsoft.com/office/drawing/2014/main" id="{B5CF6EE3-F2BF-25B0-96FD-92DD1856A660}"/>
                </a:ext>
              </a:extLst>
            </p:cNvPr>
            <p:cNvSpPr/>
            <p:nvPr/>
          </p:nvSpPr>
          <p:spPr>
            <a:xfrm>
              <a:off x="8366472" y="3033323"/>
              <a:ext cx="658166" cy="438570"/>
            </a:xfrm>
            <a:custGeom>
              <a:avLst/>
              <a:gdLst>
                <a:gd name="connsiteX0" fmla="*/ 0 w 658166"/>
                <a:gd name="connsiteY0" fmla="*/ 0 h 438570"/>
                <a:gd name="connsiteX1" fmla="*/ 658167 w 658166"/>
                <a:gd name="connsiteY1" fmla="*/ 0 h 438570"/>
                <a:gd name="connsiteX2" fmla="*/ 658167 w 658166"/>
                <a:gd name="connsiteY2" fmla="*/ 438570 h 438570"/>
                <a:gd name="connsiteX3" fmla="*/ 0 w 658166"/>
                <a:gd name="connsiteY3" fmla="*/ 438570 h 43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166" h="438570">
                  <a:moveTo>
                    <a:pt x="0" y="0"/>
                  </a:moveTo>
                  <a:lnTo>
                    <a:pt x="658167" y="0"/>
                  </a:lnTo>
                  <a:lnTo>
                    <a:pt x="658167" y="438570"/>
                  </a:lnTo>
                  <a:lnTo>
                    <a:pt x="0" y="438570"/>
                  </a:lnTo>
                  <a:close/>
                </a:path>
              </a:pathLst>
            </a:custGeom>
            <a:solidFill>
              <a:srgbClr val="034EA1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53">
              <a:extLst>
                <a:ext uri="{FF2B5EF4-FFF2-40B4-BE49-F238E27FC236}">
                  <a16:creationId xmlns:a16="http://schemas.microsoft.com/office/drawing/2014/main" id="{786D61B6-BAED-D082-47BC-EA304DDC5387}"/>
                </a:ext>
              </a:extLst>
            </p:cNvPr>
            <p:cNvSpPr/>
            <p:nvPr/>
          </p:nvSpPr>
          <p:spPr>
            <a:xfrm>
              <a:off x="8672705" y="3085852"/>
              <a:ext cx="45391" cy="43204"/>
            </a:xfrm>
            <a:custGeom>
              <a:avLst/>
              <a:gdLst>
                <a:gd name="connsiteX0" fmla="*/ 8705 w 45391"/>
                <a:gd name="connsiteY0" fmla="*/ 43204 h 43204"/>
                <a:gd name="connsiteX1" fmla="*/ 22696 w 45391"/>
                <a:gd name="connsiteY1" fmla="*/ 32947 h 43204"/>
                <a:gd name="connsiteX2" fmla="*/ 36686 w 45391"/>
                <a:gd name="connsiteY2" fmla="*/ 43204 h 43204"/>
                <a:gd name="connsiteX3" fmla="*/ 31401 w 45391"/>
                <a:gd name="connsiteY3" fmla="*/ 26731 h 43204"/>
                <a:gd name="connsiteX4" fmla="*/ 45391 w 45391"/>
                <a:gd name="connsiteY4" fmla="*/ 16474 h 43204"/>
                <a:gd name="connsiteX5" fmla="*/ 27981 w 45391"/>
                <a:gd name="connsiteY5" fmla="*/ 16474 h 43204"/>
                <a:gd name="connsiteX6" fmla="*/ 22696 w 45391"/>
                <a:gd name="connsiteY6" fmla="*/ 0 h 43204"/>
                <a:gd name="connsiteX7" fmla="*/ 17410 w 45391"/>
                <a:gd name="connsiteY7" fmla="*/ 16474 h 43204"/>
                <a:gd name="connsiteX8" fmla="*/ 0 w 45391"/>
                <a:gd name="connsiteY8" fmla="*/ 16474 h 43204"/>
                <a:gd name="connsiteX9" fmla="*/ 13990 w 45391"/>
                <a:gd name="connsiteY9" fmla="*/ 26731 h 43204"/>
                <a:gd name="connsiteX10" fmla="*/ 8705 w 45391"/>
                <a:gd name="connsiteY10" fmla="*/ 43204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8705" y="43204"/>
                  </a:moveTo>
                  <a:lnTo>
                    <a:pt x="22696" y="32947"/>
                  </a:lnTo>
                  <a:lnTo>
                    <a:pt x="36686" y="43204"/>
                  </a:lnTo>
                  <a:lnTo>
                    <a:pt x="31401" y="26731"/>
                  </a:lnTo>
                  <a:lnTo>
                    <a:pt x="45391" y="16474"/>
                  </a:lnTo>
                  <a:lnTo>
                    <a:pt x="27981" y="16474"/>
                  </a:lnTo>
                  <a:lnTo>
                    <a:pt x="22696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3990" y="26731"/>
                  </a:lnTo>
                  <a:lnTo>
                    <a:pt x="8705" y="4320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54">
              <a:extLst>
                <a:ext uri="{FF2B5EF4-FFF2-40B4-BE49-F238E27FC236}">
                  <a16:creationId xmlns:a16="http://schemas.microsoft.com/office/drawing/2014/main" id="{CA8B24B5-0A79-D6C8-087F-E9BE0A69ED9E}"/>
                </a:ext>
              </a:extLst>
            </p:cNvPr>
            <p:cNvSpPr/>
            <p:nvPr/>
          </p:nvSpPr>
          <p:spPr>
            <a:xfrm>
              <a:off x="8600888" y="3105123"/>
              <a:ext cx="45390" cy="43204"/>
            </a:xfrm>
            <a:custGeom>
              <a:avLst/>
              <a:gdLst>
                <a:gd name="connsiteX0" fmla="*/ 8704 w 45390"/>
                <a:gd name="connsiteY0" fmla="*/ 43204 h 43204"/>
                <a:gd name="connsiteX1" fmla="*/ 22695 w 45390"/>
                <a:gd name="connsiteY1" fmla="*/ 32947 h 43204"/>
                <a:gd name="connsiteX2" fmla="*/ 36685 w 45390"/>
                <a:gd name="connsiteY2" fmla="*/ 43204 h 43204"/>
                <a:gd name="connsiteX3" fmla="*/ 31090 w 45390"/>
                <a:gd name="connsiteY3" fmla="*/ 26731 h 43204"/>
                <a:gd name="connsiteX4" fmla="*/ 45390 w 45390"/>
                <a:gd name="connsiteY4" fmla="*/ 16474 h 43204"/>
                <a:gd name="connsiteX5" fmla="*/ 27981 w 45390"/>
                <a:gd name="connsiteY5" fmla="*/ 16474 h 43204"/>
                <a:gd name="connsiteX6" fmla="*/ 22695 w 45390"/>
                <a:gd name="connsiteY6" fmla="*/ 0 h 43204"/>
                <a:gd name="connsiteX7" fmla="*/ 17410 w 45390"/>
                <a:gd name="connsiteY7" fmla="*/ 16474 h 43204"/>
                <a:gd name="connsiteX8" fmla="*/ 0 w 45390"/>
                <a:gd name="connsiteY8" fmla="*/ 16474 h 43204"/>
                <a:gd name="connsiteX9" fmla="*/ 13990 w 45390"/>
                <a:gd name="connsiteY9" fmla="*/ 26731 h 43204"/>
                <a:gd name="connsiteX10" fmla="*/ 8704 w 45390"/>
                <a:gd name="connsiteY10" fmla="*/ 43204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0" h="43204">
                  <a:moveTo>
                    <a:pt x="8704" y="43204"/>
                  </a:moveTo>
                  <a:lnTo>
                    <a:pt x="22695" y="32947"/>
                  </a:lnTo>
                  <a:lnTo>
                    <a:pt x="36685" y="43204"/>
                  </a:lnTo>
                  <a:lnTo>
                    <a:pt x="31090" y="26731"/>
                  </a:lnTo>
                  <a:lnTo>
                    <a:pt x="45390" y="16474"/>
                  </a:lnTo>
                  <a:lnTo>
                    <a:pt x="27981" y="16474"/>
                  </a:lnTo>
                  <a:lnTo>
                    <a:pt x="22695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3990" y="26731"/>
                  </a:lnTo>
                  <a:lnTo>
                    <a:pt x="8704" y="4320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61">
              <a:extLst>
                <a:ext uri="{FF2B5EF4-FFF2-40B4-BE49-F238E27FC236}">
                  <a16:creationId xmlns:a16="http://schemas.microsoft.com/office/drawing/2014/main" id="{22F3DD78-9097-C7B5-8236-9D15F04B1327}"/>
                </a:ext>
              </a:extLst>
            </p:cNvPr>
            <p:cNvSpPr/>
            <p:nvPr/>
          </p:nvSpPr>
          <p:spPr>
            <a:xfrm>
              <a:off x="8548346" y="3157652"/>
              <a:ext cx="45391" cy="43204"/>
            </a:xfrm>
            <a:custGeom>
              <a:avLst/>
              <a:gdLst>
                <a:gd name="connsiteX0" fmla="*/ 22696 w 45391"/>
                <a:gd name="connsiteY0" fmla="*/ 0 h 43204"/>
                <a:gd name="connsiteX1" fmla="*/ 17410 w 45391"/>
                <a:gd name="connsiteY1" fmla="*/ 16784 h 43204"/>
                <a:gd name="connsiteX2" fmla="*/ 0 w 45391"/>
                <a:gd name="connsiteY2" fmla="*/ 16784 h 43204"/>
                <a:gd name="connsiteX3" fmla="*/ 13990 w 45391"/>
                <a:gd name="connsiteY3" fmla="*/ 26731 h 43204"/>
                <a:gd name="connsiteX4" fmla="*/ 8705 w 45391"/>
                <a:gd name="connsiteY4" fmla="*/ 43204 h 43204"/>
                <a:gd name="connsiteX5" fmla="*/ 22696 w 45391"/>
                <a:gd name="connsiteY5" fmla="*/ 33258 h 43204"/>
                <a:gd name="connsiteX6" fmla="*/ 36375 w 45391"/>
                <a:gd name="connsiteY6" fmla="*/ 43204 h 43204"/>
                <a:gd name="connsiteX7" fmla="*/ 31090 w 45391"/>
                <a:gd name="connsiteY7" fmla="*/ 26731 h 43204"/>
                <a:gd name="connsiteX8" fmla="*/ 45391 w 45391"/>
                <a:gd name="connsiteY8" fmla="*/ 16784 h 43204"/>
                <a:gd name="connsiteX9" fmla="*/ 27981 w 45391"/>
                <a:gd name="connsiteY9" fmla="*/ 16784 h 43204"/>
                <a:gd name="connsiteX10" fmla="*/ 22696 w 45391"/>
                <a:gd name="connsiteY10" fmla="*/ 0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22696" y="0"/>
                  </a:moveTo>
                  <a:lnTo>
                    <a:pt x="17410" y="16784"/>
                  </a:lnTo>
                  <a:lnTo>
                    <a:pt x="0" y="16784"/>
                  </a:lnTo>
                  <a:lnTo>
                    <a:pt x="13990" y="26731"/>
                  </a:lnTo>
                  <a:lnTo>
                    <a:pt x="8705" y="43204"/>
                  </a:lnTo>
                  <a:lnTo>
                    <a:pt x="22696" y="33258"/>
                  </a:lnTo>
                  <a:lnTo>
                    <a:pt x="36375" y="43204"/>
                  </a:lnTo>
                  <a:lnTo>
                    <a:pt x="31090" y="26731"/>
                  </a:lnTo>
                  <a:lnTo>
                    <a:pt x="45391" y="16784"/>
                  </a:lnTo>
                  <a:lnTo>
                    <a:pt x="27981" y="16784"/>
                  </a:lnTo>
                  <a:lnTo>
                    <a:pt x="22696" y="0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63">
              <a:extLst>
                <a:ext uri="{FF2B5EF4-FFF2-40B4-BE49-F238E27FC236}">
                  <a16:creationId xmlns:a16="http://schemas.microsoft.com/office/drawing/2014/main" id="{992D9451-CAC4-CF83-7EE8-22F6C52CA1AF}"/>
                </a:ext>
              </a:extLst>
            </p:cNvPr>
            <p:cNvSpPr/>
            <p:nvPr/>
          </p:nvSpPr>
          <p:spPr>
            <a:xfrm>
              <a:off x="8529071" y="3229452"/>
              <a:ext cx="45391" cy="43204"/>
            </a:xfrm>
            <a:custGeom>
              <a:avLst/>
              <a:gdLst>
                <a:gd name="connsiteX0" fmla="*/ 22696 w 45391"/>
                <a:gd name="connsiteY0" fmla="*/ 33258 h 43204"/>
                <a:gd name="connsiteX1" fmla="*/ 36375 w 45391"/>
                <a:gd name="connsiteY1" fmla="*/ 43204 h 43204"/>
                <a:gd name="connsiteX2" fmla="*/ 31090 w 45391"/>
                <a:gd name="connsiteY2" fmla="*/ 26731 h 43204"/>
                <a:gd name="connsiteX3" fmla="*/ 45391 w 45391"/>
                <a:gd name="connsiteY3" fmla="*/ 16784 h 43204"/>
                <a:gd name="connsiteX4" fmla="*/ 27981 w 45391"/>
                <a:gd name="connsiteY4" fmla="*/ 16784 h 43204"/>
                <a:gd name="connsiteX5" fmla="*/ 22696 w 45391"/>
                <a:gd name="connsiteY5" fmla="*/ 0 h 43204"/>
                <a:gd name="connsiteX6" fmla="*/ 17410 w 45391"/>
                <a:gd name="connsiteY6" fmla="*/ 16784 h 43204"/>
                <a:gd name="connsiteX7" fmla="*/ 0 w 45391"/>
                <a:gd name="connsiteY7" fmla="*/ 16784 h 43204"/>
                <a:gd name="connsiteX8" fmla="*/ 13990 w 45391"/>
                <a:gd name="connsiteY8" fmla="*/ 26731 h 43204"/>
                <a:gd name="connsiteX9" fmla="*/ 8705 w 45391"/>
                <a:gd name="connsiteY9" fmla="*/ 43204 h 43204"/>
                <a:gd name="connsiteX10" fmla="*/ 22696 w 45391"/>
                <a:gd name="connsiteY10" fmla="*/ 33258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22696" y="33258"/>
                  </a:moveTo>
                  <a:lnTo>
                    <a:pt x="36375" y="43204"/>
                  </a:lnTo>
                  <a:lnTo>
                    <a:pt x="31090" y="26731"/>
                  </a:lnTo>
                  <a:lnTo>
                    <a:pt x="45391" y="16784"/>
                  </a:lnTo>
                  <a:lnTo>
                    <a:pt x="27981" y="16784"/>
                  </a:lnTo>
                  <a:lnTo>
                    <a:pt x="22696" y="0"/>
                  </a:lnTo>
                  <a:lnTo>
                    <a:pt x="17410" y="16784"/>
                  </a:lnTo>
                  <a:lnTo>
                    <a:pt x="0" y="16784"/>
                  </a:lnTo>
                  <a:lnTo>
                    <a:pt x="13990" y="26731"/>
                  </a:lnTo>
                  <a:lnTo>
                    <a:pt x="8705" y="43204"/>
                  </a:lnTo>
                  <a:lnTo>
                    <a:pt x="22696" y="33258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66">
              <a:extLst>
                <a:ext uri="{FF2B5EF4-FFF2-40B4-BE49-F238E27FC236}">
                  <a16:creationId xmlns:a16="http://schemas.microsoft.com/office/drawing/2014/main" id="{79FB39AE-40E7-5B18-BAA0-9BF6E19CD45D}"/>
                </a:ext>
              </a:extLst>
            </p:cNvPr>
            <p:cNvSpPr/>
            <p:nvPr/>
          </p:nvSpPr>
          <p:spPr>
            <a:xfrm>
              <a:off x="8548346" y="3301562"/>
              <a:ext cx="45391" cy="43204"/>
            </a:xfrm>
            <a:custGeom>
              <a:avLst/>
              <a:gdLst>
                <a:gd name="connsiteX0" fmla="*/ 27981 w 45391"/>
                <a:gd name="connsiteY0" fmla="*/ 16474 h 43204"/>
                <a:gd name="connsiteX1" fmla="*/ 22696 w 45391"/>
                <a:gd name="connsiteY1" fmla="*/ 0 h 43204"/>
                <a:gd name="connsiteX2" fmla="*/ 17410 w 45391"/>
                <a:gd name="connsiteY2" fmla="*/ 16474 h 43204"/>
                <a:gd name="connsiteX3" fmla="*/ 0 w 45391"/>
                <a:gd name="connsiteY3" fmla="*/ 16474 h 43204"/>
                <a:gd name="connsiteX4" fmla="*/ 13990 w 45391"/>
                <a:gd name="connsiteY4" fmla="*/ 26731 h 43204"/>
                <a:gd name="connsiteX5" fmla="*/ 8705 w 45391"/>
                <a:gd name="connsiteY5" fmla="*/ 43204 h 43204"/>
                <a:gd name="connsiteX6" fmla="*/ 22696 w 45391"/>
                <a:gd name="connsiteY6" fmla="*/ 32947 h 43204"/>
                <a:gd name="connsiteX7" fmla="*/ 36375 w 45391"/>
                <a:gd name="connsiteY7" fmla="*/ 43204 h 43204"/>
                <a:gd name="connsiteX8" fmla="*/ 31090 w 45391"/>
                <a:gd name="connsiteY8" fmla="*/ 26731 h 43204"/>
                <a:gd name="connsiteX9" fmla="*/ 45391 w 45391"/>
                <a:gd name="connsiteY9" fmla="*/ 16474 h 43204"/>
                <a:gd name="connsiteX10" fmla="*/ 27981 w 45391"/>
                <a:gd name="connsiteY10" fmla="*/ 16474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27981" y="16474"/>
                  </a:moveTo>
                  <a:lnTo>
                    <a:pt x="22696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3990" y="26731"/>
                  </a:lnTo>
                  <a:lnTo>
                    <a:pt x="8705" y="43204"/>
                  </a:lnTo>
                  <a:lnTo>
                    <a:pt x="22696" y="32947"/>
                  </a:lnTo>
                  <a:lnTo>
                    <a:pt x="36375" y="43204"/>
                  </a:lnTo>
                  <a:lnTo>
                    <a:pt x="31090" y="26731"/>
                  </a:lnTo>
                  <a:lnTo>
                    <a:pt x="45391" y="16474"/>
                  </a:lnTo>
                  <a:lnTo>
                    <a:pt x="27981" y="1647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68">
              <a:extLst>
                <a:ext uri="{FF2B5EF4-FFF2-40B4-BE49-F238E27FC236}">
                  <a16:creationId xmlns:a16="http://schemas.microsoft.com/office/drawing/2014/main" id="{B753D1DF-E28A-9764-E333-085C710ED73E}"/>
                </a:ext>
              </a:extLst>
            </p:cNvPr>
            <p:cNvSpPr/>
            <p:nvPr/>
          </p:nvSpPr>
          <p:spPr>
            <a:xfrm>
              <a:off x="8600888" y="3354402"/>
              <a:ext cx="45390" cy="42893"/>
            </a:xfrm>
            <a:custGeom>
              <a:avLst/>
              <a:gdLst>
                <a:gd name="connsiteX0" fmla="*/ 27981 w 45390"/>
                <a:gd name="connsiteY0" fmla="*/ 16474 h 42893"/>
                <a:gd name="connsiteX1" fmla="*/ 22695 w 45390"/>
                <a:gd name="connsiteY1" fmla="*/ 0 h 42893"/>
                <a:gd name="connsiteX2" fmla="*/ 17410 w 45390"/>
                <a:gd name="connsiteY2" fmla="*/ 16474 h 42893"/>
                <a:gd name="connsiteX3" fmla="*/ 0 w 45390"/>
                <a:gd name="connsiteY3" fmla="*/ 16474 h 42893"/>
                <a:gd name="connsiteX4" fmla="*/ 13990 w 45390"/>
                <a:gd name="connsiteY4" fmla="*/ 26420 h 42893"/>
                <a:gd name="connsiteX5" fmla="*/ 8704 w 45390"/>
                <a:gd name="connsiteY5" fmla="*/ 42893 h 42893"/>
                <a:gd name="connsiteX6" fmla="*/ 22695 w 45390"/>
                <a:gd name="connsiteY6" fmla="*/ 32947 h 42893"/>
                <a:gd name="connsiteX7" fmla="*/ 36685 w 45390"/>
                <a:gd name="connsiteY7" fmla="*/ 42893 h 42893"/>
                <a:gd name="connsiteX8" fmla="*/ 31400 w 45390"/>
                <a:gd name="connsiteY8" fmla="*/ 26420 h 42893"/>
                <a:gd name="connsiteX9" fmla="*/ 45390 w 45390"/>
                <a:gd name="connsiteY9" fmla="*/ 16474 h 42893"/>
                <a:gd name="connsiteX10" fmla="*/ 27981 w 45390"/>
                <a:gd name="connsiteY10" fmla="*/ 16474 h 4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0" h="42893">
                  <a:moveTo>
                    <a:pt x="27981" y="16474"/>
                  </a:moveTo>
                  <a:lnTo>
                    <a:pt x="22695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3990" y="26420"/>
                  </a:lnTo>
                  <a:lnTo>
                    <a:pt x="8704" y="42893"/>
                  </a:lnTo>
                  <a:lnTo>
                    <a:pt x="22695" y="32947"/>
                  </a:lnTo>
                  <a:lnTo>
                    <a:pt x="36685" y="42893"/>
                  </a:lnTo>
                  <a:lnTo>
                    <a:pt x="31400" y="26420"/>
                  </a:lnTo>
                  <a:lnTo>
                    <a:pt x="45390" y="16474"/>
                  </a:lnTo>
                  <a:lnTo>
                    <a:pt x="27981" y="1647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69">
              <a:extLst>
                <a:ext uri="{FF2B5EF4-FFF2-40B4-BE49-F238E27FC236}">
                  <a16:creationId xmlns:a16="http://schemas.microsoft.com/office/drawing/2014/main" id="{C9C1654C-BB0F-2EC2-DE27-7F4CFF13F4C8}"/>
                </a:ext>
              </a:extLst>
            </p:cNvPr>
            <p:cNvSpPr/>
            <p:nvPr/>
          </p:nvSpPr>
          <p:spPr>
            <a:xfrm>
              <a:off x="8672705" y="3373362"/>
              <a:ext cx="45391" cy="43204"/>
            </a:xfrm>
            <a:custGeom>
              <a:avLst/>
              <a:gdLst>
                <a:gd name="connsiteX0" fmla="*/ 27981 w 45391"/>
                <a:gd name="connsiteY0" fmla="*/ 16474 h 43204"/>
                <a:gd name="connsiteX1" fmla="*/ 22696 w 45391"/>
                <a:gd name="connsiteY1" fmla="*/ 0 h 43204"/>
                <a:gd name="connsiteX2" fmla="*/ 17410 w 45391"/>
                <a:gd name="connsiteY2" fmla="*/ 16474 h 43204"/>
                <a:gd name="connsiteX3" fmla="*/ 0 w 45391"/>
                <a:gd name="connsiteY3" fmla="*/ 16474 h 43204"/>
                <a:gd name="connsiteX4" fmla="*/ 13990 w 45391"/>
                <a:gd name="connsiteY4" fmla="*/ 26731 h 43204"/>
                <a:gd name="connsiteX5" fmla="*/ 8705 w 45391"/>
                <a:gd name="connsiteY5" fmla="*/ 43204 h 43204"/>
                <a:gd name="connsiteX6" fmla="*/ 22696 w 45391"/>
                <a:gd name="connsiteY6" fmla="*/ 32947 h 43204"/>
                <a:gd name="connsiteX7" fmla="*/ 36686 w 45391"/>
                <a:gd name="connsiteY7" fmla="*/ 43204 h 43204"/>
                <a:gd name="connsiteX8" fmla="*/ 31401 w 45391"/>
                <a:gd name="connsiteY8" fmla="*/ 26731 h 43204"/>
                <a:gd name="connsiteX9" fmla="*/ 45391 w 45391"/>
                <a:gd name="connsiteY9" fmla="*/ 16474 h 43204"/>
                <a:gd name="connsiteX10" fmla="*/ 27981 w 45391"/>
                <a:gd name="connsiteY10" fmla="*/ 16474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27981" y="16474"/>
                  </a:moveTo>
                  <a:lnTo>
                    <a:pt x="22696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3990" y="26731"/>
                  </a:lnTo>
                  <a:lnTo>
                    <a:pt x="8705" y="43204"/>
                  </a:lnTo>
                  <a:lnTo>
                    <a:pt x="22696" y="32947"/>
                  </a:lnTo>
                  <a:lnTo>
                    <a:pt x="36686" y="43204"/>
                  </a:lnTo>
                  <a:lnTo>
                    <a:pt x="31401" y="26731"/>
                  </a:lnTo>
                  <a:lnTo>
                    <a:pt x="45391" y="16474"/>
                  </a:lnTo>
                  <a:lnTo>
                    <a:pt x="27981" y="1647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70">
              <a:extLst>
                <a:ext uri="{FF2B5EF4-FFF2-40B4-BE49-F238E27FC236}">
                  <a16:creationId xmlns:a16="http://schemas.microsoft.com/office/drawing/2014/main" id="{B0B6B3F6-F7E8-0ABD-632B-6A264D18A82E}"/>
                </a:ext>
              </a:extLst>
            </p:cNvPr>
            <p:cNvSpPr/>
            <p:nvPr/>
          </p:nvSpPr>
          <p:spPr>
            <a:xfrm>
              <a:off x="8744522" y="3354402"/>
              <a:ext cx="45390" cy="42893"/>
            </a:xfrm>
            <a:custGeom>
              <a:avLst/>
              <a:gdLst>
                <a:gd name="connsiteX0" fmla="*/ 27981 w 45390"/>
                <a:gd name="connsiteY0" fmla="*/ 16474 h 42893"/>
                <a:gd name="connsiteX1" fmla="*/ 22696 w 45390"/>
                <a:gd name="connsiteY1" fmla="*/ 0 h 42893"/>
                <a:gd name="connsiteX2" fmla="*/ 17410 w 45390"/>
                <a:gd name="connsiteY2" fmla="*/ 16474 h 42893"/>
                <a:gd name="connsiteX3" fmla="*/ 0 w 45390"/>
                <a:gd name="connsiteY3" fmla="*/ 16474 h 42893"/>
                <a:gd name="connsiteX4" fmla="*/ 13990 w 45390"/>
                <a:gd name="connsiteY4" fmla="*/ 26420 h 42893"/>
                <a:gd name="connsiteX5" fmla="*/ 8705 w 45390"/>
                <a:gd name="connsiteY5" fmla="*/ 42893 h 42893"/>
                <a:gd name="connsiteX6" fmla="*/ 22696 w 45390"/>
                <a:gd name="connsiteY6" fmla="*/ 32947 h 42893"/>
                <a:gd name="connsiteX7" fmla="*/ 36686 w 45390"/>
                <a:gd name="connsiteY7" fmla="*/ 42893 h 42893"/>
                <a:gd name="connsiteX8" fmla="*/ 31400 w 45390"/>
                <a:gd name="connsiteY8" fmla="*/ 26420 h 42893"/>
                <a:gd name="connsiteX9" fmla="*/ 45390 w 45390"/>
                <a:gd name="connsiteY9" fmla="*/ 16474 h 42893"/>
                <a:gd name="connsiteX10" fmla="*/ 27981 w 45390"/>
                <a:gd name="connsiteY10" fmla="*/ 16474 h 4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0" h="42893">
                  <a:moveTo>
                    <a:pt x="27981" y="16474"/>
                  </a:moveTo>
                  <a:lnTo>
                    <a:pt x="22696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3990" y="26420"/>
                  </a:lnTo>
                  <a:lnTo>
                    <a:pt x="8705" y="42893"/>
                  </a:lnTo>
                  <a:lnTo>
                    <a:pt x="22696" y="32947"/>
                  </a:lnTo>
                  <a:lnTo>
                    <a:pt x="36686" y="42893"/>
                  </a:lnTo>
                  <a:lnTo>
                    <a:pt x="31400" y="26420"/>
                  </a:lnTo>
                  <a:lnTo>
                    <a:pt x="45390" y="16474"/>
                  </a:lnTo>
                  <a:lnTo>
                    <a:pt x="27981" y="1647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id="{EB9599B5-B2BD-EEC8-165A-A7070599E4CB}"/>
                </a:ext>
              </a:extLst>
            </p:cNvPr>
            <p:cNvSpPr/>
            <p:nvPr/>
          </p:nvSpPr>
          <p:spPr>
            <a:xfrm>
              <a:off x="8797063" y="3301562"/>
              <a:ext cx="45391" cy="43204"/>
            </a:xfrm>
            <a:custGeom>
              <a:avLst/>
              <a:gdLst>
                <a:gd name="connsiteX0" fmla="*/ 28292 w 45391"/>
                <a:gd name="connsiteY0" fmla="*/ 16474 h 43204"/>
                <a:gd name="connsiteX1" fmla="*/ 22696 w 45391"/>
                <a:gd name="connsiteY1" fmla="*/ 0 h 43204"/>
                <a:gd name="connsiteX2" fmla="*/ 17410 w 45391"/>
                <a:gd name="connsiteY2" fmla="*/ 16474 h 43204"/>
                <a:gd name="connsiteX3" fmla="*/ 0 w 45391"/>
                <a:gd name="connsiteY3" fmla="*/ 16474 h 43204"/>
                <a:gd name="connsiteX4" fmla="*/ 14302 w 45391"/>
                <a:gd name="connsiteY4" fmla="*/ 26731 h 43204"/>
                <a:gd name="connsiteX5" fmla="*/ 9016 w 45391"/>
                <a:gd name="connsiteY5" fmla="*/ 43204 h 43204"/>
                <a:gd name="connsiteX6" fmla="*/ 22696 w 45391"/>
                <a:gd name="connsiteY6" fmla="*/ 32947 h 43204"/>
                <a:gd name="connsiteX7" fmla="*/ 36686 w 45391"/>
                <a:gd name="connsiteY7" fmla="*/ 43204 h 43204"/>
                <a:gd name="connsiteX8" fmla="*/ 31401 w 45391"/>
                <a:gd name="connsiteY8" fmla="*/ 26731 h 43204"/>
                <a:gd name="connsiteX9" fmla="*/ 45391 w 45391"/>
                <a:gd name="connsiteY9" fmla="*/ 16474 h 43204"/>
                <a:gd name="connsiteX10" fmla="*/ 28292 w 45391"/>
                <a:gd name="connsiteY10" fmla="*/ 16474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28292" y="16474"/>
                  </a:moveTo>
                  <a:lnTo>
                    <a:pt x="22696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4302" y="26731"/>
                  </a:lnTo>
                  <a:lnTo>
                    <a:pt x="9016" y="43204"/>
                  </a:lnTo>
                  <a:lnTo>
                    <a:pt x="22696" y="32947"/>
                  </a:lnTo>
                  <a:lnTo>
                    <a:pt x="36686" y="43204"/>
                  </a:lnTo>
                  <a:lnTo>
                    <a:pt x="31401" y="26731"/>
                  </a:lnTo>
                  <a:lnTo>
                    <a:pt x="45391" y="16474"/>
                  </a:lnTo>
                  <a:lnTo>
                    <a:pt x="28292" y="1647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72">
              <a:extLst>
                <a:ext uri="{FF2B5EF4-FFF2-40B4-BE49-F238E27FC236}">
                  <a16:creationId xmlns:a16="http://schemas.microsoft.com/office/drawing/2014/main" id="{73C2D1D7-24B4-281C-3A8A-902AD562EADA}"/>
                </a:ext>
              </a:extLst>
            </p:cNvPr>
            <p:cNvSpPr/>
            <p:nvPr/>
          </p:nvSpPr>
          <p:spPr>
            <a:xfrm>
              <a:off x="8816338" y="3229452"/>
              <a:ext cx="45391" cy="43204"/>
            </a:xfrm>
            <a:custGeom>
              <a:avLst/>
              <a:gdLst>
                <a:gd name="connsiteX0" fmla="*/ 45391 w 45391"/>
                <a:gd name="connsiteY0" fmla="*/ 16474 h 43204"/>
                <a:gd name="connsiteX1" fmla="*/ 27981 w 45391"/>
                <a:gd name="connsiteY1" fmla="*/ 16474 h 43204"/>
                <a:gd name="connsiteX2" fmla="*/ 22696 w 45391"/>
                <a:gd name="connsiteY2" fmla="*/ 0 h 43204"/>
                <a:gd name="connsiteX3" fmla="*/ 17410 w 45391"/>
                <a:gd name="connsiteY3" fmla="*/ 16474 h 43204"/>
                <a:gd name="connsiteX4" fmla="*/ 0 w 45391"/>
                <a:gd name="connsiteY4" fmla="*/ 16474 h 43204"/>
                <a:gd name="connsiteX5" fmla="*/ 13990 w 45391"/>
                <a:gd name="connsiteY5" fmla="*/ 26731 h 43204"/>
                <a:gd name="connsiteX6" fmla="*/ 8705 w 45391"/>
                <a:gd name="connsiteY6" fmla="*/ 43204 h 43204"/>
                <a:gd name="connsiteX7" fmla="*/ 22696 w 45391"/>
                <a:gd name="connsiteY7" fmla="*/ 32947 h 43204"/>
                <a:gd name="connsiteX8" fmla="*/ 36375 w 45391"/>
                <a:gd name="connsiteY8" fmla="*/ 43204 h 43204"/>
                <a:gd name="connsiteX9" fmla="*/ 31090 w 45391"/>
                <a:gd name="connsiteY9" fmla="*/ 26731 h 43204"/>
                <a:gd name="connsiteX10" fmla="*/ 45391 w 45391"/>
                <a:gd name="connsiteY10" fmla="*/ 16474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45391" y="16474"/>
                  </a:moveTo>
                  <a:lnTo>
                    <a:pt x="27981" y="16474"/>
                  </a:lnTo>
                  <a:lnTo>
                    <a:pt x="22696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3990" y="26731"/>
                  </a:lnTo>
                  <a:lnTo>
                    <a:pt x="8705" y="43204"/>
                  </a:lnTo>
                  <a:lnTo>
                    <a:pt x="22696" y="32947"/>
                  </a:lnTo>
                  <a:lnTo>
                    <a:pt x="36375" y="43204"/>
                  </a:lnTo>
                  <a:lnTo>
                    <a:pt x="31090" y="26731"/>
                  </a:lnTo>
                  <a:lnTo>
                    <a:pt x="45391" y="16474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73">
              <a:extLst>
                <a:ext uri="{FF2B5EF4-FFF2-40B4-BE49-F238E27FC236}">
                  <a16:creationId xmlns:a16="http://schemas.microsoft.com/office/drawing/2014/main" id="{103C4C9F-981E-8D77-206E-2E344CBDA49F}"/>
                </a:ext>
              </a:extLst>
            </p:cNvPr>
            <p:cNvSpPr/>
            <p:nvPr/>
          </p:nvSpPr>
          <p:spPr>
            <a:xfrm>
              <a:off x="8797063" y="3157652"/>
              <a:ext cx="45391" cy="42893"/>
            </a:xfrm>
            <a:custGeom>
              <a:avLst/>
              <a:gdLst>
                <a:gd name="connsiteX0" fmla="*/ 9016 w 45391"/>
                <a:gd name="connsiteY0" fmla="*/ 42893 h 42893"/>
                <a:gd name="connsiteX1" fmla="*/ 22696 w 45391"/>
                <a:gd name="connsiteY1" fmla="*/ 32947 h 42893"/>
                <a:gd name="connsiteX2" fmla="*/ 36686 w 45391"/>
                <a:gd name="connsiteY2" fmla="*/ 42893 h 42893"/>
                <a:gd name="connsiteX3" fmla="*/ 31401 w 45391"/>
                <a:gd name="connsiteY3" fmla="*/ 26731 h 42893"/>
                <a:gd name="connsiteX4" fmla="*/ 45391 w 45391"/>
                <a:gd name="connsiteY4" fmla="*/ 16474 h 42893"/>
                <a:gd name="connsiteX5" fmla="*/ 28292 w 45391"/>
                <a:gd name="connsiteY5" fmla="*/ 16474 h 42893"/>
                <a:gd name="connsiteX6" fmla="*/ 22696 w 45391"/>
                <a:gd name="connsiteY6" fmla="*/ 0 h 42893"/>
                <a:gd name="connsiteX7" fmla="*/ 17410 w 45391"/>
                <a:gd name="connsiteY7" fmla="*/ 16474 h 42893"/>
                <a:gd name="connsiteX8" fmla="*/ 0 w 45391"/>
                <a:gd name="connsiteY8" fmla="*/ 16474 h 42893"/>
                <a:gd name="connsiteX9" fmla="*/ 14302 w 45391"/>
                <a:gd name="connsiteY9" fmla="*/ 26731 h 42893"/>
                <a:gd name="connsiteX10" fmla="*/ 9016 w 45391"/>
                <a:gd name="connsiteY10" fmla="*/ 42893 h 4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2893">
                  <a:moveTo>
                    <a:pt x="9016" y="42893"/>
                  </a:moveTo>
                  <a:lnTo>
                    <a:pt x="22696" y="32947"/>
                  </a:lnTo>
                  <a:lnTo>
                    <a:pt x="36686" y="42893"/>
                  </a:lnTo>
                  <a:lnTo>
                    <a:pt x="31401" y="26731"/>
                  </a:lnTo>
                  <a:lnTo>
                    <a:pt x="45391" y="16474"/>
                  </a:lnTo>
                  <a:lnTo>
                    <a:pt x="28292" y="16474"/>
                  </a:lnTo>
                  <a:lnTo>
                    <a:pt x="22696" y="0"/>
                  </a:lnTo>
                  <a:lnTo>
                    <a:pt x="17410" y="16474"/>
                  </a:lnTo>
                  <a:lnTo>
                    <a:pt x="0" y="16474"/>
                  </a:lnTo>
                  <a:lnTo>
                    <a:pt x="14302" y="26731"/>
                  </a:lnTo>
                  <a:lnTo>
                    <a:pt x="9016" y="42893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74">
              <a:extLst>
                <a:ext uri="{FF2B5EF4-FFF2-40B4-BE49-F238E27FC236}">
                  <a16:creationId xmlns:a16="http://schemas.microsoft.com/office/drawing/2014/main" id="{E9D538E3-F6F2-E85C-772C-13F7E6A4B333}"/>
                </a:ext>
              </a:extLst>
            </p:cNvPr>
            <p:cNvSpPr/>
            <p:nvPr/>
          </p:nvSpPr>
          <p:spPr>
            <a:xfrm>
              <a:off x="8744832" y="3105123"/>
              <a:ext cx="45391" cy="43204"/>
            </a:xfrm>
            <a:custGeom>
              <a:avLst/>
              <a:gdLst>
                <a:gd name="connsiteX0" fmla="*/ 22696 w 45391"/>
                <a:gd name="connsiteY0" fmla="*/ 0 h 43204"/>
                <a:gd name="connsiteX1" fmla="*/ 17099 w 45391"/>
                <a:gd name="connsiteY1" fmla="*/ 16784 h 43204"/>
                <a:gd name="connsiteX2" fmla="*/ 0 w 45391"/>
                <a:gd name="connsiteY2" fmla="*/ 16474 h 43204"/>
                <a:gd name="connsiteX3" fmla="*/ 13990 w 45391"/>
                <a:gd name="connsiteY3" fmla="*/ 26731 h 43204"/>
                <a:gd name="connsiteX4" fmla="*/ 8705 w 45391"/>
                <a:gd name="connsiteY4" fmla="*/ 43204 h 43204"/>
                <a:gd name="connsiteX5" fmla="*/ 22696 w 45391"/>
                <a:gd name="connsiteY5" fmla="*/ 32947 h 43204"/>
                <a:gd name="connsiteX6" fmla="*/ 36375 w 45391"/>
                <a:gd name="connsiteY6" fmla="*/ 43204 h 43204"/>
                <a:gd name="connsiteX7" fmla="*/ 31090 w 45391"/>
                <a:gd name="connsiteY7" fmla="*/ 26731 h 43204"/>
                <a:gd name="connsiteX8" fmla="*/ 45391 w 45391"/>
                <a:gd name="connsiteY8" fmla="*/ 16474 h 43204"/>
                <a:gd name="connsiteX9" fmla="*/ 27981 w 45391"/>
                <a:gd name="connsiteY9" fmla="*/ 16474 h 43204"/>
                <a:gd name="connsiteX10" fmla="*/ 22696 w 45391"/>
                <a:gd name="connsiteY10" fmla="*/ 0 h 4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91" h="43204">
                  <a:moveTo>
                    <a:pt x="22696" y="0"/>
                  </a:moveTo>
                  <a:lnTo>
                    <a:pt x="17099" y="16784"/>
                  </a:lnTo>
                  <a:lnTo>
                    <a:pt x="0" y="16474"/>
                  </a:lnTo>
                  <a:lnTo>
                    <a:pt x="13990" y="26731"/>
                  </a:lnTo>
                  <a:lnTo>
                    <a:pt x="8705" y="43204"/>
                  </a:lnTo>
                  <a:lnTo>
                    <a:pt x="22696" y="32947"/>
                  </a:lnTo>
                  <a:lnTo>
                    <a:pt x="36375" y="43204"/>
                  </a:lnTo>
                  <a:lnTo>
                    <a:pt x="31090" y="26731"/>
                  </a:lnTo>
                  <a:lnTo>
                    <a:pt x="45391" y="16474"/>
                  </a:lnTo>
                  <a:lnTo>
                    <a:pt x="27981" y="16474"/>
                  </a:lnTo>
                  <a:lnTo>
                    <a:pt x="22696" y="0"/>
                  </a:lnTo>
                </a:path>
              </a:pathLst>
            </a:custGeom>
            <a:solidFill>
              <a:srgbClr val="FFF100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2A7B2E9A-89A9-811B-FE7C-0622E7324EE1}"/>
              </a:ext>
            </a:extLst>
          </p:cNvPr>
          <p:cNvSpPr txBox="1"/>
          <p:nvPr/>
        </p:nvSpPr>
        <p:spPr>
          <a:xfrm>
            <a:off x="5353203" y="2158133"/>
            <a:ext cx="103455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l-GR" sz="1275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Ευρωπαϊκή Επιτροπή</a:t>
            </a:r>
          </a:p>
        </p:txBody>
      </p:sp>
      <p:sp>
        <p:nvSpPr>
          <p:cNvPr id="34" name="Content Placeholder 34">
            <a:extLst>
              <a:ext uri="{FF2B5EF4-FFF2-40B4-BE49-F238E27FC236}">
                <a16:creationId xmlns:a16="http://schemas.microsoft.com/office/drawing/2014/main" id="{AF0B895B-B5ED-D713-C913-4B4DB5F5F926}"/>
              </a:ext>
            </a:extLst>
          </p:cNvPr>
          <p:cNvSpPr txBox="1">
            <a:spLocks/>
          </p:cNvSpPr>
          <p:nvPr/>
        </p:nvSpPr>
        <p:spPr>
          <a:xfrm>
            <a:off x="1439160" y="1798540"/>
            <a:ext cx="2976372" cy="445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ClrTx/>
              <a:buNone/>
            </a:pPr>
            <a:r>
              <a:rPr lang="en-US" sz="1275" b="1" dirty="0">
                <a:solidFill>
                  <a:srgbClr val="2F5597"/>
                </a:solidFill>
                <a:latin typeface="+mn-lt"/>
              </a:rPr>
              <a:t>6</a:t>
            </a:r>
            <a:r>
              <a:rPr lang="el-GR" sz="1275" b="1" dirty="0">
                <a:solidFill>
                  <a:srgbClr val="2F5597"/>
                </a:solidFill>
                <a:latin typeface="+mn-lt"/>
              </a:rPr>
              <a:t>ο και </a:t>
            </a:r>
            <a:r>
              <a:rPr lang="en-US" sz="1275" b="1" dirty="0">
                <a:solidFill>
                  <a:srgbClr val="2F5597"/>
                </a:solidFill>
                <a:latin typeface="+mn-lt"/>
              </a:rPr>
              <a:t>7</a:t>
            </a:r>
            <a:r>
              <a:rPr lang="el-GR" sz="1275" b="1" dirty="0">
                <a:solidFill>
                  <a:srgbClr val="2F5597"/>
                </a:solidFill>
                <a:latin typeface="+mn-lt"/>
              </a:rPr>
              <a:t>ο αίτημα για επιχορηγήσεις 6ο αίτημα για δάνεια</a:t>
            </a:r>
          </a:p>
        </p:txBody>
      </p:sp>
      <p:sp>
        <p:nvSpPr>
          <p:cNvPr id="35" name="Rounded Rectangle 16">
            <a:extLst>
              <a:ext uri="{FF2B5EF4-FFF2-40B4-BE49-F238E27FC236}">
                <a16:creationId xmlns:a16="http://schemas.microsoft.com/office/drawing/2014/main" id="{E2B316FF-D281-EE28-4794-222BD855A693}"/>
              </a:ext>
            </a:extLst>
          </p:cNvPr>
          <p:cNvSpPr/>
          <p:nvPr/>
        </p:nvSpPr>
        <p:spPr>
          <a:xfrm>
            <a:off x="621511" y="1122098"/>
            <a:ext cx="3615713" cy="1673351"/>
          </a:xfrm>
          <a:prstGeom prst="roundRect">
            <a:avLst>
              <a:gd name="adj" fmla="val 10168"/>
            </a:avLst>
          </a:prstGeom>
          <a:noFill/>
          <a:ln w="25400">
            <a:solidFill>
              <a:srgbClr val="18BF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x-none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12EE21-28A4-2DFF-CEDA-2D54F7BA38A1}"/>
              </a:ext>
            </a:extLst>
          </p:cNvPr>
          <p:cNvGrpSpPr/>
          <p:nvPr/>
        </p:nvGrpSpPr>
        <p:grpSpPr>
          <a:xfrm>
            <a:off x="3411949" y="1028889"/>
            <a:ext cx="336848" cy="336947"/>
            <a:chOff x="3296215" y="3885989"/>
            <a:chExt cx="586971" cy="587143"/>
          </a:xfrm>
        </p:grpSpPr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B1BC2D56-0A1A-09E2-FC11-B7E3D86C55B4}"/>
                </a:ext>
              </a:extLst>
            </p:cNvPr>
            <p:cNvSpPr/>
            <p:nvPr/>
          </p:nvSpPr>
          <p:spPr>
            <a:xfrm>
              <a:off x="3296215" y="3886300"/>
              <a:ext cx="586971" cy="586832"/>
            </a:xfrm>
            <a:custGeom>
              <a:avLst/>
              <a:gdLst>
                <a:gd name="connsiteX0" fmla="*/ 586972 w 586971"/>
                <a:gd name="connsiteY0" fmla="*/ 293416 h 586832"/>
                <a:gd name="connsiteX1" fmla="*/ 293486 w 586971"/>
                <a:gd name="connsiteY1" fmla="*/ 586833 h 586832"/>
                <a:gd name="connsiteX2" fmla="*/ 0 w 586971"/>
                <a:gd name="connsiteY2" fmla="*/ 293416 h 586832"/>
                <a:gd name="connsiteX3" fmla="*/ 293486 w 586971"/>
                <a:gd name="connsiteY3" fmla="*/ 0 h 586832"/>
                <a:gd name="connsiteX4" fmla="*/ 586972 w 586971"/>
                <a:gd name="connsiteY4" fmla="*/ 293416 h 58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971" h="586832">
                  <a:moveTo>
                    <a:pt x="586972" y="293416"/>
                  </a:moveTo>
                  <a:cubicBezTo>
                    <a:pt x="586972" y="455466"/>
                    <a:pt x="455573" y="586833"/>
                    <a:pt x="293486" y="586833"/>
                  </a:cubicBezTo>
                  <a:cubicBezTo>
                    <a:pt x="131398" y="586833"/>
                    <a:pt x="0" y="455466"/>
                    <a:pt x="0" y="293416"/>
                  </a:cubicBezTo>
                  <a:cubicBezTo>
                    <a:pt x="0" y="131367"/>
                    <a:pt x="131398" y="0"/>
                    <a:pt x="293486" y="0"/>
                  </a:cubicBezTo>
                  <a:cubicBezTo>
                    <a:pt x="455573" y="0"/>
                    <a:pt x="586972" y="131367"/>
                    <a:pt x="586972" y="293416"/>
                  </a:cubicBezTo>
                  <a:close/>
                </a:path>
              </a:pathLst>
            </a:custGeom>
            <a:solidFill>
              <a:srgbClr val="7EC352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88D0F344-0F21-0741-5FDC-789E358C05A4}"/>
                </a:ext>
              </a:extLst>
            </p:cNvPr>
            <p:cNvSpPr/>
            <p:nvPr/>
          </p:nvSpPr>
          <p:spPr>
            <a:xfrm>
              <a:off x="3452907" y="3885989"/>
              <a:ext cx="368722" cy="414846"/>
            </a:xfrm>
            <a:custGeom>
              <a:avLst/>
              <a:gdLst>
                <a:gd name="connsiteX0" fmla="*/ 0 w 368722"/>
                <a:gd name="connsiteY0" fmla="*/ 265442 h 414846"/>
                <a:gd name="connsiteX1" fmla="*/ 128711 w 368722"/>
                <a:gd name="connsiteY1" fmla="*/ 410596 h 414846"/>
                <a:gd name="connsiteX2" fmla="*/ 153894 w 368722"/>
                <a:gd name="connsiteY2" fmla="*/ 405623 h 414846"/>
                <a:gd name="connsiteX3" fmla="*/ 368723 w 368722"/>
                <a:gd name="connsiteY3" fmla="*/ 0 h 41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22" h="414846">
                  <a:moveTo>
                    <a:pt x="0" y="265442"/>
                  </a:moveTo>
                  <a:lnTo>
                    <a:pt x="128711" y="410596"/>
                  </a:lnTo>
                  <a:cubicBezTo>
                    <a:pt x="136483" y="418056"/>
                    <a:pt x="149541" y="415259"/>
                    <a:pt x="153894" y="405623"/>
                  </a:cubicBezTo>
                  <a:lnTo>
                    <a:pt x="368723" y="0"/>
                  </a:lnTo>
                </a:path>
              </a:pathLst>
            </a:custGeom>
            <a:noFill/>
            <a:ln w="66675" cap="rnd">
              <a:solidFill>
                <a:srgbClr val="2F5597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977410C-9A2B-0411-A9DB-4F591B6DE09E}"/>
              </a:ext>
            </a:extLst>
          </p:cNvPr>
          <p:cNvSpPr txBox="1"/>
          <p:nvPr/>
        </p:nvSpPr>
        <p:spPr>
          <a:xfrm>
            <a:off x="933006" y="1358713"/>
            <a:ext cx="30524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l-GR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Υποβολή </a:t>
            </a:r>
            <a:r>
              <a:rPr lang="en-US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 αιτημάτων πληρωμής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7079FC-F1A0-95D6-AB78-1AB89990636A}"/>
              </a:ext>
            </a:extLst>
          </p:cNvPr>
          <p:cNvSpPr txBox="1"/>
          <p:nvPr/>
        </p:nvSpPr>
        <p:spPr>
          <a:xfrm>
            <a:off x="1517196" y="2261740"/>
            <a:ext cx="1705045" cy="461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685800">
              <a:buClrTx/>
            </a:pPr>
            <a:r>
              <a:rPr lang="en-US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3</a:t>
            </a:r>
            <a:r>
              <a:rPr lang="el-GR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27</a:t>
            </a:r>
            <a:r>
              <a:rPr lang="el-GR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2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δισ.€</a:t>
            </a:r>
            <a:r>
              <a:rPr lang="en-US" sz="2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 </a:t>
            </a:r>
            <a:endParaRPr lang="x-none" sz="1800" b="1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Rounded Rectangle 70">
            <a:extLst>
              <a:ext uri="{FF2B5EF4-FFF2-40B4-BE49-F238E27FC236}">
                <a16:creationId xmlns:a16="http://schemas.microsoft.com/office/drawing/2014/main" id="{8A28CA55-1C62-BD55-385E-09E5DE08F870}"/>
              </a:ext>
            </a:extLst>
          </p:cNvPr>
          <p:cNvSpPr/>
          <p:nvPr/>
        </p:nvSpPr>
        <p:spPr>
          <a:xfrm>
            <a:off x="4860445" y="3097472"/>
            <a:ext cx="3664187" cy="1679070"/>
          </a:xfrm>
          <a:prstGeom prst="roundRect">
            <a:avLst>
              <a:gd name="adj" fmla="val 9276"/>
            </a:avLst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7BC2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GR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F3D372-AD2F-A94F-8473-615400A77655}"/>
              </a:ext>
            </a:extLst>
          </p:cNvPr>
          <p:cNvGrpSpPr/>
          <p:nvPr/>
        </p:nvGrpSpPr>
        <p:grpSpPr>
          <a:xfrm>
            <a:off x="7575424" y="3532184"/>
            <a:ext cx="626453" cy="626453"/>
            <a:chOff x="6894215" y="1626640"/>
            <a:chExt cx="835270" cy="835270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D85C8834-2D47-8C96-EB8F-76067B7A7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58550" y="1756250"/>
              <a:ext cx="576050" cy="576050"/>
            </a:xfrm>
            <a:prstGeom prst="rect">
              <a:avLst/>
            </a:prstGeom>
          </p:spPr>
        </p:pic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90AB1F1-C384-5363-CD5B-FDE206873E27}"/>
                </a:ext>
              </a:extLst>
            </p:cNvPr>
            <p:cNvSpPr/>
            <p:nvPr/>
          </p:nvSpPr>
          <p:spPr>
            <a:xfrm>
              <a:off x="6894215" y="1626640"/>
              <a:ext cx="835270" cy="835270"/>
            </a:xfrm>
            <a:prstGeom prst="ellipse">
              <a:avLst/>
            </a:prstGeom>
            <a:noFill/>
            <a:ln w="15875">
              <a:solidFill>
                <a:srgbClr val="1CBFDD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GR" sz="1350" kern="1200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B3DC456-26A4-5571-E687-A7DFC3F617F6}"/>
              </a:ext>
            </a:extLst>
          </p:cNvPr>
          <p:cNvGrpSpPr/>
          <p:nvPr/>
        </p:nvGrpSpPr>
        <p:grpSpPr>
          <a:xfrm>
            <a:off x="7810998" y="2965019"/>
            <a:ext cx="336848" cy="336947"/>
            <a:chOff x="3296215" y="3885989"/>
            <a:chExt cx="586971" cy="587143"/>
          </a:xfrm>
        </p:grpSpPr>
        <p:sp>
          <p:nvSpPr>
            <p:cNvPr id="50" name="Freeform 23">
              <a:extLst>
                <a:ext uri="{FF2B5EF4-FFF2-40B4-BE49-F238E27FC236}">
                  <a16:creationId xmlns:a16="http://schemas.microsoft.com/office/drawing/2014/main" id="{8D4D261D-AACD-55A8-62F8-A252E643DF5E}"/>
                </a:ext>
              </a:extLst>
            </p:cNvPr>
            <p:cNvSpPr/>
            <p:nvPr/>
          </p:nvSpPr>
          <p:spPr>
            <a:xfrm>
              <a:off x="3296215" y="3886300"/>
              <a:ext cx="586971" cy="586832"/>
            </a:xfrm>
            <a:custGeom>
              <a:avLst/>
              <a:gdLst>
                <a:gd name="connsiteX0" fmla="*/ 586972 w 586971"/>
                <a:gd name="connsiteY0" fmla="*/ 293416 h 586832"/>
                <a:gd name="connsiteX1" fmla="*/ 293486 w 586971"/>
                <a:gd name="connsiteY1" fmla="*/ 586833 h 586832"/>
                <a:gd name="connsiteX2" fmla="*/ 0 w 586971"/>
                <a:gd name="connsiteY2" fmla="*/ 293416 h 586832"/>
                <a:gd name="connsiteX3" fmla="*/ 293486 w 586971"/>
                <a:gd name="connsiteY3" fmla="*/ 0 h 586832"/>
                <a:gd name="connsiteX4" fmla="*/ 586972 w 586971"/>
                <a:gd name="connsiteY4" fmla="*/ 293416 h 58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971" h="586832">
                  <a:moveTo>
                    <a:pt x="586972" y="293416"/>
                  </a:moveTo>
                  <a:cubicBezTo>
                    <a:pt x="586972" y="455466"/>
                    <a:pt x="455573" y="586833"/>
                    <a:pt x="293486" y="586833"/>
                  </a:cubicBezTo>
                  <a:cubicBezTo>
                    <a:pt x="131398" y="586833"/>
                    <a:pt x="0" y="455466"/>
                    <a:pt x="0" y="293416"/>
                  </a:cubicBezTo>
                  <a:cubicBezTo>
                    <a:pt x="0" y="131367"/>
                    <a:pt x="131398" y="0"/>
                    <a:pt x="293486" y="0"/>
                  </a:cubicBezTo>
                  <a:cubicBezTo>
                    <a:pt x="455573" y="0"/>
                    <a:pt x="586972" y="131367"/>
                    <a:pt x="586972" y="293416"/>
                  </a:cubicBezTo>
                  <a:close/>
                </a:path>
              </a:pathLst>
            </a:custGeom>
            <a:solidFill>
              <a:srgbClr val="7EC352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Freeform 25">
              <a:extLst>
                <a:ext uri="{FF2B5EF4-FFF2-40B4-BE49-F238E27FC236}">
                  <a16:creationId xmlns:a16="http://schemas.microsoft.com/office/drawing/2014/main" id="{49B295C5-1976-67AB-3767-15FC128FD9D2}"/>
                </a:ext>
              </a:extLst>
            </p:cNvPr>
            <p:cNvSpPr/>
            <p:nvPr/>
          </p:nvSpPr>
          <p:spPr>
            <a:xfrm>
              <a:off x="3452907" y="3885989"/>
              <a:ext cx="368722" cy="414846"/>
            </a:xfrm>
            <a:custGeom>
              <a:avLst/>
              <a:gdLst>
                <a:gd name="connsiteX0" fmla="*/ 0 w 368722"/>
                <a:gd name="connsiteY0" fmla="*/ 265442 h 414846"/>
                <a:gd name="connsiteX1" fmla="*/ 128711 w 368722"/>
                <a:gd name="connsiteY1" fmla="*/ 410596 h 414846"/>
                <a:gd name="connsiteX2" fmla="*/ 153894 w 368722"/>
                <a:gd name="connsiteY2" fmla="*/ 405623 h 414846"/>
                <a:gd name="connsiteX3" fmla="*/ 368723 w 368722"/>
                <a:gd name="connsiteY3" fmla="*/ 0 h 41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22" h="414846">
                  <a:moveTo>
                    <a:pt x="0" y="265442"/>
                  </a:moveTo>
                  <a:lnTo>
                    <a:pt x="128711" y="410596"/>
                  </a:lnTo>
                  <a:cubicBezTo>
                    <a:pt x="136483" y="418056"/>
                    <a:pt x="149541" y="415259"/>
                    <a:pt x="153894" y="405623"/>
                  </a:cubicBezTo>
                  <a:lnTo>
                    <a:pt x="368723" y="0"/>
                  </a:lnTo>
                </a:path>
              </a:pathLst>
            </a:custGeom>
            <a:noFill/>
            <a:ln w="66675" cap="rnd">
              <a:solidFill>
                <a:srgbClr val="2F5597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" name="Rounded Rectangle 70">
            <a:extLst>
              <a:ext uri="{FF2B5EF4-FFF2-40B4-BE49-F238E27FC236}">
                <a16:creationId xmlns:a16="http://schemas.microsoft.com/office/drawing/2014/main" id="{0DCE6F50-BFF8-1EEA-6848-FDC35D7561EE}"/>
              </a:ext>
            </a:extLst>
          </p:cNvPr>
          <p:cNvSpPr/>
          <p:nvPr/>
        </p:nvSpPr>
        <p:spPr>
          <a:xfrm>
            <a:off x="559908" y="3090328"/>
            <a:ext cx="3829049" cy="1674416"/>
          </a:xfrm>
          <a:prstGeom prst="roundRect">
            <a:avLst>
              <a:gd name="adj" fmla="val 9276"/>
            </a:avLst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7BC2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GR" sz="1350" kern="1200" dirty="0">
              <a:solidFill>
                <a:prstClr val="white"/>
              </a:solidFill>
              <a:highlight>
                <a:srgbClr val="FF0000"/>
              </a:highlight>
              <a:latin typeface="Calibri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4F9BCD4-B935-2752-1219-AB702E9057B1}"/>
              </a:ext>
            </a:extLst>
          </p:cNvPr>
          <p:cNvGrpSpPr/>
          <p:nvPr/>
        </p:nvGrpSpPr>
        <p:grpSpPr>
          <a:xfrm>
            <a:off x="3413720" y="2970490"/>
            <a:ext cx="336848" cy="336947"/>
            <a:chOff x="3296215" y="3885989"/>
            <a:chExt cx="586971" cy="587143"/>
          </a:xfrm>
        </p:grpSpPr>
        <p:sp>
          <p:nvSpPr>
            <p:cNvPr id="58" name="Freeform 23">
              <a:extLst>
                <a:ext uri="{FF2B5EF4-FFF2-40B4-BE49-F238E27FC236}">
                  <a16:creationId xmlns:a16="http://schemas.microsoft.com/office/drawing/2014/main" id="{5EF7D5C2-F615-8283-E30B-1ED2ABD6C4C8}"/>
                </a:ext>
              </a:extLst>
            </p:cNvPr>
            <p:cNvSpPr/>
            <p:nvPr/>
          </p:nvSpPr>
          <p:spPr>
            <a:xfrm>
              <a:off x="3296215" y="3886300"/>
              <a:ext cx="586971" cy="586832"/>
            </a:xfrm>
            <a:custGeom>
              <a:avLst/>
              <a:gdLst>
                <a:gd name="connsiteX0" fmla="*/ 586972 w 586971"/>
                <a:gd name="connsiteY0" fmla="*/ 293416 h 586832"/>
                <a:gd name="connsiteX1" fmla="*/ 293486 w 586971"/>
                <a:gd name="connsiteY1" fmla="*/ 586833 h 586832"/>
                <a:gd name="connsiteX2" fmla="*/ 0 w 586971"/>
                <a:gd name="connsiteY2" fmla="*/ 293416 h 586832"/>
                <a:gd name="connsiteX3" fmla="*/ 293486 w 586971"/>
                <a:gd name="connsiteY3" fmla="*/ 0 h 586832"/>
                <a:gd name="connsiteX4" fmla="*/ 586972 w 586971"/>
                <a:gd name="connsiteY4" fmla="*/ 293416 h 58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971" h="586832">
                  <a:moveTo>
                    <a:pt x="586972" y="293416"/>
                  </a:moveTo>
                  <a:cubicBezTo>
                    <a:pt x="586972" y="455466"/>
                    <a:pt x="455573" y="586833"/>
                    <a:pt x="293486" y="586833"/>
                  </a:cubicBezTo>
                  <a:cubicBezTo>
                    <a:pt x="131398" y="586833"/>
                    <a:pt x="0" y="455466"/>
                    <a:pt x="0" y="293416"/>
                  </a:cubicBezTo>
                  <a:cubicBezTo>
                    <a:pt x="0" y="131367"/>
                    <a:pt x="131398" y="0"/>
                    <a:pt x="293486" y="0"/>
                  </a:cubicBezTo>
                  <a:cubicBezTo>
                    <a:pt x="455573" y="0"/>
                    <a:pt x="586972" y="131367"/>
                    <a:pt x="586972" y="293416"/>
                  </a:cubicBezTo>
                  <a:close/>
                </a:path>
              </a:pathLst>
            </a:custGeom>
            <a:solidFill>
              <a:srgbClr val="7EC352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Freeform 25">
              <a:extLst>
                <a:ext uri="{FF2B5EF4-FFF2-40B4-BE49-F238E27FC236}">
                  <a16:creationId xmlns:a16="http://schemas.microsoft.com/office/drawing/2014/main" id="{2DB5282A-785F-8C9B-E640-423DF476A0E6}"/>
                </a:ext>
              </a:extLst>
            </p:cNvPr>
            <p:cNvSpPr/>
            <p:nvPr/>
          </p:nvSpPr>
          <p:spPr>
            <a:xfrm>
              <a:off x="3452907" y="3885989"/>
              <a:ext cx="368722" cy="414846"/>
            </a:xfrm>
            <a:custGeom>
              <a:avLst/>
              <a:gdLst>
                <a:gd name="connsiteX0" fmla="*/ 0 w 368722"/>
                <a:gd name="connsiteY0" fmla="*/ 265442 h 414846"/>
                <a:gd name="connsiteX1" fmla="*/ 128711 w 368722"/>
                <a:gd name="connsiteY1" fmla="*/ 410596 h 414846"/>
                <a:gd name="connsiteX2" fmla="*/ 153894 w 368722"/>
                <a:gd name="connsiteY2" fmla="*/ 405623 h 414846"/>
                <a:gd name="connsiteX3" fmla="*/ 368723 w 368722"/>
                <a:gd name="connsiteY3" fmla="*/ 0 h 41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22" h="414846">
                  <a:moveTo>
                    <a:pt x="0" y="265442"/>
                  </a:moveTo>
                  <a:lnTo>
                    <a:pt x="128711" y="410596"/>
                  </a:lnTo>
                  <a:cubicBezTo>
                    <a:pt x="136483" y="418056"/>
                    <a:pt x="149541" y="415259"/>
                    <a:pt x="153894" y="405623"/>
                  </a:cubicBezTo>
                  <a:lnTo>
                    <a:pt x="368723" y="0"/>
                  </a:lnTo>
                </a:path>
              </a:pathLst>
            </a:custGeom>
            <a:noFill/>
            <a:ln w="66675" cap="rnd">
              <a:solidFill>
                <a:srgbClr val="2F5597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6F4FC73-3624-D344-972B-DF250E5B27A6}"/>
              </a:ext>
            </a:extLst>
          </p:cNvPr>
          <p:cNvSpPr txBox="1"/>
          <p:nvPr/>
        </p:nvSpPr>
        <p:spPr>
          <a:xfrm>
            <a:off x="5460415" y="3700063"/>
            <a:ext cx="2002516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  <a:defRPr/>
            </a:pPr>
            <a:r>
              <a:rPr lang="el-GR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ΣΚΕΛΟΣ ΕΠΙΧΟΡΗΓΗΣΕΩΝ</a:t>
            </a:r>
          </a:p>
          <a:p>
            <a:pPr algn="ctr" defTabSz="685800">
              <a:buClrTx/>
              <a:defRPr/>
            </a:pPr>
            <a:r>
              <a:rPr lang="el-GR" sz="3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4,9 </a:t>
            </a:r>
            <a:r>
              <a:rPr lang="el-GR" sz="2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δισ.€</a:t>
            </a:r>
            <a:endParaRPr lang="el-GR" sz="3200" b="1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1A80DC-8050-6894-BB5A-52305BA39431}"/>
              </a:ext>
            </a:extLst>
          </p:cNvPr>
          <p:cNvSpPr txBox="1"/>
          <p:nvPr/>
        </p:nvSpPr>
        <p:spPr>
          <a:xfrm>
            <a:off x="895831" y="3215533"/>
            <a:ext cx="2607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16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Έγκριση 2 Αναθεωρήσεων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528D953-869B-1CDB-EB96-FBE1B14394EE}"/>
              </a:ext>
            </a:extLst>
          </p:cNvPr>
          <p:cNvSpPr/>
          <p:nvPr/>
        </p:nvSpPr>
        <p:spPr>
          <a:xfrm>
            <a:off x="908888" y="3715731"/>
            <a:ext cx="63328" cy="55553"/>
          </a:xfrm>
          <a:prstGeom prst="ellipse">
            <a:avLst/>
          </a:prstGeom>
          <a:solidFill>
            <a:srgbClr val="7BC2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GR" sz="1600" kern="12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1E469D-731A-57DA-FF3E-322BC452B145}"/>
              </a:ext>
            </a:extLst>
          </p:cNvPr>
          <p:cNvSpPr txBox="1"/>
          <p:nvPr/>
        </p:nvSpPr>
        <p:spPr>
          <a:xfrm>
            <a:off x="894214" y="3524230"/>
            <a:ext cx="2602637" cy="9634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defTabSz="685800">
              <a:lnSpc>
                <a:spcPct val="200000"/>
              </a:lnSpc>
              <a:buClrTx/>
              <a:buFont typeface="Courier New" panose="02070309020205020404" pitchFamily="49" charset="0"/>
              <a:buChar char="o"/>
            </a:pPr>
            <a:r>
              <a:rPr lang="el-GR" sz="1100" b="1" kern="1200" dirty="0">
                <a:solidFill>
                  <a:srgbClr val="0F4E8C"/>
                </a:solidFill>
                <a:latin typeface="+mn-lt"/>
              </a:rPr>
              <a:t>Καμία χρηματοδοτική μείωση</a:t>
            </a:r>
          </a:p>
          <a:p>
            <a:pPr marL="171450" indent="-171450" defTabSz="685800">
              <a:lnSpc>
                <a:spcPct val="200000"/>
              </a:lnSpc>
              <a:buClrTx/>
              <a:buFont typeface="Courier New" panose="02070309020205020404" pitchFamily="49" charset="0"/>
              <a:buChar char="o"/>
            </a:pPr>
            <a:r>
              <a:rPr lang="el-GR" sz="11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Απλοποίηση οροσήμων και στόχων</a:t>
            </a:r>
          </a:p>
          <a:p>
            <a:pPr marL="171450" indent="-171450" defTabSz="685800">
              <a:lnSpc>
                <a:spcPct val="200000"/>
              </a:lnSpc>
              <a:buClrTx/>
              <a:buFont typeface="Courier New" panose="02070309020205020404" pitchFamily="49" charset="0"/>
              <a:buChar char="o"/>
            </a:pPr>
            <a:r>
              <a:rPr lang="el-GR" sz="1100" b="1" kern="1200" dirty="0">
                <a:solidFill>
                  <a:srgbClr val="0F4E8C"/>
                </a:solidFill>
                <a:latin typeface="+mn-lt"/>
              </a:rPr>
              <a:t>Ενίσχυση σημαντικών δράσεων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6C4E60-F317-C3AD-D65F-82D05B925453}"/>
              </a:ext>
            </a:extLst>
          </p:cNvPr>
          <p:cNvSpPr txBox="1"/>
          <p:nvPr/>
        </p:nvSpPr>
        <p:spPr>
          <a:xfrm>
            <a:off x="5433630" y="3272134"/>
            <a:ext cx="205608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16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Πληρωμές ΠΔΕ 2025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57D200-B409-06B6-9B9D-F425746F0C68}"/>
              </a:ext>
            </a:extLst>
          </p:cNvPr>
          <p:cNvCxnSpPr>
            <a:cxnSpLocks/>
          </p:cNvCxnSpPr>
          <p:nvPr/>
        </p:nvCxnSpPr>
        <p:spPr>
          <a:xfrm>
            <a:off x="4618192" y="3013536"/>
            <a:ext cx="0" cy="1737360"/>
          </a:xfrm>
          <a:prstGeom prst="line">
            <a:avLst/>
          </a:prstGeom>
          <a:ln w="28575">
            <a:solidFill>
              <a:srgbClr val="2F559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D8C148DE-48E9-9500-0456-96E38E816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9245" y="1472374"/>
            <a:ext cx="1149568" cy="738712"/>
          </a:xfrm>
          <a:prstGeom prst="rect">
            <a:avLst/>
          </a:prstGeom>
        </p:spPr>
      </p:pic>
      <p:sp>
        <p:nvSpPr>
          <p:cNvPr id="54" name="Rounded Rectangle 16">
            <a:extLst>
              <a:ext uri="{FF2B5EF4-FFF2-40B4-BE49-F238E27FC236}">
                <a16:creationId xmlns:a16="http://schemas.microsoft.com/office/drawing/2014/main" id="{572449F2-3408-B420-9453-A186BD83953E}"/>
              </a:ext>
            </a:extLst>
          </p:cNvPr>
          <p:cNvSpPr/>
          <p:nvPr/>
        </p:nvSpPr>
        <p:spPr>
          <a:xfrm>
            <a:off x="4891759" y="1149529"/>
            <a:ext cx="3615713" cy="1591057"/>
          </a:xfrm>
          <a:prstGeom prst="roundRect">
            <a:avLst>
              <a:gd name="adj" fmla="val 10168"/>
            </a:avLst>
          </a:prstGeom>
          <a:noFill/>
          <a:ln w="25400">
            <a:solidFill>
              <a:srgbClr val="18BF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x-none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E0BA582-87F9-C1B7-3B5A-C91CBF11CBEA}"/>
              </a:ext>
            </a:extLst>
          </p:cNvPr>
          <p:cNvGrpSpPr/>
          <p:nvPr/>
        </p:nvGrpSpPr>
        <p:grpSpPr>
          <a:xfrm>
            <a:off x="7812038" y="1033812"/>
            <a:ext cx="336848" cy="336947"/>
            <a:chOff x="3296215" y="3885989"/>
            <a:chExt cx="586971" cy="587143"/>
          </a:xfrm>
        </p:grpSpPr>
        <p:sp>
          <p:nvSpPr>
            <p:cNvPr id="63" name="Freeform 23">
              <a:extLst>
                <a:ext uri="{FF2B5EF4-FFF2-40B4-BE49-F238E27FC236}">
                  <a16:creationId xmlns:a16="http://schemas.microsoft.com/office/drawing/2014/main" id="{F970F79B-D483-FA0F-4B5B-BFC51D2F99AE}"/>
                </a:ext>
              </a:extLst>
            </p:cNvPr>
            <p:cNvSpPr/>
            <p:nvPr/>
          </p:nvSpPr>
          <p:spPr>
            <a:xfrm>
              <a:off x="3296215" y="3886300"/>
              <a:ext cx="586971" cy="586832"/>
            </a:xfrm>
            <a:custGeom>
              <a:avLst/>
              <a:gdLst>
                <a:gd name="connsiteX0" fmla="*/ 586972 w 586971"/>
                <a:gd name="connsiteY0" fmla="*/ 293416 h 586832"/>
                <a:gd name="connsiteX1" fmla="*/ 293486 w 586971"/>
                <a:gd name="connsiteY1" fmla="*/ 586833 h 586832"/>
                <a:gd name="connsiteX2" fmla="*/ 0 w 586971"/>
                <a:gd name="connsiteY2" fmla="*/ 293416 h 586832"/>
                <a:gd name="connsiteX3" fmla="*/ 293486 w 586971"/>
                <a:gd name="connsiteY3" fmla="*/ 0 h 586832"/>
                <a:gd name="connsiteX4" fmla="*/ 586972 w 586971"/>
                <a:gd name="connsiteY4" fmla="*/ 293416 h 58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971" h="586832">
                  <a:moveTo>
                    <a:pt x="586972" y="293416"/>
                  </a:moveTo>
                  <a:cubicBezTo>
                    <a:pt x="586972" y="455466"/>
                    <a:pt x="455573" y="586833"/>
                    <a:pt x="293486" y="586833"/>
                  </a:cubicBezTo>
                  <a:cubicBezTo>
                    <a:pt x="131398" y="586833"/>
                    <a:pt x="0" y="455466"/>
                    <a:pt x="0" y="293416"/>
                  </a:cubicBezTo>
                  <a:cubicBezTo>
                    <a:pt x="0" y="131367"/>
                    <a:pt x="131398" y="0"/>
                    <a:pt x="293486" y="0"/>
                  </a:cubicBezTo>
                  <a:cubicBezTo>
                    <a:pt x="455573" y="0"/>
                    <a:pt x="586972" y="131367"/>
                    <a:pt x="586972" y="293416"/>
                  </a:cubicBezTo>
                  <a:close/>
                </a:path>
              </a:pathLst>
            </a:custGeom>
            <a:solidFill>
              <a:srgbClr val="7EC352"/>
            </a:solidFill>
            <a:ln w="310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Freeform 25">
              <a:extLst>
                <a:ext uri="{FF2B5EF4-FFF2-40B4-BE49-F238E27FC236}">
                  <a16:creationId xmlns:a16="http://schemas.microsoft.com/office/drawing/2014/main" id="{CE1B6F01-D7B7-CF73-1D2C-EDD746593AC7}"/>
                </a:ext>
              </a:extLst>
            </p:cNvPr>
            <p:cNvSpPr/>
            <p:nvPr/>
          </p:nvSpPr>
          <p:spPr>
            <a:xfrm>
              <a:off x="3452907" y="3885989"/>
              <a:ext cx="368722" cy="414846"/>
            </a:xfrm>
            <a:custGeom>
              <a:avLst/>
              <a:gdLst>
                <a:gd name="connsiteX0" fmla="*/ 0 w 368722"/>
                <a:gd name="connsiteY0" fmla="*/ 265442 h 414846"/>
                <a:gd name="connsiteX1" fmla="*/ 128711 w 368722"/>
                <a:gd name="connsiteY1" fmla="*/ 410596 h 414846"/>
                <a:gd name="connsiteX2" fmla="*/ 153894 w 368722"/>
                <a:gd name="connsiteY2" fmla="*/ 405623 h 414846"/>
                <a:gd name="connsiteX3" fmla="*/ 368723 w 368722"/>
                <a:gd name="connsiteY3" fmla="*/ 0 h 41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22" h="414846">
                  <a:moveTo>
                    <a:pt x="0" y="265442"/>
                  </a:moveTo>
                  <a:lnTo>
                    <a:pt x="128711" y="410596"/>
                  </a:lnTo>
                  <a:cubicBezTo>
                    <a:pt x="136483" y="418056"/>
                    <a:pt x="149541" y="415259"/>
                    <a:pt x="153894" y="405623"/>
                  </a:cubicBezTo>
                  <a:lnTo>
                    <a:pt x="368723" y="0"/>
                  </a:lnTo>
                </a:path>
              </a:pathLst>
            </a:custGeom>
            <a:noFill/>
            <a:ln w="66675" cap="rnd">
              <a:solidFill>
                <a:srgbClr val="2F5597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</a:pPr>
              <a:endParaRPr lang="x-none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CED8B27C-3758-5AB7-63E3-4E89AC5ECD44}"/>
              </a:ext>
            </a:extLst>
          </p:cNvPr>
          <p:cNvSpPr txBox="1"/>
          <p:nvPr/>
        </p:nvSpPr>
        <p:spPr>
          <a:xfrm>
            <a:off x="6973986" y="2206980"/>
            <a:ext cx="1705045" cy="461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685800">
              <a:buClrTx/>
            </a:pPr>
            <a:r>
              <a:rPr lang="en-US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5</a:t>
            </a:r>
            <a:r>
              <a:rPr lang="el-GR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3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2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δισ.€</a:t>
            </a:r>
            <a:r>
              <a:rPr lang="en-US" sz="20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 </a:t>
            </a:r>
            <a:endParaRPr lang="x-none" sz="1800" b="1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04AA21F-64B4-3336-6A42-34AF0467527B}"/>
              </a:ext>
            </a:extLst>
          </p:cNvPr>
          <p:cNvSpPr txBox="1"/>
          <p:nvPr/>
        </p:nvSpPr>
        <p:spPr>
          <a:xfrm>
            <a:off x="5149578" y="1202374"/>
            <a:ext cx="30524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l-GR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Εκταμιεύσεις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AAA6F8C-E3C5-BC5D-DF6B-6CF65B7F9213}"/>
              </a:ext>
            </a:extLst>
          </p:cNvPr>
          <p:cNvGrpSpPr/>
          <p:nvPr/>
        </p:nvGrpSpPr>
        <p:grpSpPr>
          <a:xfrm>
            <a:off x="3411949" y="3511809"/>
            <a:ext cx="698402" cy="713799"/>
            <a:chOff x="345531" y="1678325"/>
            <a:chExt cx="815442" cy="815442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4A361FA-F724-BEC4-C363-F6FB9A8DEEBE}"/>
                </a:ext>
              </a:extLst>
            </p:cNvPr>
            <p:cNvSpPr/>
            <p:nvPr/>
          </p:nvSpPr>
          <p:spPr>
            <a:xfrm>
              <a:off x="345531" y="1678325"/>
              <a:ext cx="815442" cy="815442"/>
            </a:xfrm>
            <a:prstGeom prst="ellipse">
              <a:avLst/>
            </a:prstGeom>
            <a:noFill/>
            <a:ln w="1587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GR" sz="1350" kern="1200" dirty="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6A9A70F8-C0D0-0567-E612-2B34C09A3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6614" y="1849408"/>
              <a:ext cx="473277" cy="473277"/>
            </a:xfrm>
            <a:prstGeom prst="rect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</p:pic>
      </p:grpSp>
      <p:pic>
        <p:nvPicPr>
          <p:cNvPr id="10" name="object 10">
            <a:extLst>
              <a:ext uri="{FF2B5EF4-FFF2-40B4-BE49-F238E27FC236}">
                <a16:creationId xmlns:a16="http://schemas.microsoft.com/office/drawing/2014/main" id="{5F9F464C-9175-DBEC-7FD9-FE16F9F69AE0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39" name="object 12">
            <a:extLst>
              <a:ext uri="{FF2B5EF4-FFF2-40B4-BE49-F238E27FC236}">
                <a16:creationId xmlns:a16="http://schemas.microsoft.com/office/drawing/2014/main" id="{375C7438-DF67-8C1A-3E6E-45D6C0528422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42" name="object 13">
              <a:extLst>
                <a:ext uri="{FF2B5EF4-FFF2-40B4-BE49-F238E27FC236}">
                  <a16:creationId xmlns:a16="http://schemas.microsoft.com/office/drawing/2014/main" id="{9FCCF2C0-19D8-A55D-D1B9-A54A08FA8A0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45" name="object 14">
              <a:extLst>
                <a:ext uri="{FF2B5EF4-FFF2-40B4-BE49-F238E27FC236}">
                  <a16:creationId xmlns:a16="http://schemas.microsoft.com/office/drawing/2014/main" id="{0E2D4715-F38F-98F1-C865-1B98711286B3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A9024674-A50E-FD3F-FCE1-D54F2C6CE277}"/>
              </a:ext>
            </a:extLst>
          </p:cNvPr>
          <p:cNvSpPr txBox="1"/>
          <p:nvPr/>
        </p:nvSpPr>
        <p:spPr>
          <a:xfrm>
            <a:off x="58869" y="197099"/>
            <a:ext cx="59378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l-GR" sz="2000" b="1" kern="12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Επίτευξη Στόχων του Ταμείου Ανάκαμψης για το 2025</a:t>
            </a:r>
          </a:p>
        </p:txBody>
      </p:sp>
      <p:sp>
        <p:nvSpPr>
          <p:cNvPr id="73" name="Oval 7">
            <a:extLst>
              <a:ext uri="{FF2B5EF4-FFF2-40B4-BE49-F238E27FC236}">
                <a16:creationId xmlns:a16="http://schemas.microsoft.com/office/drawing/2014/main" id="{AE08AC05-809E-413D-BA6B-E054A5824B0A}"/>
              </a:ext>
            </a:extLst>
          </p:cNvPr>
          <p:cNvSpPr/>
          <p:nvPr/>
        </p:nvSpPr>
        <p:spPr>
          <a:xfrm>
            <a:off x="901866" y="4388677"/>
            <a:ext cx="63328" cy="55553"/>
          </a:xfrm>
          <a:prstGeom prst="ellipse">
            <a:avLst/>
          </a:prstGeom>
          <a:solidFill>
            <a:srgbClr val="7BC2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GR" sz="1600" kern="12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74" name="Oval 7">
            <a:extLst>
              <a:ext uri="{FF2B5EF4-FFF2-40B4-BE49-F238E27FC236}">
                <a16:creationId xmlns:a16="http://schemas.microsoft.com/office/drawing/2014/main" id="{305133E5-79CF-47DC-97F1-D28C2DFE8C3A}"/>
              </a:ext>
            </a:extLst>
          </p:cNvPr>
          <p:cNvSpPr/>
          <p:nvPr/>
        </p:nvSpPr>
        <p:spPr>
          <a:xfrm>
            <a:off x="908888" y="4052204"/>
            <a:ext cx="63328" cy="55553"/>
          </a:xfrm>
          <a:prstGeom prst="ellipse">
            <a:avLst/>
          </a:prstGeom>
          <a:solidFill>
            <a:srgbClr val="7BC2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GR" sz="1600" kern="12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74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98B2AA19-B34E-DF39-659F-21F148F252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9660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8B2AA19-B34E-DF39-659F-21F148F252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" name="Group 77">
            <a:extLst>
              <a:ext uri="{FF2B5EF4-FFF2-40B4-BE49-F238E27FC236}">
                <a16:creationId xmlns:a16="http://schemas.microsoft.com/office/drawing/2014/main" id="{1DA6F6FC-A841-F444-C6A5-FE30818F1A35}"/>
              </a:ext>
            </a:extLst>
          </p:cNvPr>
          <p:cNvGrpSpPr/>
          <p:nvPr/>
        </p:nvGrpSpPr>
        <p:grpSpPr>
          <a:xfrm>
            <a:off x="1530252" y="3868927"/>
            <a:ext cx="4054686" cy="553782"/>
            <a:chOff x="2040336" y="4914730"/>
            <a:chExt cx="5406248" cy="729176"/>
          </a:xfrm>
        </p:grpSpPr>
        <p:cxnSp>
          <p:nvCxnSpPr>
            <p:cNvPr id="72" name="Ευθεία γραμμή σύνδεσης 9">
              <a:extLst>
                <a:ext uri="{FF2B5EF4-FFF2-40B4-BE49-F238E27FC236}">
                  <a16:creationId xmlns:a16="http://schemas.microsoft.com/office/drawing/2014/main" id="{050C23FB-2AD9-138D-B491-6FE3915BE9B6}"/>
                </a:ext>
              </a:extLst>
            </p:cNvPr>
            <p:cNvCxnSpPr>
              <a:cxnSpLocks/>
            </p:cNvCxnSpPr>
            <p:nvPr/>
          </p:nvCxnSpPr>
          <p:spPr>
            <a:xfrm>
              <a:off x="2040336" y="5643906"/>
              <a:ext cx="5406248" cy="0"/>
            </a:xfrm>
            <a:prstGeom prst="line">
              <a:avLst/>
            </a:prstGeom>
            <a:ln w="25400">
              <a:solidFill>
                <a:srgbClr val="7BC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Ευθεία γραμμή σύνδεσης 9">
              <a:extLst>
                <a:ext uri="{FF2B5EF4-FFF2-40B4-BE49-F238E27FC236}">
                  <a16:creationId xmlns:a16="http://schemas.microsoft.com/office/drawing/2014/main" id="{62755BCF-A891-594E-D192-2CE139373B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8672" y="4914730"/>
              <a:ext cx="0" cy="729176"/>
            </a:xfrm>
            <a:prstGeom prst="line">
              <a:avLst/>
            </a:prstGeom>
            <a:ln w="25400">
              <a:solidFill>
                <a:srgbClr val="7BC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F2FC90-D7B8-212F-2FC7-F43A6504DF6F}"/>
              </a:ext>
            </a:extLst>
          </p:cNvPr>
          <p:cNvSpPr/>
          <p:nvPr/>
        </p:nvSpPr>
        <p:spPr>
          <a:xfrm>
            <a:off x="5666888" y="1086278"/>
            <a:ext cx="2325643" cy="285464"/>
          </a:xfrm>
          <a:prstGeom prst="roundRect">
            <a:avLst>
              <a:gd name="adj" fmla="val 20825"/>
            </a:avLst>
          </a:prstGeom>
          <a:solidFill>
            <a:srgbClr val="18BFDD"/>
          </a:solidFill>
          <a:ln w="19050">
            <a:solidFill>
              <a:srgbClr val="18BF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GR" sz="1350" kern="1200">
              <a:solidFill>
                <a:prstClr val="white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890578-4EFC-5C30-DBF2-D8A11C4E7420}"/>
              </a:ext>
            </a:extLst>
          </p:cNvPr>
          <p:cNvSpPr/>
          <p:nvPr/>
        </p:nvSpPr>
        <p:spPr>
          <a:xfrm>
            <a:off x="1308747" y="1086278"/>
            <a:ext cx="1925651" cy="285464"/>
          </a:xfrm>
          <a:prstGeom prst="roundRect">
            <a:avLst>
              <a:gd name="adj" fmla="val 20825"/>
            </a:avLst>
          </a:prstGeom>
          <a:solidFill>
            <a:srgbClr val="7BC24F"/>
          </a:solidFill>
          <a:ln w="19050">
            <a:solidFill>
              <a:srgbClr val="7BC2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GR" sz="1350" kern="1200">
              <a:solidFill>
                <a:prstClr val="white"/>
              </a:solidFill>
            </a:endParaRP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B4318FF-E9C8-5905-1738-1B1AE658F125}"/>
              </a:ext>
            </a:extLst>
          </p:cNvPr>
          <p:cNvSpPr/>
          <p:nvPr/>
        </p:nvSpPr>
        <p:spPr>
          <a:xfrm>
            <a:off x="935239" y="3060077"/>
            <a:ext cx="1211223" cy="808850"/>
          </a:xfrm>
          <a:prstGeom prst="roundRect">
            <a:avLst>
              <a:gd name="adj" fmla="val 9276"/>
            </a:avLst>
          </a:prstGeom>
          <a:solidFill>
            <a:schemeClr val="bg1"/>
          </a:solidFill>
          <a:ln w="19050">
            <a:solidFill>
              <a:srgbClr val="7BC2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GR" sz="1350" kern="1200">
              <a:solidFill>
                <a:prstClr val="white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49E7419-3289-8E3F-DE94-740C1AC505BE}"/>
              </a:ext>
            </a:extLst>
          </p:cNvPr>
          <p:cNvCxnSpPr>
            <a:cxnSpLocks/>
          </p:cNvCxnSpPr>
          <p:nvPr/>
        </p:nvCxnSpPr>
        <p:spPr>
          <a:xfrm>
            <a:off x="4572000" y="1274534"/>
            <a:ext cx="0" cy="2933693"/>
          </a:xfrm>
          <a:prstGeom prst="line">
            <a:avLst/>
          </a:prstGeom>
          <a:ln w="28575">
            <a:solidFill>
              <a:srgbClr val="2F559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7157A0A-ED38-BA5C-9CD8-B6508582C92E}"/>
              </a:ext>
            </a:extLst>
          </p:cNvPr>
          <p:cNvSpPr txBox="1"/>
          <p:nvPr/>
        </p:nvSpPr>
        <p:spPr>
          <a:xfrm>
            <a:off x="2394728" y="1902196"/>
            <a:ext cx="121122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ΕΝΤΑΓΜΕΝΑ ΕΡΓΑ</a:t>
            </a:r>
          </a:p>
          <a:p>
            <a:pPr defTabSz="685800">
              <a:buClrTx/>
              <a:defRPr/>
            </a:pPr>
            <a:r>
              <a:rPr lang="el-GR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842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3C0920-C204-1741-55EE-369C28E2FDAF}"/>
              </a:ext>
            </a:extLst>
          </p:cNvPr>
          <p:cNvSpPr txBox="1"/>
          <p:nvPr/>
        </p:nvSpPr>
        <p:spPr>
          <a:xfrm>
            <a:off x="1622879" y="1535872"/>
            <a:ext cx="12711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1500" b="1" kern="1200" spc="75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ΕΝΤΑΞΕΙΣ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416AC5-D929-CDDC-1146-0B4445FE1CDB}"/>
              </a:ext>
            </a:extLst>
          </p:cNvPr>
          <p:cNvGrpSpPr/>
          <p:nvPr/>
        </p:nvGrpSpPr>
        <p:grpSpPr>
          <a:xfrm>
            <a:off x="1655526" y="1902251"/>
            <a:ext cx="611582" cy="611582"/>
            <a:chOff x="345531" y="1678325"/>
            <a:chExt cx="815442" cy="81544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2C171B2-D7BA-F239-4857-36B0C1AEA848}"/>
                </a:ext>
              </a:extLst>
            </p:cNvPr>
            <p:cNvSpPr/>
            <p:nvPr/>
          </p:nvSpPr>
          <p:spPr>
            <a:xfrm>
              <a:off x="345531" y="1678325"/>
              <a:ext cx="815442" cy="815442"/>
            </a:xfrm>
            <a:prstGeom prst="ellipse">
              <a:avLst/>
            </a:prstGeom>
            <a:noFill/>
            <a:ln w="1587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GR" sz="1350" kern="1200" dirty="0">
                <a:solidFill>
                  <a:prstClr val="white"/>
                </a:solidFill>
              </a:endParaRP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09E857F-07D3-855C-2055-45683ECDE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6614" y="1849408"/>
              <a:ext cx="473277" cy="473277"/>
            </a:xfrm>
            <a:prstGeom prst="rect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58A0346-86D8-3C5B-C7ED-F04D76A8FD90}"/>
              </a:ext>
            </a:extLst>
          </p:cNvPr>
          <p:cNvSpPr txBox="1"/>
          <p:nvPr/>
        </p:nvSpPr>
        <p:spPr>
          <a:xfrm>
            <a:off x="344054" y="2681856"/>
            <a:ext cx="1450181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  <a:defRPr/>
            </a:pPr>
            <a:r>
              <a:rPr lang="el-GR" sz="1500" b="1" kern="1200" spc="75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ΠΛΗΡΩΜΕΣ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0A263D-8FBE-E854-336D-20B707B84385}"/>
              </a:ext>
            </a:extLst>
          </p:cNvPr>
          <p:cNvSpPr txBox="1"/>
          <p:nvPr/>
        </p:nvSpPr>
        <p:spPr>
          <a:xfrm>
            <a:off x="1030998" y="3155233"/>
            <a:ext cx="1154136" cy="600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spc="75" dirty="0">
                <a:solidFill>
                  <a:srgbClr val="00B0F0"/>
                </a:solidFill>
              </a:rPr>
              <a:t>ΠΛΗΡΩΜΕΣ ΠΔΕ</a:t>
            </a:r>
          </a:p>
          <a:p>
            <a:pPr defTabSz="685800">
              <a:buClrTx/>
              <a:defRPr/>
            </a:pPr>
            <a:r>
              <a:rPr lang="en-US" sz="1500" b="1" kern="1200" dirty="0">
                <a:solidFill>
                  <a:srgbClr val="2F5597"/>
                </a:solidFill>
              </a:rPr>
              <a:t>1</a:t>
            </a:r>
            <a:r>
              <a:rPr lang="el-GR" sz="1500" b="1" kern="1200" dirty="0">
                <a:solidFill>
                  <a:srgbClr val="2F5597"/>
                </a:solidFill>
              </a:rPr>
              <a:t>3,75 δισ.€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EB697D2-9B6D-217A-3764-A52C9E80FC6F}"/>
              </a:ext>
            </a:extLst>
          </p:cNvPr>
          <p:cNvGrpSpPr/>
          <p:nvPr/>
        </p:nvGrpSpPr>
        <p:grpSpPr>
          <a:xfrm>
            <a:off x="234622" y="3149355"/>
            <a:ext cx="626453" cy="626453"/>
            <a:chOff x="6894215" y="1626640"/>
            <a:chExt cx="835270" cy="835270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FF43EF3-1623-F4A0-DD7E-BA1693D8E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58550" y="1756250"/>
              <a:ext cx="576050" cy="576050"/>
            </a:xfrm>
            <a:prstGeom prst="rect">
              <a:avLst/>
            </a:prstGeom>
          </p:spPr>
        </p:pic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474A735-D084-14F6-E1D5-16F844CE82DB}"/>
                </a:ext>
              </a:extLst>
            </p:cNvPr>
            <p:cNvSpPr/>
            <p:nvPr/>
          </p:nvSpPr>
          <p:spPr>
            <a:xfrm>
              <a:off x="6894215" y="1626640"/>
              <a:ext cx="835270" cy="835270"/>
            </a:xfrm>
            <a:prstGeom prst="ellipse">
              <a:avLst/>
            </a:prstGeom>
            <a:noFill/>
            <a:ln w="15875">
              <a:solidFill>
                <a:srgbClr val="1CBFDD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GR" sz="135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F7578C8-AEA7-799A-C3A6-49E84D78CF4B}"/>
              </a:ext>
            </a:extLst>
          </p:cNvPr>
          <p:cNvSpPr txBox="1"/>
          <p:nvPr/>
        </p:nvSpPr>
        <p:spPr>
          <a:xfrm>
            <a:off x="3051014" y="3147862"/>
            <a:ext cx="121122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ΠΟΣΟΣΤΟ</a:t>
            </a:r>
            <a:r>
              <a:rPr lang="en-US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ΠΛΗΡΩΜΩΝ ΠΔΕ </a:t>
            </a:r>
            <a:r>
              <a:rPr lang="el-GR" sz="1050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επί Π/Υ</a:t>
            </a:r>
            <a:endParaRPr lang="en-US" sz="1050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  <a:p>
            <a:pPr defTabSz="685800">
              <a:buClrTx/>
              <a:defRPr/>
            </a:pPr>
            <a:r>
              <a:rPr lang="el-GR" sz="1050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ενταγμένων έργων </a:t>
            </a:r>
          </a:p>
          <a:p>
            <a:pPr defTabSz="685800">
              <a:buClrTx/>
              <a:defRPr/>
            </a:pPr>
            <a:r>
              <a:rPr lang="en-GB" sz="15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53,</a:t>
            </a:r>
            <a:r>
              <a:rPr lang="el-GR" sz="15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8%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A00801-5B56-2B01-011E-DF6CAB50567E}"/>
              </a:ext>
            </a:extLst>
          </p:cNvPr>
          <p:cNvGrpSpPr/>
          <p:nvPr/>
        </p:nvGrpSpPr>
        <p:grpSpPr>
          <a:xfrm>
            <a:off x="2354334" y="3161175"/>
            <a:ext cx="638195" cy="638195"/>
            <a:chOff x="6920541" y="4390109"/>
            <a:chExt cx="850926" cy="85092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BFE8934-F618-3DA0-2ED5-36624DE85A7C}"/>
                </a:ext>
              </a:extLst>
            </p:cNvPr>
            <p:cNvSpPr/>
            <p:nvPr/>
          </p:nvSpPr>
          <p:spPr>
            <a:xfrm>
              <a:off x="6920541" y="4390109"/>
              <a:ext cx="850926" cy="850926"/>
            </a:xfrm>
            <a:prstGeom prst="ellipse">
              <a:avLst/>
            </a:prstGeom>
            <a:noFill/>
            <a:ln w="15875">
              <a:solidFill>
                <a:srgbClr val="1CBFDD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GR" sz="1350" kern="1200" dirty="0">
                <a:solidFill>
                  <a:prstClr val="white"/>
                </a:solidFill>
              </a:endParaRPr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8D771CCB-B734-04EF-6A96-B0C35B19A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054741" y="4524309"/>
              <a:ext cx="582526" cy="582526"/>
            </a:xfrm>
            <a:prstGeom prst="rect">
              <a:avLst/>
            </a:prstGeom>
          </p:spPr>
        </p:pic>
      </p:grp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8703BF5-2D18-0251-03A4-236F0221EEBF}"/>
              </a:ext>
            </a:extLst>
          </p:cNvPr>
          <p:cNvSpPr/>
          <p:nvPr/>
        </p:nvSpPr>
        <p:spPr>
          <a:xfrm>
            <a:off x="5584938" y="4065157"/>
            <a:ext cx="3205161" cy="702834"/>
          </a:xfrm>
          <a:prstGeom prst="roundRect">
            <a:avLst>
              <a:gd name="adj" fmla="val 9276"/>
            </a:avLst>
          </a:prstGeom>
          <a:solidFill>
            <a:schemeClr val="bg1"/>
          </a:solidFill>
          <a:ln w="19050">
            <a:solidFill>
              <a:srgbClr val="7BC2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GR" sz="1350" kern="1200">
              <a:solidFill>
                <a:prstClr val="white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1F5E65-BD54-2113-0115-C1E1B909E200}"/>
              </a:ext>
            </a:extLst>
          </p:cNvPr>
          <p:cNvSpPr txBox="1"/>
          <p:nvPr/>
        </p:nvSpPr>
        <p:spPr>
          <a:xfrm>
            <a:off x="5505115" y="4141529"/>
            <a:ext cx="3372335" cy="56235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9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Κεφάλαια </a:t>
            </a:r>
            <a:r>
              <a:rPr lang="el-GR" sz="900" i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(Δάνεια ΤΑΑ, Κεφάλαια τραπεζών, εκτίμηση ιδίας συμμετοχής) </a:t>
            </a:r>
            <a:r>
              <a:rPr lang="el-GR" sz="9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που έχουν διοχετευθεί στην αγορά</a:t>
            </a:r>
            <a:endParaRPr lang="en-US" sz="900" b="1" kern="1200" dirty="0">
              <a:solidFill>
                <a:srgbClr val="00B0F0"/>
              </a:solidFill>
              <a:latin typeface="+mn-lt"/>
              <a:ea typeface="+mn-ea"/>
              <a:cs typeface="+mn-cs"/>
            </a:endParaRPr>
          </a:p>
          <a:p>
            <a:pPr algn="ctr" defTabSz="685800">
              <a:buClrTx/>
              <a:defRPr/>
            </a:pPr>
            <a:r>
              <a:rPr lang="el-GR" sz="9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από τα συμβασιοποιημένα δάνεια: </a:t>
            </a:r>
            <a:r>
              <a:rPr lang="en-US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1</a:t>
            </a:r>
            <a:r>
              <a:rPr lang="el-GR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,</a:t>
            </a:r>
            <a:r>
              <a:rPr lang="el-GR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9</a:t>
            </a:r>
            <a:r>
              <a:rPr lang="en-US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5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δισ.€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E96C0F-09C5-68C0-8B12-1905867B3C85}"/>
              </a:ext>
            </a:extLst>
          </p:cNvPr>
          <p:cNvSpPr txBox="1"/>
          <p:nvPr/>
        </p:nvSpPr>
        <p:spPr>
          <a:xfrm>
            <a:off x="6820442" y="1914054"/>
            <a:ext cx="923522" cy="146860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6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ΕΚ ΤΩΝ ΟΠΟΙΩΝ</a:t>
            </a:r>
            <a:endParaRPr lang="x-none" sz="600" b="1" kern="1200" dirty="0">
              <a:solidFill>
                <a:srgbClr val="2F559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FC86F06-1EE2-D988-681D-8F3ADD99CA7A}"/>
              </a:ext>
            </a:extLst>
          </p:cNvPr>
          <p:cNvSpPr txBox="1"/>
          <p:nvPr/>
        </p:nvSpPr>
        <p:spPr>
          <a:xfrm>
            <a:off x="5579370" y="2253615"/>
            <a:ext cx="1663649" cy="20841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000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Μεσοσταθμικό Επιτόκιο:</a:t>
            </a:r>
            <a:r>
              <a:rPr lang="el-GR" sz="10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 </a:t>
            </a:r>
            <a:endParaRPr lang="x-none" sz="1000" b="1" kern="1200" dirty="0">
              <a:solidFill>
                <a:srgbClr val="2F559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5FF036-A33B-E35A-B609-16857F6F079E}"/>
              </a:ext>
            </a:extLst>
          </p:cNvPr>
          <p:cNvSpPr txBox="1"/>
          <p:nvPr/>
        </p:nvSpPr>
        <p:spPr>
          <a:xfrm>
            <a:off x="5579371" y="2484304"/>
            <a:ext cx="1663649" cy="20841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000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Μέση Διάρκεια Αποπληρωμής:</a:t>
            </a:r>
            <a:endParaRPr lang="x-none" sz="1000" b="1" kern="1200" dirty="0">
              <a:solidFill>
                <a:srgbClr val="2F559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532905D-4486-7718-EA80-1733439A6381}"/>
              </a:ext>
            </a:extLst>
          </p:cNvPr>
          <p:cNvSpPr txBox="1"/>
          <p:nvPr/>
        </p:nvSpPr>
        <p:spPr>
          <a:xfrm>
            <a:off x="5619583" y="1895946"/>
            <a:ext cx="1168850" cy="33152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9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ΣΥΜΒΑΣΙΟΠΟΙΗΜΕΝΑ ΔΑΝΕΙΑ</a:t>
            </a:r>
            <a:endParaRPr lang="x-none" sz="900" b="1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DB1D61-8D83-0F51-7118-AA5114E437B1}"/>
              </a:ext>
            </a:extLst>
          </p:cNvPr>
          <p:cNvSpPr txBox="1"/>
          <p:nvPr/>
        </p:nvSpPr>
        <p:spPr>
          <a:xfrm>
            <a:off x="7526684" y="1875734"/>
            <a:ext cx="1320380" cy="33152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9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ΣΥΜΒΑΣΙΟΠΟΙΗΜΕΝΑ ΔΑΝΕΙΑ ΜμΕ </a:t>
            </a:r>
            <a:r>
              <a:rPr lang="el-GR" sz="9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GB" sz="9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57,</a:t>
            </a:r>
            <a:r>
              <a:rPr lang="el-GR" sz="9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4%)</a:t>
            </a:r>
            <a:endParaRPr lang="x-none" sz="900" b="1" kern="1200" dirty="0">
              <a:solidFill>
                <a:srgbClr val="0F4E8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0F536D35-8A36-5384-0DEF-B4C0461F3D1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51657" y="1639887"/>
            <a:ext cx="201181" cy="20118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67A8A5E-B125-F531-A09A-6D38B6DBF6AE}"/>
              </a:ext>
            </a:extLst>
          </p:cNvPr>
          <p:cNvSpPr txBox="1"/>
          <p:nvPr/>
        </p:nvSpPr>
        <p:spPr>
          <a:xfrm>
            <a:off x="5636665" y="1551400"/>
            <a:ext cx="107357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685800">
              <a:buClrTx/>
              <a:defRPr/>
            </a:pPr>
            <a:r>
              <a:rPr lang="el-GR" sz="24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601</a:t>
            </a:r>
            <a:endParaRPr lang="x-none" sz="2400" b="1" kern="1200" dirty="0">
              <a:solidFill>
                <a:srgbClr val="0F4E8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DBE3B2-B7E9-647A-A6E9-5B15EF9A37BE}"/>
              </a:ext>
            </a:extLst>
          </p:cNvPr>
          <p:cNvSpPr txBox="1"/>
          <p:nvPr/>
        </p:nvSpPr>
        <p:spPr>
          <a:xfrm>
            <a:off x="7532246" y="1548307"/>
            <a:ext cx="107357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685800">
              <a:buClrTx/>
              <a:defRPr/>
            </a:pPr>
            <a:r>
              <a:rPr lang="en-US" sz="24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3</a:t>
            </a:r>
            <a:r>
              <a:rPr lang="el-GR" sz="24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45</a:t>
            </a:r>
            <a:endParaRPr lang="x-none" sz="2400" b="1" kern="1200" dirty="0">
              <a:solidFill>
                <a:srgbClr val="0F4E8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328689-BB01-F185-7EA2-FF1A1ED49566}"/>
              </a:ext>
            </a:extLst>
          </p:cNvPr>
          <p:cNvSpPr txBox="1"/>
          <p:nvPr/>
        </p:nvSpPr>
        <p:spPr>
          <a:xfrm>
            <a:off x="7034559" y="2501541"/>
            <a:ext cx="69996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685800">
              <a:buClrTx/>
              <a:defRPr/>
            </a:pPr>
            <a:r>
              <a:rPr lang="el-GR" sz="12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2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5</a:t>
            </a:r>
            <a:r>
              <a:rPr lang="el-GR" sz="12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 ΕΤΗ</a:t>
            </a:r>
            <a:endParaRPr lang="x-none" sz="1200" b="1" kern="1200" dirty="0">
              <a:solidFill>
                <a:srgbClr val="2F559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1BD4648-DE2F-577C-2F45-223B7FF548E2}"/>
              </a:ext>
            </a:extLst>
          </p:cNvPr>
          <p:cNvSpPr txBox="1"/>
          <p:nvPr/>
        </p:nvSpPr>
        <p:spPr>
          <a:xfrm>
            <a:off x="6694259" y="2262388"/>
            <a:ext cx="69996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685800">
              <a:buClrTx/>
              <a:defRPr/>
            </a:pPr>
            <a:r>
              <a:rPr lang="en-US" sz="12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1</a:t>
            </a:r>
            <a:r>
              <a:rPr lang="el-GR" sz="12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7</a:t>
            </a:r>
            <a:r>
              <a:rPr lang="el-GR" sz="12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2%</a:t>
            </a:r>
            <a:endParaRPr lang="x-none" sz="1200" b="1" kern="1200" dirty="0">
              <a:solidFill>
                <a:srgbClr val="2F5597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7E6AD77-1350-59F7-2CE3-25B4C31BE718}"/>
              </a:ext>
            </a:extLst>
          </p:cNvPr>
          <p:cNvGrpSpPr/>
          <p:nvPr/>
        </p:nvGrpSpPr>
        <p:grpSpPr>
          <a:xfrm>
            <a:off x="4893360" y="1504485"/>
            <a:ext cx="611257" cy="611257"/>
            <a:chOff x="701173" y="2792635"/>
            <a:chExt cx="815009" cy="8150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9E0C0DA-13A0-3A02-C6EB-427CB121EC11}"/>
                </a:ext>
              </a:extLst>
            </p:cNvPr>
            <p:cNvSpPr/>
            <p:nvPr/>
          </p:nvSpPr>
          <p:spPr>
            <a:xfrm>
              <a:off x="701173" y="2792635"/>
              <a:ext cx="815009" cy="815009"/>
            </a:xfrm>
            <a:prstGeom prst="ellipse">
              <a:avLst/>
            </a:prstGeom>
            <a:noFill/>
            <a:ln w="1587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x-none" sz="1350" kern="1200" dirty="0">
                <a:solidFill>
                  <a:prstClr val="white"/>
                </a:solidFill>
              </a:endParaRPr>
            </a:p>
          </p:txBody>
        </p:sp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C1048D17-F7DE-7F1E-8314-A834F18CD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09221" y="2894591"/>
              <a:ext cx="589279" cy="589279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899C00A-B57E-A145-D88B-2B089639B6A0}"/>
              </a:ext>
            </a:extLst>
          </p:cNvPr>
          <p:cNvGrpSpPr/>
          <p:nvPr/>
        </p:nvGrpSpPr>
        <p:grpSpPr>
          <a:xfrm>
            <a:off x="5658081" y="3310106"/>
            <a:ext cx="1901032" cy="116643"/>
            <a:chOff x="1987554" y="4083619"/>
            <a:chExt cx="2534709" cy="15552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D6472AE-EE32-70E2-7832-0662DE2BC213}"/>
                </a:ext>
              </a:extLst>
            </p:cNvPr>
            <p:cNvCxnSpPr>
              <a:cxnSpLocks/>
            </p:cNvCxnSpPr>
            <p:nvPr/>
          </p:nvCxnSpPr>
          <p:spPr>
            <a:xfrm>
              <a:off x="1999296" y="4083619"/>
              <a:ext cx="0" cy="155524"/>
            </a:xfrm>
            <a:prstGeom prst="line">
              <a:avLst/>
            </a:prstGeom>
            <a:ln w="25400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E29468D-0C3F-4E9F-B3C8-E9693B0936F7}"/>
                </a:ext>
              </a:extLst>
            </p:cNvPr>
            <p:cNvCxnSpPr>
              <a:cxnSpLocks/>
            </p:cNvCxnSpPr>
            <p:nvPr/>
          </p:nvCxnSpPr>
          <p:spPr>
            <a:xfrm>
              <a:off x="3281706" y="4083619"/>
              <a:ext cx="0" cy="155524"/>
            </a:xfrm>
            <a:prstGeom prst="line">
              <a:avLst/>
            </a:prstGeom>
            <a:ln w="25400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886255A-64EB-4E27-7D7E-40F068916ABB}"/>
                </a:ext>
              </a:extLst>
            </p:cNvPr>
            <p:cNvCxnSpPr>
              <a:cxnSpLocks/>
            </p:cNvCxnSpPr>
            <p:nvPr/>
          </p:nvCxnSpPr>
          <p:spPr>
            <a:xfrm>
              <a:off x="4512692" y="4083619"/>
              <a:ext cx="0" cy="155524"/>
            </a:xfrm>
            <a:prstGeom prst="line">
              <a:avLst/>
            </a:prstGeom>
            <a:ln w="25400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Ευθεία γραμμή σύνδεσης 9">
              <a:extLst>
                <a:ext uri="{FF2B5EF4-FFF2-40B4-BE49-F238E27FC236}">
                  <a16:creationId xmlns:a16="http://schemas.microsoft.com/office/drawing/2014/main" id="{1C34BE26-2E63-DA63-2C5B-2F67AF6ADE4B}"/>
                </a:ext>
              </a:extLst>
            </p:cNvPr>
            <p:cNvCxnSpPr>
              <a:cxnSpLocks/>
            </p:cNvCxnSpPr>
            <p:nvPr/>
          </p:nvCxnSpPr>
          <p:spPr>
            <a:xfrm>
              <a:off x="1987554" y="4083619"/>
              <a:ext cx="2534709" cy="0"/>
            </a:xfrm>
            <a:prstGeom prst="line">
              <a:avLst/>
            </a:prstGeom>
            <a:ln w="25400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5FF147F9-8AD3-EB66-1F8D-4EA57EA7B0A9}"/>
              </a:ext>
            </a:extLst>
          </p:cNvPr>
          <p:cNvSpPr txBox="1"/>
          <p:nvPr/>
        </p:nvSpPr>
        <p:spPr>
          <a:xfrm>
            <a:off x="5635151" y="2751545"/>
            <a:ext cx="1424018" cy="1930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9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ΣΥΝΟΛΙΚΟΣ Π/Υ </a:t>
            </a:r>
            <a:r>
              <a:rPr lang="el-GR" sz="8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δανείων</a:t>
            </a:r>
            <a:r>
              <a:rPr lang="el-GR" sz="9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 </a:t>
            </a:r>
            <a:endParaRPr lang="x-none" sz="900" b="1" kern="1200" dirty="0">
              <a:solidFill>
                <a:srgbClr val="0F4E8C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74865FB-CBF6-E15D-B38C-92D05EC47E1D}"/>
              </a:ext>
            </a:extLst>
          </p:cNvPr>
          <p:cNvGrpSpPr/>
          <p:nvPr/>
        </p:nvGrpSpPr>
        <p:grpSpPr>
          <a:xfrm>
            <a:off x="7844365" y="2629363"/>
            <a:ext cx="1098360" cy="989680"/>
            <a:chOff x="4531605" y="3823790"/>
            <a:chExt cx="1120490" cy="100962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9785580-4804-CF54-8C33-DCD10C6F9AFB}"/>
                </a:ext>
              </a:extLst>
            </p:cNvPr>
            <p:cNvSpPr/>
            <p:nvPr/>
          </p:nvSpPr>
          <p:spPr>
            <a:xfrm>
              <a:off x="4587039" y="3823790"/>
              <a:ext cx="1009620" cy="1009620"/>
            </a:xfrm>
            <a:prstGeom prst="ellipse">
              <a:avLst/>
            </a:prstGeom>
            <a:solidFill>
              <a:srgbClr val="F7CF3C"/>
            </a:solidFill>
            <a:ln w="15875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x-none" sz="1350" kern="1200" dirty="0">
                <a:solidFill>
                  <a:prstClr val="white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9EB91F-258A-AEDD-58FD-2E1381D949B5}"/>
                </a:ext>
              </a:extLst>
            </p:cNvPr>
            <p:cNvSpPr txBox="1"/>
            <p:nvPr/>
          </p:nvSpPr>
          <p:spPr>
            <a:xfrm>
              <a:off x="4531605" y="4080418"/>
              <a:ext cx="1120490" cy="181217"/>
            </a:xfrm>
            <a:prstGeom prst="rect">
              <a:avLst/>
            </a:prstGeom>
            <a:noFill/>
          </p:spPr>
          <p:txBody>
            <a:bodyPr wrap="square" lIns="27000" tIns="27000" rIns="27000" bIns="27000" rtlCol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l-GR" sz="800" b="1" kern="1200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ΕΚ ΤΩΝ ΟΠΟΙΩΝ</a:t>
              </a:r>
              <a:endParaRPr lang="x-none" sz="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B91ACC4-223F-845A-32B8-320553C96BEE}"/>
                </a:ext>
              </a:extLst>
            </p:cNvPr>
            <p:cNvSpPr txBox="1"/>
            <p:nvPr/>
          </p:nvSpPr>
          <p:spPr>
            <a:xfrm>
              <a:off x="4531605" y="4229788"/>
              <a:ext cx="1120490" cy="275410"/>
            </a:xfrm>
            <a:prstGeom prst="rect">
              <a:avLst/>
            </a:prstGeom>
            <a:noFill/>
          </p:spPr>
          <p:txBody>
            <a:bodyPr wrap="square" lIns="27000" tIns="27000" rIns="27000" bIns="27000" rtlCol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n-US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el-GR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,5</a:t>
              </a:r>
              <a:r>
                <a:rPr lang="en-US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9</a:t>
              </a:r>
              <a:r>
                <a:rPr lang="el-GR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 δισ.€</a:t>
              </a:r>
              <a:endParaRPr lang="x-none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CE85DBA-DB54-8CF8-C4B8-75D435589EB5}"/>
                </a:ext>
              </a:extLst>
            </p:cNvPr>
            <p:cNvSpPr txBox="1"/>
            <p:nvPr/>
          </p:nvSpPr>
          <p:spPr>
            <a:xfrm>
              <a:off x="4531605" y="4456102"/>
              <a:ext cx="1120490" cy="181217"/>
            </a:xfrm>
            <a:prstGeom prst="rect">
              <a:avLst/>
            </a:prstGeom>
            <a:noFill/>
          </p:spPr>
          <p:txBody>
            <a:bodyPr wrap="square" lIns="27000" tIns="27000" rIns="27000" bIns="27000" rtlCol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l-GR" sz="800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δάνεια ΜμΕ </a:t>
              </a:r>
              <a:endParaRPr lang="x-none" sz="80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A70E7422-A16E-DCC2-4A92-305A3AA87C65}"/>
              </a:ext>
            </a:extLst>
          </p:cNvPr>
          <p:cNvSpPr txBox="1"/>
          <p:nvPr/>
        </p:nvSpPr>
        <p:spPr>
          <a:xfrm>
            <a:off x="5638907" y="2956078"/>
            <a:ext cx="1149526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685800">
              <a:buClrTx/>
              <a:defRPr/>
            </a:pPr>
            <a:r>
              <a:rPr lang="en-US" sz="18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21,</a:t>
            </a:r>
            <a:r>
              <a:rPr lang="el-GR" sz="18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38</a:t>
            </a:r>
            <a:r>
              <a:rPr lang="en-US" sz="18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2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δισ.€</a:t>
            </a:r>
            <a:r>
              <a:rPr lang="en-US" sz="1800" b="1" kern="1200" dirty="0">
                <a:solidFill>
                  <a:srgbClr val="0F4E8C"/>
                </a:solidFill>
                <a:latin typeface="+mn-lt"/>
                <a:ea typeface="+mn-ea"/>
                <a:cs typeface="+mn-cs"/>
              </a:rPr>
              <a:t> </a:t>
            </a:r>
            <a:endParaRPr lang="x-none" sz="1800" b="1" kern="1200" dirty="0">
              <a:solidFill>
                <a:srgbClr val="0F4E8C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81D9B2-D5E6-A323-F0FF-EC27A7FC2751}"/>
              </a:ext>
            </a:extLst>
          </p:cNvPr>
          <p:cNvGrpSpPr/>
          <p:nvPr/>
        </p:nvGrpSpPr>
        <p:grpSpPr>
          <a:xfrm>
            <a:off x="4894095" y="2770580"/>
            <a:ext cx="611257" cy="611257"/>
            <a:chOff x="815008" y="3317956"/>
            <a:chExt cx="815009" cy="815009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A602B96-AC3A-681E-94ED-A8076AFCEDE0}"/>
                </a:ext>
              </a:extLst>
            </p:cNvPr>
            <p:cNvSpPr/>
            <p:nvPr/>
          </p:nvSpPr>
          <p:spPr>
            <a:xfrm>
              <a:off x="815008" y="3317956"/>
              <a:ext cx="815009" cy="815009"/>
            </a:xfrm>
            <a:prstGeom prst="ellipse">
              <a:avLst/>
            </a:prstGeom>
            <a:noFill/>
            <a:ln w="15875">
              <a:solidFill>
                <a:srgbClr val="1CBFDD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x-none" sz="1350" kern="1200" dirty="0">
                  <a:solidFill>
                    <a:prstClr val="white"/>
                  </a:solidFill>
                </a:rPr>
                <a:t> </a:t>
              </a: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94945A8F-B450-E96F-EE8A-534E14575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12384" y="3496860"/>
              <a:ext cx="457200" cy="457200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93D2DBBC-08C1-8952-BAA9-DC43EAA02D68}"/>
              </a:ext>
            </a:extLst>
          </p:cNvPr>
          <p:cNvSpPr txBox="1"/>
          <p:nvPr/>
        </p:nvSpPr>
        <p:spPr>
          <a:xfrm>
            <a:off x="5615922" y="3458082"/>
            <a:ext cx="850238" cy="20841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n-GB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9,</a:t>
            </a:r>
            <a:r>
              <a:rPr lang="el-GR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51</a:t>
            </a:r>
            <a:r>
              <a:rPr lang="en-GB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8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δισ.€</a:t>
            </a:r>
            <a:endParaRPr lang="x-none" sz="800" b="1" kern="1200" dirty="0">
              <a:solidFill>
                <a:srgbClr val="2D4F8B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B059A77-CC8F-ACC1-3D4F-11E5893E042E}"/>
              </a:ext>
            </a:extLst>
          </p:cNvPr>
          <p:cNvSpPr txBox="1"/>
          <p:nvPr/>
        </p:nvSpPr>
        <p:spPr>
          <a:xfrm>
            <a:off x="5591202" y="3632697"/>
            <a:ext cx="958952" cy="30074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8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δάνεια</a:t>
            </a:r>
          </a:p>
          <a:p>
            <a:pPr defTabSz="685800">
              <a:buClrTx/>
              <a:defRPr/>
            </a:pPr>
            <a:r>
              <a:rPr lang="el-GR" sz="8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Ταμείου Ανάκαμψης</a:t>
            </a:r>
            <a:endParaRPr lang="x-none" sz="800" b="1" kern="1200" dirty="0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ACA075-F13E-6550-F85D-7C6930273444}"/>
              </a:ext>
            </a:extLst>
          </p:cNvPr>
          <p:cNvSpPr txBox="1"/>
          <p:nvPr/>
        </p:nvSpPr>
        <p:spPr>
          <a:xfrm>
            <a:off x="6526722" y="3458082"/>
            <a:ext cx="834353" cy="20841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n-US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6,</a:t>
            </a:r>
            <a:r>
              <a:rPr lang="el-GR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9</a:t>
            </a:r>
            <a:r>
              <a:rPr lang="en-US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8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δισ.€</a:t>
            </a:r>
            <a:endParaRPr lang="x-none" sz="800" b="1" kern="1200" dirty="0">
              <a:solidFill>
                <a:srgbClr val="2D4F8B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430DC5-83F8-D9D5-02FD-02889860A468}"/>
              </a:ext>
            </a:extLst>
          </p:cNvPr>
          <p:cNvSpPr txBox="1"/>
          <p:nvPr/>
        </p:nvSpPr>
        <p:spPr>
          <a:xfrm>
            <a:off x="6557804" y="3626131"/>
            <a:ext cx="789278" cy="30074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8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κεφάλαια</a:t>
            </a:r>
          </a:p>
          <a:p>
            <a:pPr defTabSz="685800">
              <a:buClrTx/>
              <a:defRPr/>
            </a:pPr>
            <a:r>
              <a:rPr lang="el-GR" sz="8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τραπεζών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95833A9-4A1C-FA47-2560-B1DFD7EAEB23}"/>
              </a:ext>
            </a:extLst>
          </p:cNvPr>
          <p:cNvSpPr txBox="1"/>
          <p:nvPr/>
        </p:nvSpPr>
        <p:spPr>
          <a:xfrm>
            <a:off x="7361074" y="3464325"/>
            <a:ext cx="923522" cy="20841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n-US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4,</a:t>
            </a:r>
            <a:r>
              <a:rPr lang="el-GR" sz="10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91 </a:t>
            </a:r>
            <a:r>
              <a:rPr lang="el-GR" sz="800" b="1" kern="1200" dirty="0">
                <a:solidFill>
                  <a:srgbClr val="2D4F8B"/>
                </a:solidFill>
                <a:latin typeface="+mn-lt"/>
                <a:ea typeface="+mn-ea"/>
                <a:cs typeface="+mn-cs"/>
              </a:rPr>
              <a:t>δισ.€</a:t>
            </a:r>
            <a:endParaRPr lang="x-none" sz="800" b="1" kern="1200" dirty="0">
              <a:solidFill>
                <a:srgbClr val="2D4F8B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B6E37A0-68CD-71E0-B79E-BB1EDB236ED2}"/>
              </a:ext>
            </a:extLst>
          </p:cNvPr>
          <p:cNvSpPr txBox="1"/>
          <p:nvPr/>
        </p:nvSpPr>
        <p:spPr>
          <a:xfrm>
            <a:off x="7361707" y="3641908"/>
            <a:ext cx="742240" cy="30074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800" b="1" kern="120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ίδια συμμετοχή επενδυτών</a:t>
            </a:r>
            <a:endParaRPr lang="x-none" sz="800" b="1" kern="1200" dirty="0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908835-C5F3-57E7-BE79-021F30477588}"/>
              </a:ext>
            </a:extLst>
          </p:cNvPr>
          <p:cNvSpPr txBox="1"/>
          <p:nvPr/>
        </p:nvSpPr>
        <p:spPr>
          <a:xfrm>
            <a:off x="1363712" y="1132716"/>
            <a:ext cx="1847618" cy="1930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57213">
              <a:lnSpc>
                <a:spcPct val="110000"/>
              </a:lnSpc>
              <a:spcAft>
                <a:spcPts val="183"/>
              </a:spcAft>
              <a:buClrTx/>
              <a:defRPr/>
            </a:pPr>
            <a:r>
              <a:rPr lang="el-GR" sz="12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Σκέλος Επιχορηγήσεων</a:t>
            </a:r>
            <a:r>
              <a:rPr lang="en-US" sz="12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en-GB" sz="1200" b="1" kern="1200" dirty="0">
              <a:solidFill>
                <a:prstClr val="white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0AF41F-FB80-942E-99FF-857C84F4054C}"/>
              </a:ext>
            </a:extLst>
          </p:cNvPr>
          <p:cNvSpPr txBox="1"/>
          <p:nvPr/>
        </p:nvSpPr>
        <p:spPr>
          <a:xfrm>
            <a:off x="6202163" y="1139779"/>
            <a:ext cx="1442164" cy="1941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557213">
              <a:lnSpc>
                <a:spcPct val="110000"/>
              </a:lnSpc>
              <a:spcAft>
                <a:spcPts val="183"/>
              </a:spcAft>
              <a:buClrTx/>
              <a:defRPr/>
            </a:pPr>
            <a:r>
              <a:rPr lang="el-GR" sz="12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Σκέλος Δανείων</a:t>
            </a:r>
            <a:r>
              <a:rPr lang="en-US" sz="12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en-GB" sz="1200" b="1" kern="1200" dirty="0">
              <a:solidFill>
                <a:prstClr val="white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BCDE30D-62A5-44B0-0581-BA6EB6D02893}"/>
              </a:ext>
            </a:extLst>
          </p:cNvPr>
          <p:cNvSpPr/>
          <p:nvPr/>
        </p:nvSpPr>
        <p:spPr>
          <a:xfrm>
            <a:off x="3984152" y="4277595"/>
            <a:ext cx="1211223" cy="322724"/>
          </a:xfrm>
          <a:prstGeom prst="roundRect">
            <a:avLst>
              <a:gd name="adj" fmla="val 20825"/>
            </a:avLst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7BC2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GR" sz="1350" kern="1200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AFABBA-BC1A-40DC-5F18-D286C96F0BCD}"/>
              </a:ext>
            </a:extLst>
          </p:cNvPr>
          <p:cNvSpPr txBox="1"/>
          <p:nvPr/>
        </p:nvSpPr>
        <p:spPr>
          <a:xfrm>
            <a:off x="4069780" y="4327170"/>
            <a:ext cx="1101671" cy="219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1425" b="1" kern="1200" dirty="0">
                <a:solidFill>
                  <a:srgbClr val="2F5597"/>
                </a:solidFill>
              </a:rPr>
              <a:t>25</a:t>
            </a:r>
            <a:r>
              <a:rPr lang="en-US" sz="1425" b="1" kern="1200" dirty="0">
                <a:solidFill>
                  <a:srgbClr val="2F5597"/>
                </a:solidFill>
              </a:rPr>
              <a:t>,</a:t>
            </a:r>
            <a:r>
              <a:rPr lang="el-GR" sz="1425" b="1" kern="1200" dirty="0">
                <a:solidFill>
                  <a:srgbClr val="2F5597"/>
                </a:solidFill>
              </a:rPr>
              <a:t>65</a:t>
            </a:r>
            <a:r>
              <a:rPr lang="en-US" sz="1425" b="1" kern="1200" dirty="0">
                <a:solidFill>
                  <a:srgbClr val="2F5597"/>
                </a:solidFill>
              </a:rPr>
              <a:t> </a:t>
            </a:r>
            <a:r>
              <a:rPr lang="el-GR" sz="1425" b="1" kern="1200" dirty="0">
                <a:solidFill>
                  <a:srgbClr val="2F5597"/>
                </a:solidFill>
              </a:rPr>
              <a:t>δισ.€</a:t>
            </a:r>
          </a:p>
        </p:txBody>
      </p:sp>
      <p:pic>
        <p:nvPicPr>
          <p:cNvPr id="4" name="object 10">
            <a:extLst>
              <a:ext uri="{FF2B5EF4-FFF2-40B4-BE49-F238E27FC236}">
                <a16:creationId xmlns:a16="http://schemas.microsoft.com/office/drawing/2014/main" id="{67FBF7F9-2990-CEDD-6F17-411EB49E9B1E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9" name="object 12">
            <a:extLst>
              <a:ext uri="{FF2B5EF4-FFF2-40B4-BE49-F238E27FC236}">
                <a16:creationId xmlns:a16="http://schemas.microsoft.com/office/drawing/2014/main" id="{A55953E5-6685-7088-F219-7207B0F618CE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0C4F6C7E-4B17-FADD-EF37-E5D2A30D9E4E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7" name="object 14">
              <a:extLst>
                <a:ext uri="{FF2B5EF4-FFF2-40B4-BE49-F238E27FC236}">
                  <a16:creationId xmlns:a16="http://schemas.microsoft.com/office/drawing/2014/main" id="{93EE3B46-16D7-0EFB-6F19-B071B1281797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22C4D8A3-C800-65E9-9AF5-36BE3AFDF169}"/>
              </a:ext>
            </a:extLst>
          </p:cNvPr>
          <p:cNvSpPr txBox="1"/>
          <p:nvPr/>
        </p:nvSpPr>
        <p:spPr>
          <a:xfrm>
            <a:off x="67153" y="195897"/>
            <a:ext cx="6068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l-GR" sz="20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Πορεία Υλοποίησης Ταμείου Ανάκαμψης «Ελλάδα 2.0»</a:t>
            </a:r>
            <a:endParaRPr lang="el-GR" sz="2000" kern="12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729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5CAD6-1B5C-45D6-14AB-E5D8315B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think-cell data - do not delete" hidden="1">
            <a:extLst>
              <a:ext uri="{FF2B5EF4-FFF2-40B4-BE49-F238E27FC236}">
                <a16:creationId xmlns:a16="http://schemas.microsoft.com/office/drawing/2014/main" id="{5CE7EB17-DA32-34FF-F5E8-9F64D059893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803497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4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CE7EB17-DA32-34FF-F5E8-9F64D05989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7BAC15-D1F4-89B0-FCFB-1D84FF003D8F}"/>
              </a:ext>
            </a:extLst>
          </p:cNvPr>
          <p:cNvSpPr txBox="1"/>
          <p:nvPr/>
        </p:nvSpPr>
        <p:spPr>
          <a:xfrm>
            <a:off x="947838" y="1571272"/>
            <a:ext cx="2411027" cy="470026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35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Συνολικές Εγκεκριμένες </a:t>
            </a:r>
          </a:p>
          <a:p>
            <a:pPr defTabSz="685800">
              <a:buClrTx/>
              <a:defRPr/>
            </a:pPr>
            <a:r>
              <a:rPr lang="el-GR" sz="135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Επιχορηγήσεις ΤΑΑ προς ΜμΕ :</a:t>
            </a:r>
            <a:endParaRPr lang="en-US" sz="1350" b="1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Graphic 13">
            <a:extLst>
              <a:ext uri="{FF2B5EF4-FFF2-40B4-BE49-F238E27FC236}">
                <a16:creationId xmlns:a16="http://schemas.microsoft.com/office/drawing/2014/main" id="{11446440-272C-306C-0BEF-7129B6FB24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8979" y="2736076"/>
            <a:ext cx="479758" cy="479758"/>
          </a:xfrm>
          <a:prstGeom prst="rect">
            <a:avLst/>
          </a:prstGeom>
        </p:spPr>
      </p:pic>
      <p:grpSp>
        <p:nvGrpSpPr>
          <p:cNvPr id="7" name="Group 27">
            <a:extLst>
              <a:ext uri="{FF2B5EF4-FFF2-40B4-BE49-F238E27FC236}">
                <a16:creationId xmlns:a16="http://schemas.microsoft.com/office/drawing/2014/main" id="{FE0557A4-DD72-50B5-6605-69C2CF2CF485}"/>
              </a:ext>
            </a:extLst>
          </p:cNvPr>
          <p:cNvGrpSpPr/>
          <p:nvPr/>
        </p:nvGrpSpPr>
        <p:grpSpPr>
          <a:xfrm>
            <a:off x="1161854" y="2840570"/>
            <a:ext cx="3357815" cy="1148799"/>
            <a:chOff x="-1181368" y="1499052"/>
            <a:chExt cx="4794403" cy="12182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8458B9-08D6-96B7-ECBC-B94EADACB3EF}"/>
                </a:ext>
              </a:extLst>
            </p:cNvPr>
            <p:cNvSpPr txBox="1"/>
            <p:nvPr/>
          </p:nvSpPr>
          <p:spPr>
            <a:xfrm>
              <a:off x="-1164551" y="1499052"/>
              <a:ext cx="4777586" cy="1713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050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Ψηφιακός μετασχηματισμός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F153BB0-E25C-1797-4A7C-5B7A89237AFF}"/>
                </a:ext>
              </a:extLst>
            </p:cNvPr>
            <p:cNvSpPr txBox="1"/>
            <p:nvPr/>
          </p:nvSpPr>
          <p:spPr>
            <a:xfrm>
              <a:off x="-1152543" y="1748275"/>
              <a:ext cx="4434949" cy="1713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050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Πράσινη μετάβαση - Μείωση ενεργειακού κόστους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847312-5725-5E9B-7677-7F841B3D1036}"/>
                </a:ext>
              </a:extLst>
            </p:cNvPr>
            <p:cNvSpPr txBox="1"/>
            <p:nvPr/>
          </p:nvSpPr>
          <p:spPr>
            <a:xfrm>
              <a:off x="-1143860" y="2029739"/>
              <a:ext cx="4434949" cy="1713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050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Πρωτογενής Τομέας- Αγροδιατροφή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5A6C18D-C7E5-5442-FA2A-7D50D43A892C}"/>
                </a:ext>
              </a:extLst>
            </p:cNvPr>
            <p:cNvSpPr txBox="1"/>
            <p:nvPr/>
          </p:nvSpPr>
          <p:spPr>
            <a:xfrm>
              <a:off x="-1142460" y="2263893"/>
              <a:ext cx="4434949" cy="1713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050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Δευτερογενής τομέας- Μεταποίηση/Βιομηχανία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7E1E8E-420D-1119-7398-2D1A9B05A5EF}"/>
                </a:ext>
              </a:extLst>
            </p:cNvPr>
            <p:cNvSpPr txBox="1"/>
            <p:nvPr/>
          </p:nvSpPr>
          <p:spPr>
            <a:xfrm>
              <a:off x="-1181368" y="2545920"/>
              <a:ext cx="4434946" cy="1713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050" b="1" kern="1200" dirty="0">
                  <a:solidFill>
                    <a:srgbClr val="2F5597"/>
                  </a:solidFill>
                  <a:latin typeface="+mn-lt"/>
                  <a:ea typeface="+mn-ea"/>
                  <a:cs typeface="+mn-cs"/>
                </a:rPr>
                <a:t>Πρόσληψη και απασχόληση προσωπικού (ανέργων)</a:t>
              </a:r>
              <a:endParaRPr lang="el-GR" sz="900" i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" name="Βέλος: Διάσημα 15">
            <a:extLst>
              <a:ext uri="{FF2B5EF4-FFF2-40B4-BE49-F238E27FC236}">
                <a16:creationId xmlns:a16="http://schemas.microsoft.com/office/drawing/2014/main" id="{2D61E45F-7E27-BB23-8F77-9CB191446224}"/>
              </a:ext>
            </a:extLst>
          </p:cNvPr>
          <p:cNvSpPr/>
          <p:nvPr/>
        </p:nvSpPr>
        <p:spPr>
          <a:xfrm>
            <a:off x="894977" y="2815390"/>
            <a:ext cx="172663" cy="204707"/>
          </a:xfrm>
          <a:prstGeom prst="chevron">
            <a:avLst/>
          </a:prstGeom>
          <a:solidFill>
            <a:srgbClr val="7BC24F"/>
          </a:solidFill>
          <a:ln cap="rnd">
            <a:noFill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 dirty="0">
              <a:solidFill>
                <a:srgbClr val="7BC24F"/>
              </a:solidFill>
            </a:endParaRP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A91200C6-7ED3-5D87-3A63-F017175F7F3A}"/>
              </a:ext>
            </a:extLst>
          </p:cNvPr>
          <p:cNvSpPr/>
          <p:nvPr/>
        </p:nvSpPr>
        <p:spPr>
          <a:xfrm>
            <a:off x="933372" y="924040"/>
            <a:ext cx="2943313" cy="36576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el-GR" sz="2000" b="1" kern="1200" dirty="0">
                <a:solidFill>
                  <a:prstClr val="white"/>
                </a:solidFill>
                <a:cs typeface="Arial" panose="020B0604020202020204" pitchFamily="34" charset="0"/>
              </a:rPr>
              <a:t>Επιχορηγήσεις</a:t>
            </a:r>
            <a:endParaRPr lang="en-GR" sz="2000" kern="1200" dirty="0">
              <a:solidFill>
                <a:srgbClr val="92D050"/>
              </a:solidFill>
            </a:endParaRPr>
          </a:p>
        </p:txBody>
      </p:sp>
      <p:sp>
        <p:nvSpPr>
          <p:cNvPr id="19" name="Rounded Rectangle 1">
            <a:extLst>
              <a:ext uri="{FF2B5EF4-FFF2-40B4-BE49-F238E27FC236}">
                <a16:creationId xmlns:a16="http://schemas.microsoft.com/office/drawing/2014/main" id="{A4E82BE0-3534-79E9-605A-34A6C6615C66}"/>
              </a:ext>
            </a:extLst>
          </p:cNvPr>
          <p:cNvSpPr/>
          <p:nvPr/>
        </p:nvSpPr>
        <p:spPr>
          <a:xfrm>
            <a:off x="5042850" y="924040"/>
            <a:ext cx="2943313" cy="36576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7213">
              <a:lnSpc>
                <a:spcPct val="110000"/>
              </a:lnSpc>
              <a:spcAft>
                <a:spcPts val="183"/>
              </a:spcAft>
              <a:buClrTx/>
              <a:defRPr/>
            </a:pPr>
            <a:r>
              <a:rPr lang="el-GR" sz="2000" b="1" kern="1200" dirty="0">
                <a:solidFill>
                  <a:prstClr val="white"/>
                </a:solidFill>
                <a:cs typeface="Arial" panose="020B0604020202020204" pitchFamily="34" charset="0"/>
              </a:rPr>
              <a:t>Δάνεια </a:t>
            </a:r>
            <a:endParaRPr lang="en-GB" sz="2000" b="1" kern="12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0" name="Βέλος: Διάσημα 19">
            <a:extLst>
              <a:ext uri="{FF2B5EF4-FFF2-40B4-BE49-F238E27FC236}">
                <a16:creationId xmlns:a16="http://schemas.microsoft.com/office/drawing/2014/main" id="{9290141B-1564-65B4-462F-3BF582C29BBD}"/>
              </a:ext>
            </a:extLst>
          </p:cNvPr>
          <p:cNvSpPr/>
          <p:nvPr/>
        </p:nvSpPr>
        <p:spPr>
          <a:xfrm>
            <a:off x="894977" y="3081584"/>
            <a:ext cx="172663" cy="204707"/>
          </a:xfrm>
          <a:prstGeom prst="chevron">
            <a:avLst/>
          </a:prstGeom>
          <a:solidFill>
            <a:srgbClr val="7BC24F"/>
          </a:solidFill>
          <a:ln cap="rnd">
            <a:noFill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 dirty="0">
              <a:solidFill>
                <a:srgbClr val="7BC24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B47E40-0C12-C52F-5C5E-FE7026CCAB8A}"/>
              </a:ext>
            </a:extLst>
          </p:cNvPr>
          <p:cNvSpPr txBox="1"/>
          <p:nvPr/>
        </p:nvSpPr>
        <p:spPr>
          <a:xfrm>
            <a:off x="1174816" y="4090778"/>
            <a:ext cx="310606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  <a:defRPr/>
            </a:pPr>
            <a:r>
              <a:rPr lang="el-GR" sz="1050" b="1" kern="1200" dirty="0">
                <a:solidFill>
                  <a:srgbClr val="2F5597"/>
                </a:solidFill>
                <a:latin typeface="+mn-lt"/>
                <a:ea typeface="+mn-ea"/>
                <a:cs typeface="+mn-cs"/>
              </a:rPr>
              <a:t>Έρευνα – καινοτομία στην επιχειρηματικότητα</a:t>
            </a:r>
            <a:endParaRPr lang="el-GR" sz="900" i="1" kern="1200" dirty="0">
              <a:solidFill>
                <a:srgbClr val="2F5597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2D8995-F008-403A-30EB-DB7A74F76063}"/>
              </a:ext>
            </a:extLst>
          </p:cNvPr>
          <p:cNvGrpSpPr/>
          <p:nvPr/>
        </p:nvGrpSpPr>
        <p:grpSpPr>
          <a:xfrm>
            <a:off x="2036838" y="2123272"/>
            <a:ext cx="1494782" cy="434090"/>
            <a:chOff x="1014688" y="1862338"/>
            <a:chExt cx="1641376" cy="434090"/>
          </a:xfrm>
        </p:grpSpPr>
        <p:sp>
          <p:nvSpPr>
            <p:cNvPr id="4" name="Rounded Rectangle 1">
              <a:extLst>
                <a:ext uri="{FF2B5EF4-FFF2-40B4-BE49-F238E27FC236}">
                  <a16:creationId xmlns:a16="http://schemas.microsoft.com/office/drawing/2014/main" id="{C326AF2E-C8EA-0F0B-09DD-488B0D1EBC46}"/>
                </a:ext>
              </a:extLst>
            </p:cNvPr>
            <p:cNvSpPr/>
            <p:nvPr/>
          </p:nvSpPr>
          <p:spPr>
            <a:xfrm>
              <a:off x="1014688" y="1862338"/>
              <a:ext cx="1575176" cy="434090"/>
            </a:xfrm>
            <a:prstGeom prst="roundRect">
              <a:avLst>
                <a:gd name="adj" fmla="val 50000"/>
              </a:avLst>
            </a:prstGeom>
            <a:solidFill>
              <a:srgbClr val="F8CF3C"/>
            </a:solidFill>
            <a:ln w="25400">
              <a:solidFill>
                <a:srgbClr val="F8CF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GR" sz="1350" kern="1200" dirty="0">
                <a:solidFill>
                  <a:srgbClr val="92D05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D273A9F-1602-E457-C5D1-1E6E6CD5BE5B}"/>
                </a:ext>
              </a:extLst>
            </p:cNvPr>
            <p:cNvSpPr txBox="1"/>
            <p:nvPr/>
          </p:nvSpPr>
          <p:spPr>
            <a:xfrm>
              <a:off x="1104306" y="1912978"/>
              <a:ext cx="1551758" cy="32316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l-GR" sz="2100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1,61 δισ.€</a:t>
              </a:r>
              <a:r>
                <a:rPr lang="en-US" sz="2100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 </a:t>
              </a:r>
              <a:endParaRPr lang="x-none" sz="21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26" name="Straight Connector 7">
            <a:extLst>
              <a:ext uri="{FF2B5EF4-FFF2-40B4-BE49-F238E27FC236}">
                <a16:creationId xmlns:a16="http://schemas.microsoft.com/office/drawing/2014/main" id="{664506FF-D2E4-3EE0-941F-93E6872BF2FC}"/>
              </a:ext>
            </a:extLst>
          </p:cNvPr>
          <p:cNvCxnSpPr>
            <a:cxnSpLocks/>
          </p:cNvCxnSpPr>
          <p:nvPr/>
        </p:nvCxnSpPr>
        <p:spPr>
          <a:xfrm>
            <a:off x="4264147" y="1127051"/>
            <a:ext cx="16395" cy="3666982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2492C1A-CFD8-B23B-898D-E38202EE8941}"/>
              </a:ext>
            </a:extLst>
          </p:cNvPr>
          <p:cNvGrpSpPr/>
          <p:nvPr/>
        </p:nvGrpSpPr>
        <p:grpSpPr>
          <a:xfrm>
            <a:off x="6872133" y="1464440"/>
            <a:ext cx="1013902" cy="429122"/>
            <a:chOff x="7477524" y="1445821"/>
            <a:chExt cx="1013902" cy="447491"/>
          </a:xfrm>
        </p:grpSpPr>
        <p:sp>
          <p:nvSpPr>
            <p:cNvPr id="25" name="Rounded Rectangle 1">
              <a:extLst>
                <a:ext uri="{FF2B5EF4-FFF2-40B4-BE49-F238E27FC236}">
                  <a16:creationId xmlns:a16="http://schemas.microsoft.com/office/drawing/2014/main" id="{7BE22751-01E1-5323-57BC-4D02DE7E467C}"/>
                </a:ext>
              </a:extLst>
            </p:cNvPr>
            <p:cNvSpPr/>
            <p:nvPr/>
          </p:nvSpPr>
          <p:spPr>
            <a:xfrm>
              <a:off x="7477524" y="1459222"/>
              <a:ext cx="1013902" cy="43409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GR" sz="2100" b="1" kern="1200" dirty="0">
                <a:solidFill>
                  <a:prstClr val="white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365C3A8-2FA4-A652-737A-FFB004D9FD3C}"/>
                </a:ext>
              </a:extLst>
            </p:cNvPr>
            <p:cNvSpPr txBox="1"/>
            <p:nvPr/>
          </p:nvSpPr>
          <p:spPr>
            <a:xfrm>
              <a:off x="7632557" y="1445821"/>
              <a:ext cx="703835" cy="44532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n-US" sz="2100" b="1" kern="1200" dirty="0">
                  <a:solidFill>
                    <a:prstClr val="white"/>
                  </a:solidFill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  <a:r>
                <a:rPr lang="el-GR" sz="2100" b="1" kern="1200" dirty="0">
                  <a:solidFill>
                    <a:prstClr val="white"/>
                  </a:solidFill>
                  <a:latin typeface="+mn-lt"/>
                  <a:ea typeface="+mn-ea"/>
                  <a:cs typeface="Arial" panose="020B0604020202020204" pitchFamily="34" charset="0"/>
                </a:rPr>
                <a:t>45 </a:t>
              </a:r>
            </a:p>
            <a:p>
              <a:pPr algn="ctr" defTabSz="685800">
                <a:buClrTx/>
                <a:defRPr/>
              </a:pPr>
              <a:r>
                <a:rPr lang="el-GR" sz="675" b="1" kern="1200" dirty="0">
                  <a:solidFill>
                    <a:prstClr val="white"/>
                  </a:solidFill>
                  <a:latin typeface="+mn-lt"/>
                  <a:ea typeface="+mn-ea"/>
                  <a:cs typeface="Arial" panose="020B0604020202020204" pitchFamily="34" charset="0"/>
                </a:rPr>
                <a:t>ποσοστό 5</a:t>
              </a:r>
              <a:r>
                <a:rPr lang="en-US" sz="675" b="1" kern="1200" dirty="0">
                  <a:solidFill>
                    <a:prstClr val="white"/>
                  </a:solidFill>
                  <a:latin typeface="+mn-lt"/>
                  <a:ea typeface="+mn-ea"/>
                  <a:cs typeface="Arial" panose="020B0604020202020204" pitchFamily="34" charset="0"/>
                </a:rPr>
                <a:t>7,</a:t>
              </a:r>
              <a:r>
                <a:rPr lang="el-GR" sz="675" b="1" kern="1200" dirty="0">
                  <a:solidFill>
                    <a:prstClr val="white"/>
                  </a:solidFill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  <a:r>
                <a:rPr lang="en-US" sz="675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%</a:t>
              </a:r>
              <a:endParaRPr lang="x-none" sz="675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26F43E5-D385-E144-B82A-3DD7F47DD025}"/>
              </a:ext>
            </a:extLst>
          </p:cNvPr>
          <p:cNvGrpSpPr/>
          <p:nvPr/>
        </p:nvGrpSpPr>
        <p:grpSpPr>
          <a:xfrm>
            <a:off x="6856665" y="1978568"/>
            <a:ext cx="1374804" cy="387606"/>
            <a:chOff x="7013434" y="1946789"/>
            <a:chExt cx="1374804" cy="434090"/>
          </a:xfrm>
        </p:grpSpPr>
        <p:sp>
          <p:nvSpPr>
            <p:cNvPr id="24" name="Rounded Rectangle 1">
              <a:extLst>
                <a:ext uri="{FF2B5EF4-FFF2-40B4-BE49-F238E27FC236}">
                  <a16:creationId xmlns:a16="http://schemas.microsoft.com/office/drawing/2014/main" id="{B2AE9FA1-C29B-67A0-C05F-1FD9B05C014D}"/>
                </a:ext>
              </a:extLst>
            </p:cNvPr>
            <p:cNvSpPr/>
            <p:nvPr/>
          </p:nvSpPr>
          <p:spPr>
            <a:xfrm>
              <a:off x="7013434" y="1946789"/>
              <a:ext cx="1325619" cy="434090"/>
            </a:xfrm>
            <a:prstGeom prst="roundRect">
              <a:avLst>
                <a:gd name="adj" fmla="val 50000"/>
              </a:avLst>
            </a:prstGeom>
            <a:solidFill>
              <a:srgbClr val="F8CF3C"/>
            </a:solidFill>
            <a:ln w="25400">
              <a:solidFill>
                <a:srgbClr val="F8CF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GR" sz="1350" kern="1200" dirty="0">
                <a:solidFill>
                  <a:srgbClr val="92D05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C48ED4-F7A3-C2B8-BD07-B33DF167CB32}"/>
                </a:ext>
              </a:extLst>
            </p:cNvPr>
            <p:cNvSpPr txBox="1"/>
            <p:nvPr/>
          </p:nvSpPr>
          <p:spPr>
            <a:xfrm>
              <a:off x="7034888" y="1990429"/>
              <a:ext cx="1353350" cy="3446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l-GR" sz="2000" b="1" kern="1200" dirty="0">
                  <a:solidFill>
                    <a:srgbClr val="7BC24F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2000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el-GR" sz="2000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,59δισ.€</a:t>
              </a:r>
              <a:endParaRPr lang="x-none" sz="20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835AAAE-167D-7E39-6F36-7AA4C0F12871}"/>
              </a:ext>
            </a:extLst>
          </p:cNvPr>
          <p:cNvSpPr txBox="1"/>
          <p:nvPr/>
        </p:nvSpPr>
        <p:spPr>
          <a:xfrm>
            <a:off x="4889584" y="2571750"/>
            <a:ext cx="3345356" cy="608525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Δάνεια για Κεφάλαιο κίνησης </a:t>
            </a:r>
          </a:p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ή επενδύσεις  δάνεια </a:t>
            </a:r>
          </a:p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με εγγύηση ΤΑΑ: </a:t>
            </a:r>
            <a:endParaRPr lang="x-none" sz="1200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2AF939D-0D5F-CF13-2A8F-C805C8D0FE74}"/>
              </a:ext>
            </a:extLst>
          </p:cNvPr>
          <p:cNvGrpSpPr/>
          <p:nvPr/>
        </p:nvGrpSpPr>
        <p:grpSpPr>
          <a:xfrm>
            <a:off x="6667922" y="2781744"/>
            <a:ext cx="1473725" cy="434090"/>
            <a:chOff x="6667922" y="2781744"/>
            <a:chExt cx="1473725" cy="434090"/>
          </a:xfrm>
        </p:grpSpPr>
        <p:sp>
          <p:nvSpPr>
            <p:cNvPr id="23" name="Rounded Rectangle 1">
              <a:extLst>
                <a:ext uri="{FF2B5EF4-FFF2-40B4-BE49-F238E27FC236}">
                  <a16:creationId xmlns:a16="http://schemas.microsoft.com/office/drawing/2014/main" id="{E0F3F99F-7345-1C99-C2E0-321BA0BDD3B6}"/>
                </a:ext>
              </a:extLst>
            </p:cNvPr>
            <p:cNvSpPr/>
            <p:nvPr/>
          </p:nvSpPr>
          <p:spPr>
            <a:xfrm>
              <a:off x="6667922" y="2781744"/>
              <a:ext cx="1338211" cy="434090"/>
            </a:xfrm>
            <a:prstGeom prst="roundRect">
              <a:avLst>
                <a:gd name="adj" fmla="val 50000"/>
              </a:avLst>
            </a:prstGeom>
            <a:solidFill>
              <a:srgbClr val="F8CF3C"/>
            </a:solidFill>
            <a:ln w="25400">
              <a:solidFill>
                <a:srgbClr val="F8CF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GR" sz="1350" kern="1200" dirty="0">
                <a:solidFill>
                  <a:srgbClr val="92D050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DF1D8CD-65D8-1915-445F-C83653E18895}"/>
                </a:ext>
              </a:extLst>
            </p:cNvPr>
            <p:cNvSpPr txBox="1"/>
            <p:nvPr/>
          </p:nvSpPr>
          <p:spPr>
            <a:xfrm>
              <a:off x="6762421" y="2846781"/>
              <a:ext cx="137922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2000" b="1" kern="1200" dirty="0">
                  <a:solidFill>
                    <a:srgbClr val="7BC24F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l-GR" sz="2000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en-US" sz="2000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,58</a:t>
              </a:r>
              <a:r>
                <a:rPr lang="el-GR" sz="2000" b="1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 δισ.€</a:t>
              </a:r>
              <a:endParaRPr lang="x-none" sz="20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E7D56617-F90A-B3C1-527F-05631DE91C92}"/>
              </a:ext>
            </a:extLst>
          </p:cNvPr>
          <p:cNvSpPr txBox="1"/>
          <p:nvPr/>
        </p:nvSpPr>
        <p:spPr>
          <a:xfrm>
            <a:off x="4889584" y="1578775"/>
            <a:ext cx="2360713" cy="239193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 Δανειακές συμβάσεις ΜμΕ:  </a:t>
            </a:r>
            <a:endParaRPr lang="en-US" sz="1200" b="1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8B6666-CC97-6C83-2519-51AE2BF9C9AD}"/>
              </a:ext>
            </a:extLst>
          </p:cNvPr>
          <p:cNvSpPr txBox="1"/>
          <p:nvPr/>
        </p:nvSpPr>
        <p:spPr>
          <a:xfrm>
            <a:off x="4885769" y="2052780"/>
            <a:ext cx="2399729" cy="239193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Συνολικός Π/Υ Δανείων ΜμΕ:  </a:t>
            </a:r>
            <a:endParaRPr lang="en-US" sz="1200" b="1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B01F0D-62DF-6D30-F793-DC7F75AB3F40}"/>
              </a:ext>
            </a:extLst>
          </p:cNvPr>
          <p:cNvSpPr txBox="1"/>
          <p:nvPr/>
        </p:nvSpPr>
        <p:spPr>
          <a:xfrm>
            <a:off x="4421038" y="1536514"/>
            <a:ext cx="246589" cy="300082"/>
          </a:xfrm>
          <a:prstGeom prst="rect">
            <a:avLst/>
          </a:prstGeom>
          <a:noFill/>
          <a:ln>
            <a:solidFill>
              <a:srgbClr val="F8CF3C"/>
            </a:solidFill>
          </a:ln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350" kern="1200" dirty="0">
                <a:solidFill>
                  <a:srgbClr val="E7E6E6">
                    <a:lumMod val="50000"/>
                  </a:srgbClr>
                </a:solidFill>
                <a:latin typeface="+mn-lt"/>
                <a:ea typeface="+mn-ea"/>
                <a:cs typeface="+mn-cs"/>
              </a:rPr>
              <a:t>1</a:t>
            </a:r>
            <a:endParaRPr lang="el-GR" sz="1350" kern="1200" dirty="0">
              <a:solidFill>
                <a:srgbClr val="E7E6E6">
                  <a:lumMod val="5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0A8102-D453-242B-4A29-32CB636257E5}"/>
              </a:ext>
            </a:extLst>
          </p:cNvPr>
          <p:cNvSpPr txBox="1"/>
          <p:nvPr/>
        </p:nvSpPr>
        <p:spPr>
          <a:xfrm>
            <a:off x="4421038" y="2571214"/>
            <a:ext cx="246589" cy="300082"/>
          </a:xfrm>
          <a:prstGeom prst="rect">
            <a:avLst/>
          </a:prstGeom>
          <a:noFill/>
          <a:ln>
            <a:solidFill>
              <a:srgbClr val="F8CF3C"/>
            </a:solidFill>
          </a:ln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350" kern="1200" dirty="0">
                <a:solidFill>
                  <a:srgbClr val="E7E6E6">
                    <a:lumMod val="50000"/>
                  </a:srgbClr>
                </a:solidFill>
                <a:latin typeface="+mn-lt"/>
                <a:ea typeface="+mn-ea"/>
                <a:cs typeface="+mn-cs"/>
              </a:rPr>
              <a:t>2</a:t>
            </a:r>
            <a:endParaRPr lang="el-GR" sz="1350" kern="1200" dirty="0">
              <a:solidFill>
                <a:srgbClr val="E7E6E6">
                  <a:lumMod val="5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5C4DD4-2903-03AC-CC78-D9AAB4067DA9}"/>
              </a:ext>
            </a:extLst>
          </p:cNvPr>
          <p:cNvSpPr txBox="1"/>
          <p:nvPr/>
        </p:nvSpPr>
        <p:spPr>
          <a:xfrm>
            <a:off x="4889584" y="3279659"/>
            <a:ext cx="3345356" cy="608525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Αριθμός ΜμΕ που </a:t>
            </a:r>
          </a:p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δανειοδοτήθηκαν με εγγύηση ΤΑΑ</a:t>
            </a:r>
          </a:p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(τελικά στοιχεία </a:t>
            </a:r>
            <a:r>
              <a:rPr lang="en-US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Q3/25)</a:t>
            </a: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: </a:t>
            </a:r>
            <a:endParaRPr lang="x-none" sz="1200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Rounded Rectangle 1">
            <a:extLst>
              <a:ext uri="{FF2B5EF4-FFF2-40B4-BE49-F238E27FC236}">
                <a16:creationId xmlns:a16="http://schemas.microsoft.com/office/drawing/2014/main" id="{A1CA8451-9E1D-522B-2B63-2AD8C05CE6F5}"/>
              </a:ext>
            </a:extLst>
          </p:cNvPr>
          <p:cNvSpPr/>
          <p:nvPr/>
        </p:nvSpPr>
        <p:spPr>
          <a:xfrm>
            <a:off x="7250297" y="3425002"/>
            <a:ext cx="1376143" cy="43409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el-GR" sz="2000" b="1" kern="1200" dirty="0">
                <a:solidFill>
                  <a:prstClr val="white"/>
                </a:solidFill>
              </a:rPr>
              <a:t>1</a:t>
            </a:r>
            <a:r>
              <a:rPr lang="en-US" sz="2000" b="1" kern="1200" dirty="0">
                <a:solidFill>
                  <a:prstClr val="white"/>
                </a:solidFill>
              </a:rPr>
              <a:t>3</a:t>
            </a:r>
            <a:r>
              <a:rPr lang="el-GR" sz="2000" b="1" kern="1200" dirty="0">
                <a:solidFill>
                  <a:prstClr val="white"/>
                </a:solidFill>
              </a:rPr>
              <a:t>.</a:t>
            </a:r>
            <a:r>
              <a:rPr lang="en-US" sz="2000" b="1" kern="1200" dirty="0">
                <a:solidFill>
                  <a:prstClr val="white"/>
                </a:solidFill>
              </a:rPr>
              <a:t>584</a:t>
            </a:r>
            <a:endParaRPr lang="en-GR" sz="2000" b="1" kern="1200" dirty="0">
              <a:solidFill>
                <a:prstClr val="white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7A5DF6-C9E2-D82D-0049-0E83EB0C6394}"/>
              </a:ext>
            </a:extLst>
          </p:cNvPr>
          <p:cNvSpPr txBox="1"/>
          <p:nvPr/>
        </p:nvSpPr>
        <p:spPr>
          <a:xfrm>
            <a:off x="4425396" y="4115074"/>
            <a:ext cx="246589" cy="300082"/>
          </a:xfrm>
          <a:prstGeom prst="rect">
            <a:avLst/>
          </a:prstGeom>
          <a:noFill/>
          <a:ln>
            <a:solidFill>
              <a:srgbClr val="F8CF3C"/>
            </a:solidFill>
          </a:ln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1350" kern="1200" dirty="0">
                <a:solidFill>
                  <a:srgbClr val="E7E6E6">
                    <a:lumMod val="50000"/>
                  </a:srgbClr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519811-D101-0107-1428-52BD2145A1DC}"/>
              </a:ext>
            </a:extLst>
          </p:cNvPr>
          <p:cNvSpPr txBox="1"/>
          <p:nvPr/>
        </p:nvSpPr>
        <p:spPr>
          <a:xfrm>
            <a:off x="4889584" y="4053199"/>
            <a:ext cx="3345356" cy="42385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Σύνολο επενδύσεων μετοχικού </a:t>
            </a:r>
          </a:p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κεφαλαίου σε ΜμΕ  (έως </a:t>
            </a:r>
            <a:r>
              <a:rPr lang="en-US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12</a:t>
            </a: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/2025): </a:t>
            </a:r>
            <a:endParaRPr lang="x-none" sz="1200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Rounded Rectangle 1">
            <a:extLst>
              <a:ext uri="{FF2B5EF4-FFF2-40B4-BE49-F238E27FC236}">
                <a16:creationId xmlns:a16="http://schemas.microsoft.com/office/drawing/2014/main" id="{BF64972E-7D99-8369-8B80-16AA959922A1}"/>
              </a:ext>
            </a:extLst>
          </p:cNvPr>
          <p:cNvSpPr/>
          <p:nvPr/>
        </p:nvSpPr>
        <p:spPr>
          <a:xfrm>
            <a:off x="7231624" y="4113318"/>
            <a:ext cx="1404474" cy="400777"/>
          </a:xfrm>
          <a:prstGeom prst="roundRect">
            <a:avLst>
              <a:gd name="adj" fmla="val 50000"/>
            </a:avLst>
          </a:prstGeom>
          <a:solidFill>
            <a:srgbClr val="F8CF3C"/>
          </a:solidFill>
          <a:ln w="25400">
            <a:solidFill>
              <a:srgbClr val="F8CF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en-US" sz="2000" b="1" kern="1200" dirty="0">
                <a:solidFill>
                  <a:prstClr val="white"/>
                </a:solidFill>
              </a:rPr>
              <a:t>154,1</a:t>
            </a:r>
            <a:r>
              <a:rPr lang="el-GR" sz="2000" b="1" kern="1200" dirty="0">
                <a:solidFill>
                  <a:prstClr val="white"/>
                </a:solidFill>
              </a:rPr>
              <a:t> εκ.€</a:t>
            </a:r>
            <a:endParaRPr lang="en-GR" sz="2000" b="1" kern="1200" dirty="0">
              <a:solidFill>
                <a:prstClr val="white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D973A4-A8DD-5933-2909-4B7D03DE964F}"/>
              </a:ext>
            </a:extLst>
          </p:cNvPr>
          <p:cNvSpPr txBox="1"/>
          <p:nvPr/>
        </p:nvSpPr>
        <p:spPr>
          <a:xfrm>
            <a:off x="4889584" y="4581007"/>
            <a:ext cx="992449" cy="239193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defTabSz="685800">
              <a:buClrTx/>
              <a:defRPr/>
            </a:pPr>
            <a:r>
              <a:rPr lang="el-GR" sz="1200" b="1" kern="1200" dirty="0">
                <a:solidFill>
                  <a:srgbClr val="18BFDD"/>
                </a:solidFill>
                <a:latin typeface="+mn-lt"/>
                <a:ea typeface="+mn-ea"/>
                <a:cs typeface="+mn-cs"/>
              </a:rPr>
              <a:t>Αριθμός ΜμΕ:    </a:t>
            </a:r>
            <a:endParaRPr lang="x-none" sz="1200" kern="1200" dirty="0">
              <a:solidFill>
                <a:srgbClr val="18BFD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Rounded Rectangle 1">
            <a:extLst>
              <a:ext uri="{FF2B5EF4-FFF2-40B4-BE49-F238E27FC236}">
                <a16:creationId xmlns:a16="http://schemas.microsoft.com/office/drawing/2014/main" id="{A34455EC-2F0F-7C5B-4B79-63DDEE4EAB80}"/>
              </a:ext>
            </a:extLst>
          </p:cNvPr>
          <p:cNvSpPr/>
          <p:nvPr/>
        </p:nvSpPr>
        <p:spPr>
          <a:xfrm>
            <a:off x="5903235" y="4522885"/>
            <a:ext cx="764687" cy="376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en-US" sz="2000" b="1" kern="1200" dirty="0">
                <a:solidFill>
                  <a:prstClr val="white"/>
                </a:solidFill>
              </a:rPr>
              <a:t>44</a:t>
            </a:r>
            <a:endParaRPr lang="en-GR" sz="2000" b="1" kern="1200" dirty="0">
              <a:solidFill>
                <a:prstClr val="white"/>
              </a:solidFill>
            </a:endParaRPr>
          </a:p>
        </p:txBody>
      </p:sp>
      <p:cxnSp>
        <p:nvCxnSpPr>
          <p:cNvPr id="43" name="Straight Connector 30">
            <a:extLst>
              <a:ext uri="{FF2B5EF4-FFF2-40B4-BE49-F238E27FC236}">
                <a16:creationId xmlns:a16="http://schemas.microsoft.com/office/drawing/2014/main" id="{D99431E0-5606-68A0-D8E9-6C1CBDF0E06D}"/>
              </a:ext>
            </a:extLst>
          </p:cNvPr>
          <p:cNvCxnSpPr>
            <a:cxnSpLocks/>
          </p:cNvCxnSpPr>
          <p:nvPr/>
        </p:nvCxnSpPr>
        <p:spPr>
          <a:xfrm flipH="1">
            <a:off x="4274067" y="2446336"/>
            <a:ext cx="4206579" cy="18285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Connector 30">
            <a:extLst>
              <a:ext uri="{FF2B5EF4-FFF2-40B4-BE49-F238E27FC236}">
                <a16:creationId xmlns:a16="http://schemas.microsoft.com/office/drawing/2014/main" id="{4193D433-6C37-5C75-7FFA-8C08B989D8EB}"/>
              </a:ext>
            </a:extLst>
          </p:cNvPr>
          <p:cNvCxnSpPr>
            <a:cxnSpLocks/>
          </p:cNvCxnSpPr>
          <p:nvPr/>
        </p:nvCxnSpPr>
        <p:spPr>
          <a:xfrm flipH="1">
            <a:off x="4285837" y="3980227"/>
            <a:ext cx="4206579" cy="18285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Βέλος: Διάσημα 19">
            <a:extLst>
              <a:ext uri="{FF2B5EF4-FFF2-40B4-BE49-F238E27FC236}">
                <a16:creationId xmlns:a16="http://schemas.microsoft.com/office/drawing/2014/main" id="{62BE3A21-8E1E-656F-14D2-C13DCF26E22F}"/>
              </a:ext>
            </a:extLst>
          </p:cNvPr>
          <p:cNvSpPr/>
          <p:nvPr/>
        </p:nvSpPr>
        <p:spPr>
          <a:xfrm>
            <a:off x="894977" y="3331615"/>
            <a:ext cx="172663" cy="204707"/>
          </a:xfrm>
          <a:prstGeom prst="chevron">
            <a:avLst/>
          </a:prstGeom>
          <a:solidFill>
            <a:srgbClr val="7BC24F"/>
          </a:solidFill>
          <a:ln cap="rnd">
            <a:noFill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 dirty="0">
              <a:solidFill>
                <a:srgbClr val="7BC24F"/>
              </a:solidFill>
            </a:endParaRPr>
          </a:p>
        </p:txBody>
      </p:sp>
      <p:sp>
        <p:nvSpPr>
          <p:cNvPr id="11" name="Βέλος: Διάσημα 19">
            <a:extLst>
              <a:ext uri="{FF2B5EF4-FFF2-40B4-BE49-F238E27FC236}">
                <a16:creationId xmlns:a16="http://schemas.microsoft.com/office/drawing/2014/main" id="{D5D2FA85-F6B1-9C97-1FDF-5B20808C8218}"/>
              </a:ext>
            </a:extLst>
          </p:cNvPr>
          <p:cNvSpPr/>
          <p:nvPr/>
        </p:nvSpPr>
        <p:spPr>
          <a:xfrm>
            <a:off x="894977" y="3567359"/>
            <a:ext cx="172663" cy="204707"/>
          </a:xfrm>
          <a:prstGeom prst="chevron">
            <a:avLst/>
          </a:prstGeom>
          <a:solidFill>
            <a:srgbClr val="7BC24F"/>
          </a:solidFill>
          <a:ln cap="rnd">
            <a:noFill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 dirty="0">
              <a:solidFill>
                <a:srgbClr val="7BC24F"/>
              </a:solidFill>
            </a:endParaRPr>
          </a:p>
        </p:txBody>
      </p:sp>
      <p:sp>
        <p:nvSpPr>
          <p:cNvPr id="13" name="Βέλος: Διάσημα 19">
            <a:extLst>
              <a:ext uri="{FF2B5EF4-FFF2-40B4-BE49-F238E27FC236}">
                <a16:creationId xmlns:a16="http://schemas.microsoft.com/office/drawing/2014/main" id="{344C86C2-A83F-7758-3E77-DB95D8262589}"/>
              </a:ext>
            </a:extLst>
          </p:cNvPr>
          <p:cNvSpPr/>
          <p:nvPr/>
        </p:nvSpPr>
        <p:spPr>
          <a:xfrm>
            <a:off x="894977" y="3817390"/>
            <a:ext cx="172663" cy="204707"/>
          </a:xfrm>
          <a:prstGeom prst="chevron">
            <a:avLst/>
          </a:prstGeom>
          <a:solidFill>
            <a:srgbClr val="7BC24F"/>
          </a:solidFill>
          <a:ln cap="rnd">
            <a:noFill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 dirty="0">
              <a:solidFill>
                <a:srgbClr val="7BC24F"/>
              </a:solidFill>
            </a:endParaRPr>
          </a:p>
        </p:txBody>
      </p:sp>
      <p:sp>
        <p:nvSpPr>
          <p:cNvPr id="31" name="Βέλος: Διάσημα 19">
            <a:extLst>
              <a:ext uri="{FF2B5EF4-FFF2-40B4-BE49-F238E27FC236}">
                <a16:creationId xmlns:a16="http://schemas.microsoft.com/office/drawing/2014/main" id="{29CF1A6F-1C89-089C-9A67-D2425E20962D}"/>
              </a:ext>
            </a:extLst>
          </p:cNvPr>
          <p:cNvSpPr/>
          <p:nvPr/>
        </p:nvSpPr>
        <p:spPr>
          <a:xfrm>
            <a:off x="894977" y="4060277"/>
            <a:ext cx="172663" cy="204707"/>
          </a:xfrm>
          <a:prstGeom prst="chevron">
            <a:avLst/>
          </a:prstGeom>
          <a:solidFill>
            <a:srgbClr val="7BC24F"/>
          </a:solidFill>
          <a:ln cap="rnd">
            <a:noFill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 dirty="0">
              <a:solidFill>
                <a:srgbClr val="7BC24F"/>
              </a:solidFill>
            </a:endParaRPr>
          </a:p>
        </p:txBody>
      </p:sp>
      <p:pic>
        <p:nvPicPr>
          <p:cNvPr id="9" name="object 10">
            <a:extLst>
              <a:ext uri="{FF2B5EF4-FFF2-40B4-BE49-F238E27FC236}">
                <a16:creationId xmlns:a16="http://schemas.microsoft.com/office/drawing/2014/main" id="{1AFDFA74-DD0E-34D4-5EFE-94D1CF673697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45" name="object 12">
            <a:extLst>
              <a:ext uri="{FF2B5EF4-FFF2-40B4-BE49-F238E27FC236}">
                <a16:creationId xmlns:a16="http://schemas.microsoft.com/office/drawing/2014/main" id="{F7B2D3A1-7105-ED59-BE6A-C4078059918E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46" name="object 13">
              <a:extLst>
                <a:ext uri="{FF2B5EF4-FFF2-40B4-BE49-F238E27FC236}">
                  <a16:creationId xmlns:a16="http://schemas.microsoft.com/office/drawing/2014/main" id="{324B98B2-F46B-8B3F-6155-A302C27285A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47" name="object 14">
              <a:extLst>
                <a:ext uri="{FF2B5EF4-FFF2-40B4-BE49-F238E27FC236}">
                  <a16:creationId xmlns:a16="http://schemas.microsoft.com/office/drawing/2014/main" id="{37ADB760-DEE7-061B-DFA9-39F34D321F8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D9364240-323D-A1B3-6AF9-AD3C4AF58447}"/>
              </a:ext>
            </a:extLst>
          </p:cNvPr>
          <p:cNvSpPr txBox="1"/>
          <p:nvPr/>
        </p:nvSpPr>
        <p:spPr>
          <a:xfrm>
            <a:off x="264547" y="81663"/>
            <a:ext cx="5882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l-GR" sz="20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Στήριξη των Μικρομεσαίων επιχειρήσεων</a:t>
            </a:r>
          </a:p>
          <a:p>
            <a:pPr defTabSz="685800">
              <a:buClrTx/>
            </a:pPr>
            <a:r>
              <a:rPr lang="el-GR" sz="20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μέσω του Ταμείου Ανάκαμψης</a:t>
            </a:r>
          </a:p>
        </p:txBody>
      </p:sp>
    </p:spTree>
    <p:extLst>
      <p:ext uri="{BB962C8B-B14F-4D97-AF65-F5344CB8AC3E}">
        <p14:creationId xmlns:p14="http://schemas.microsoft.com/office/powerpoint/2010/main" val="1395130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44FE8A92-9FB3-730F-228C-CEADC6B6EB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64323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FE8A92-9FB3-730F-228C-CEADC6B6EB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ounded Rectangle 7">
            <a:extLst>
              <a:ext uri="{FF2B5EF4-FFF2-40B4-BE49-F238E27FC236}">
                <a16:creationId xmlns:a16="http://schemas.microsoft.com/office/drawing/2014/main" id="{4BCEE0D3-DD78-96BC-926C-7178F5FB5FBB}"/>
              </a:ext>
            </a:extLst>
          </p:cNvPr>
          <p:cNvSpPr/>
          <p:nvPr/>
        </p:nvSpPr>
        <p:spPr>
          <a:xfrm>
            <a:off x="1301796" y="1235691"/>
            <a:ext cx="3029327" cy="1900168"/>
          </a:xfrm>
          <a:prstGeom prst="roundRect">
            <a:avLst>
              <a:gd name="adj" fmla="val 11153"/>
            </a:avLst>
          </a:prstGeom>
          <a:solidFill>
            <a:srgbClr val="D6DCE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GR" sz="1350" kern="12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4F54340E-9832-2421-A92B-9B8976A98F73}"/>
              </a:ext>
            </a:extLst>
          </p:cNvPr>
          <p:cNvSpPr/>
          <p:nvPr/>
        </p:nvSpPr>
        <p:spPr>
          <a:xfrm>
            <a:off x="4818405" y="3431236"/>
            <a:ext cx="3027695" cy="1003603"/>
          </a:xfrm>
          <a:prstGeom prst="roundRect">
            <a:avLst>
              <a:gd name="adj" fmla="val 11153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GR" sz="1350" kern="12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Ορθογώνιο 56">
            <a:extLst>
              <a:ext uri="{FF2B5EF4-FFF2-40B4-BE49-F238E27FC236}">
                <a16:creationId xmlns:a16="http://schemas.microsoft.com/office/drawing/2014/main" id="{C1978D30-06BB-812A-A21B-B49D5D8AEFDC}"/>
              </a:ext>
            </a:extLst>
          </p:cNvPr>
          <p:cNvSpPr/>
          <p:nvPr/>
        </p:nvSpPr>
        <p:spPr>
          <a:xfrm>
            <a:off x="7989583" y="4726432"/>
            <a:ext cx="764686" cy="261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l-GR" sz="1350" kern="12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E7E60-6F09-E711-24DB-A6A9A288DE50}"/>
              </a:ext>
            </a:extLst>
          </p:cNvPr>
          <p:cNvSpPr txBox="1"/>
          <p:nvPr/>
        </p:nvSpPr>
        <p:spPr>
          <a:xfrm>
            <a:off x="5422194" y="3534137"/>
            <a:ext cx="2104710" cy="7155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</a:pPr>
            <a:r>
              <a:rPr lang="el-GR" sz="1050" b="1" kern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Ψηφιακή Εκπαίδευση και </a:t>
            </a:r>
            <a:r>
              <a:rPr lang="el-GR" sz="1050" b="1" kern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Ενδυνάμωση</a:t>
            </a:r>
            <a:r>
              <a:rPr lang="el-GR" sz="1050" b="1" kern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των </a:t>
            </a:r>
            <a:r>
              <a:rPr lang="el-GR" sz="1050" b="1" kern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Ηλικιωμένων</a:t>
            </a:r>
            <a:r>
              <a:rPr lang="el-GR" sz="1050" b="1" kern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των </a:t>
            </a:r>
            <a:r>
              <a:rPr lang="el-GR" sz="1050" b="1" kern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ΑμεΑ</a:t>
            </a:r>
          </a:p>
          <a:p>
            <a:pPr defTabSz="685800">
              <a:buClrTx/>
            </a:pPr>
            <a:endParaRPr lang="el-GR" sz="600" b="1" kern="1200" dirty="0">
              <a:solidFill>
                <a:srgbClr val="2F559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800">
              <a:buClrTx/>
            </a:pPr>
            <a:r>
              <a:rPr lang="el-GR" sz="900" b="1" kern="1200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Αναμένεται Πρόσκληση</a:t>
            </a:r>
          </a:p>
        </p:txBody>
      </p:sp>
      <p:pic>
        <p:nvPicPr>
          <p:cNvPr id="53" name="Γραφικό 52" descr="Επεξεργαστής περίγραμμα">
            <a:extLst>
              <a:ext uri="{FF2B5EF4-FFF2-40B4-BE49-F238E27FC236}">
                <a16:creationId xmlns:a16="http://schemas.microsoft.com/office/drawing/2014/main" id="{BBBF6556-049D-F4B1-CC81-190B65770B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18749" y="3473147"/>
            <a:ext cx="464672" cy="492440"/>
          </a:xfrm>
          <a:prstGeom prst="rect">
            <a:avLst/>
          </a:prstGeom>
        </p:spPr>
      </p:pic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1860648F-4AD0-47ED-8305-6D011B940297}"/>
              </a:ext>
            </a:extLst>
          </p:cNvPr>
          <p:cNvGrpSpPr/>
          <p:nvPr/>
        </p:nvGrpSpPr>
        <p:grpSpPr>
          <a:xfrm>
            <a:off x="4818406" y="1231930"/>
            <a:ext cx="3029327" cy="1900168"/>
            <a:chOff x="4661578" y="1020882"/>
            <a:chExt cx="3029327" cy="1900168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787B60-FF34-422B-491F-831B15890ECC}"/>
                </a:ext>
              </a:extLst>
            </p:cNvPr>
            <p:cNvGrpSpPr/>
            <p:nvPr/>
          </p:nvGrpSpPr>
          <p:grpSpPr>
            <a:xfrm>
              <a:off x="4661578" y="1020882"/>
              <a:ext cx="3029327" cy="1900168"/>
              <a:chOff x="8619863" y="1153426"/>
              <a:chExt cx="2986748" cy="1040321"/>
            </a:xfrm>
            <a:grpFill/>
          </p:grpSpPr>
          <p:sp>
            <p:nvSpPr>
              <p:cNvPr id="17" name="Rounded Rectangle 7">
                <a:extLst>
                  <a:ext uri="{FF2B5EF4-FFF2-40B4-BE49-F238E27FC236}">
                    <a16:creationId xmlns:a16="http://schemas.microsoft.com/office/drawing/2014/main" id="{460A6B3D-2AD5-8277-6066-75AD0FF27057}"/>
                  </a:ext>
                </a:extLst>
              </p:cNvPr>
              <p:cNvSpPr/>
              <p:nvPr/>
            </p:nvSpPr>
            <p:spPr>
              <a:xfrm>
                <a:off x="8619863" y="1153426"/>
                <a:ext cx="2986748" cy="1040321"/>
              </a:xfrm>
              <a:prstGeom prst="roundRect">
                <a:avLst>
                  <a:gd name="adj" fmla="val 11153"/>
                </a:avLst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lang="en-GR" sz="1350" kern="12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7FF587-821B-A964-4E5C-F9841840FF01}"/>
                  </a:ext>
                </a:extLst>
              </p:cNvPr>
              <p:cNvSpPr txBox="1"/>
              <p:nvPr/>
            </p:nvSpPr>
            <p:spPr>
              <a:xfrm>
                <a:off x="8776103" y="1546107"/>
                <a:ext cx="2048790" cy="202205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buClrTx/>
                </a:pPr>
                <a:r>
                  <a:rPr lang="el-GR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Σπίτι μου ΙΙ: </a:t>
                </a:r>
                <a:r>
                  <a:rPr lang="el-GR" sz="1000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Χαμηλότοκα στεγαστικά δάνεια για πρώτη κατοικία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50A2FC5-60F9-4DF3-0DFF-9C6B90720EB9}"/>
                  </a:ext>
                </a:extLst>
              </p:cNvPr>
              <p:cNvSpPr txBox="1"/>
              <p:nvPr/>
            </p:nvSpPr>
            <p:spPr>
              <a:xfrm>
                <a:off x="8755820" y="1826394"/>
                <a:ext cx="1937976" cy="269607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buClrTx/>
                </a:pPr>
                <a:r>
                  <a:rPr lang="el-GR" sz="1200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Αναβαθμίζω το Σπίτι μου: </a:t>
                </a:r>
                <a:r>
                  <a:rPr lang="el-GR" sz="1000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Άτοκα δάνεια Ενεργειακής αναβάθμισης κατοικιών</a:t>
                </a:r>
              </a:p>
            </p:txBody>
          </p:sp>
        </p:grp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2B278DD9-1B7A-2A2C-B7BC-48CF6D425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66477" y="1184773"/>
              <a:ext cx="442404" cy="44240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9E343D4-5767-EF8A-78FB-A9ECB8944B40}"/>
                </a:ext>
              </a:extLst>
            </p:cNvPr>
            <p:cNvSpPr txBox="1"/>
            <p:nvPr/>
          </p:nvSpPr>
          <p:spPr>
            <a:xfrm>
              <a:off x="5292078" y="1209768"/>
              <a:ext cx="2077997" cy="392415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</a:pPr>
              <a:r>
                <a:rPr lang="el-GR" sz="1275" b="1" kern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Δανειακά προγράμματα για τη </a:t>
              </a:r>
              <a:r>
                <a:rPr lang="el-GR" sz="1275" b="1" kern="1200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στέγαση</a:t>
              </a:r>
              <a:r>
                <a:rPr lang="el-GR" sz="1275" b="1" kern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pic>
          <p:nvPicPr>
            <p:cNvPr id="33" name="Εικόνα 11" descr="Εικόνα που περιέχει κείμενο, γραμματοσειρά, λογότυπο, γραφικά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4F973D49-4D95-001D-D106-8AC274869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95" t="24369" r="14315" b="24027"/>
            <a:stretch/>
          </p:blipFill>
          <p:spPr>
            <a:xfrm>
              <a:off x="6734853" y="2360426"/>
              <a:ext cx="802278" cy="328508"/>
            </a:xfrm>
            <a:prstGeom prst="rect">
              <a:avLst/>
            </a:prstGeom>
            <a:grpFill/>
          </p:spPr>
        </p:pic>
        <p:pic>
          <p:nvPicPr>
            <p:cNvPr id="34" name="Εικόνα 2" descr="Εικόνα που περιέχει κείμενο, γραφικά, γραμματοσειρά, γραφιστική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4BF19754-BFCB-CA78-C45E-5B0655D52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68" t="22919" r="26102" b="21983"/>
            <a:stretch/>
          </p:blipFill>
          <p:spPr>
            <a:xfrm>
              <a:off x="7037521" y="1748448"/>
              <a:ext cx="596646" cy="404371"/>
            </a:xfrm>
            <a:prstGeom prst="rect">
              <a:avLst/>
            </a:prstGeom>
            <a:grpFill/>
          </p:spPr>
        </p:pic>
      </p:grpSp>
      <p:grpSp>
        <p:nvGrpSpPr>
          <p:cNvPr id="30" name="Ομάδα 29">
            <a:extLst>
              <a:ext uri="{FF2B5EF4-FFF2-40B4-BE49-F238E27FC236}">
                <a16:creationId xmlns:a16="http://schemas.microsoft.com/office/drawing/2014/main" id="{EF6D376B-E591-4E2B-A556-C0B596257450}"/>
              </a:ext>
            </a:extLst>
          </p:cNvPr>
          <p:cNvGrpSpPr/>
          <p:nvPr/>
        </p:nvGrpSpPr>
        <p:grpSpPr>
          <a:xfrm>
            <a:off x="1450041" y="1339311"/>
            <a:ext cx="2862896" cy="1688508"/>
            <a:chOff x="1040633" y="1160964"/>
            <a:chExt cx="2801849" cy="1574272"/>
          </a:xfrm>
          <a:solidFill>
            <a:schemeClr val="tx2">
              <a:lumMod val="20000"/>
              <a:lumOff val="80000"/>
            </a:schemeClr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FFE242A-ADD1-19AE-12C6-7EF0ED6AE44B}"/>
                </a:ext>
              </a:extLst>
            </p:cNvPr>
            <p:cNvGrpSpPr/>
            <p:nvPr/>
          </p:nvGrpSpPr>
          <p:grpSpPr>
            <a:xfrm>
              <a:off x="1040633" y="1160964"/>
              <a:ext cx="2801849" cy="1271554"/>
              <a:chOff x="655791" y="2424270"/>
              <a:chExt cx="3232074" cy="1398253"/>
            </a:xfrm>
            <a:grpFill/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FEED62-34B1-72AA-EFF9-0D7B8FAF159C}"/>
                  </a:ext>
                </a:extLst>
              </p:cNvPr>
              <p:cNvSpPr txBox="1"/>
              <p:nvPr/>
            </p:nvSpPr>
            <p:spPr>
              <a:xfrm>
                <a:off x="1250248" y="2446318"/>
                <a:ext cx="2588609" cy="56798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buClrTx/>
                </a:pPr>
                <a:r>
                  <a:rPr lang="el-GR" sz="1200" b="1" kern="1200" dirty="0">
                    <a:solidFill>
                      <a:srgbClr val="00B0F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«Προλαμβάνω»</a:t>
                </a:r>
                <a:endParaRPr lang="en-US" sz="1200" b="1" kern="1200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defTabSz="685800">
                  <a:buClrTx/>
                </a:pPr>
                <a:r>
                  <a:rPr lang="el-GR" sz="1200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Εθνικό Πρόγραμμα Προληπτικών Εξετάσεων για: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5D8BAE1-F353-D808-3FBD-451C53C20FDE}"/>
                  </a:ext>
                </a:extLst>
              </p:cNvPr>
              <p:cNvSpPr txBox="1"/>
              <p:nvPr/>
            </p:nvSpPr>
            <p:spPr>
              <a:xfrm>
                <a:off x="776456" y="3161117"/>
                <a:ext cx="2679195" cy="1538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214313" indent="-214313" defTabSz="685800">
                  <a:buClrTx/>
                  <a:buFont typeface="Arial" panose="020B0604020202020204" pitchFamily="34" charset="0"/>
                  <a:buChar char="•"/>
                </a:pPr>
                <a:r>
                  <a:rPr lang="el-GR" sz="975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καρκίνο του μαστού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5C55A19-D62F-B3CD-D483-8C7AAE377A6D}"/>
                  </a:ext>
                </a:extLst>
              </p:cNvPr>
              <p:cNvSpPr txBox="1"/>
              <p:nvPr/>
            </p:nvSpPr>
            <p:spPr>
              <a:xfrm>
                <a:off x="775933" y="3331912"/>
                <a:ext cx="3039512" cy="1538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214313" indent="-214313" defTabSz="685800">
                  <a:buClrTx/>
                  <a:buFont typeface="Arial" panose="020B0604020202020204" pitchFamily="34" charset="0"/>
                  <a:buChar char="•"/>
                </a:pPr>
                <a:r>
                  <a:rPr lang="el-GR" sz="975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καρκίνο του παχέος εντέρου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48966ED-DDAF-40D0-CEBA-B48E9089A0F0}"/>
                  </a:ext>
                </a:extLst>
              </p:cNvPr>
              <p:cNvSpPr txBox="1"/>
              <p:nvPr/>
            </p:nvSpPr>
            <p:spPr>
              <a:xfrm>
                <a:off x="775933" y="3485222"/>
                <a:ext cx="3111932" cy="1538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214313" indent="-214313" defTabSz="685800">
                  <a:buClrTx/>
                  <a:buFont typeface="Arial" panose="020B0604020202020204" pitchFamily="34" charset="0"/>
                  <a:buChar char="•"/>
                </a:pPr>
                <a:r>
                  <a:rPr lang="el-GR" sz="975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καρκίνο του τραχήλου της μήτρας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ABAE54-9186-8C4A-2F11-9CF9DD871731}"/>
                  </a:ext>
                </a:extLst>
              </p:cNvPr>
              <p:cNvSpPr txBox="1"/>
              <p:nvPr/>
            </p:nvSpPr>
            <p:spPr>
              <a:xfrm>
                <a:off x="775933" y="3668694"/>
                <a:ext cx="2991947" cy="1538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214313" indent="-214313" defTabSz="685800">
                  <a:buClrTx/>
                  <a:buFont typeface="Arial" panose="020B0604020202020204" pitchFamily="34" charset="0"/>
                  <a:buChar char="•"/>
                </a:pPr>
                <a:r>
                  <a:rPr lang="el-GR" sz="975" b="1" kern="1200" dirty="0">
                    <a:solidFill>
                      <a:srgbClr val="2F559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καρδιαγγειακές παθήσεις</a:t>
                </a:r>
              </a:p>
            </p:txBody>
          </p:sp>
          <p:pic>
            <p:nvPicPr>
              <p:cNvPr id="65" name="Graphic 64">
                <a:extLst>
                  <a:ext uri="{FF2B5EF4-FFF2-40B4-BE49-F238E27FC236}">
                    <a16:creationId xmlns:a16="http://schemas.microsoft.com/office/drawing/2014/main" id="{1835CCE3-AB7E-7429-AEA2-A38FF059B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55791" y="2424270"/>
                <a:ext cx="585431" cy="585431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EC3EDE-40DA-7A4A-5E42-61B2652F1E9A}"/>
                </a:ext>
              </a:extLst>
            </p:cNvPr>
            <p:cNvSpPr txBox="1"/>
            <p:nvPr/>
          </p:nvSpPr>
          <p:spPr>
            <a:xfrm>
              <a:off x="1148092" y="2455456"/>
              <a:ext cx="2585980" cy="27978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214313" indent="-214313" defTabSz="685800">
                <a:buClrTx/>
                <a:buFont typeface="Arial" panose="020B0604020202020204" pitchFamily="34" charset="0"/>
                <a:buChar char="•"/>
              </a:pPr>
              <a:r>
                <a:rPr lang="el-GR" sz="975" b="1" kern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παχυσαρκία</a:t>
              </a:r>
            </a:p>
            <a:p>
              <a:pPr marL="214313" indent="-214313" defTabSz="685800">
                <a:buClrTx/>
                <a:buFont typeface="Arial" panose="020B0604020202020204" pitchFamily="34" charset="0"/>
                <a:buChar char="•"/>
              </a:pPr>
              <a:r>
                <a:rPr lang="el-GR" sz="975" b="1" kern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νεφρική δυσλειτουργία </a:t>
              </a:r>
            </a:p>
          </p:txBody>
        </p:sp>
      </p:grpSp>
      <p:grpSp>
        <p:nvGrpSpPr>
          <p:cNvPr id="2" name="Group 74">
            <a:extLst>
              <a:ext uri="{FF2B5EF4-FFF2-40B4-BE49-F238E27FC236}">
                <a16:creationId xmlns:a16="http://schemas.microsoft.com/office/drawing/2014/main" id="{34736F68-F9F6-7D16-3A69-5EBFE0D0520B}"/>
              </a:ext>
            </a:extLst>
          </p:cNvPr>
          <p:cNvGrpSpPr/>
          <p:nvPr/>
        </p:nvGrpSpPr>
        <p:grpSpPr>
          <a:xfrm>
            <a:off x="1297899" y="3431236"/>
            <a:ext cx="2950496" cy="1003603"/>
            <a:chOff x="1466736" y="5286255"/>
            <a:chExt cx="3282336" cy="1040321"/>
          </a:xfrm>
          <a:solidFill>
            <a:schemeClr val="bg1">
              <a:lumMod val="95000"/>
            </a:schemeClr>
          </a:solidFill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7DDE0E8-4360-95CE-6587-E2E1BB59A4A6}"/>
                </a:ext>
              </a:extLst>
            </p:cNvPr>
            <p:cNvSpPr/>
            <p:nvPr/>
          </p:nvSpPr>
          <p:spPr>
            <a:xfrm>
              <a:off x="1466736" y="5286255"/>
              <a:ext cx="3282336" cy="1040321"/>
            </a:xfrm>
            <a:prstGeom prst="roundRect">
              <a:avLst>
                <a:gd name="adj" fmla="val 11153"/>
              </a:avLst>
            </a:prstGeom>
            <a:grpFill/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GR" sz="1350" kern="12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16060E-7B88-A58B-A2B9-7383E52A657F}"/>
                </a:ext>
              </a:extLst>
            </p:cNvPr>
            <p:cNvSpPr txBox="1"/>
            <p:nvPr/>
          </p:nvSpPr>
          <p:spPr>
            <a:xfrm>
              <a:off x="2295934" y="5550012"/>
              <a:ext cx="2048790" cy="358917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</a:pPr>
              <a:r>
                <a:rPr lang="en-GB" sz="1275" b="1" kern="1200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Smart readiness</a:t>
              </a:r>
              <a:endParaRPr lang="el-GR" sz="1275" b="1" kern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buClrTx/>
              </a:pPr>
              <a:r>
                <a:rPr lang="el-GR" sz="975" b="1" kern="1200" dirty="0">
                  <a:solidFill>
                    <a:srgbClr val="2F559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Υποδομές Οπτικών ινών σε κτίρια</a:t>
              </a:r>
            </a:p>
          </p:txBody>
        </p:sp>
        <p:pic>
          <p:nvPicPr>
            <p:cNvPr id="22" name="Graphic 73">
              <a:extLst>
                <a:ext uri="{FF2B5EF4-FFF2-40B4-BE49-F238E27FC236}">
                  <a16:creationId xmlns:a16="http://schemas.microsoft.com/office/drawing/2014/main" id="{0579748A-9469-09D4-1473-09CDC2F34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612704" y="5481724"/>
              <a:ext cx="537261" cy="537262"/>
            </a:xfrm>
            <a:prstGeom prst="rect">
              <a:avLst/>
            </a:prstGeom>
          </p:spPr>
        </p:pic>
      </p:grpSp>
      <p:pic>
        <p:nvPicPr>
          <p:cNvPr id="4" name="object 10">
            <a:extLst>
              <a:ext uri="{FF2B5EF4-FFF2-40B4-BE49-F238E27FC236}">
                <a16:creationId xmlns:a16="http://schemas.microsoft.com/office/drawing/2014/main" id="{F18E2C98-1C5C-718B-932B-DA5B0B580F2C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-899" y="-3097"/>
            <a:ext cx="9144899" cy="808516"/>
          </a:xfrm>
          <a:prstGeom prst="rect">
            <a:avLst/>
          </a:prstGeom>
        </p:spPr>
      </p:pic>
      <p:grpSp>
        <p:nvGrpSpPr>
          <p:cNvPr id="7" name="object 12">
            <a:extLst>
              <a:ext uri="{FF2B5EF4-FFF2-40B4-BE49-F238E27FC236}">
                <a16:creationId xmlns:a16="http://schemas.microsoft.com/office/drawing/2014/main" id="{E86A88E3-E9A0-98AD-2AE7-87A00FB3317B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21" name="object 13">
              <a:extLst>
                <a:ext uri="{FF2B5EF4-FFF2-40B4-BE49-F238E27FC236}">
                  <a16:creationId xmlns:a16="http://schemas.microsoft.com/office/drawing/2014/main" id="{215392AF-5A26-BD3A-06C2-DD5878809846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24" name="object 14">
              <a:extLst>
                <a:ext uri="{FF2B5EF4-FFF2-40B4-BE49-F238E27FC236}">
                  <a16:creationId xmlns:a16="http://schemas.microsoft.com/office/drawing/2014/main" id="{1DB59C63-33F9-5211-473D-F8A8A137932A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2FC41AB1-150D-657A-261D-223B6967578B}"/>
              </a:ext>
            </a:extLst>
          </p:cNvPr>
          <p:cNvSpPr txBox="1"/>
          <p:nvPr/>
        </p:nvSpPr>
        <p:spPr>
          <a:xfrm>
            <a:off x="211766" y="231220"/>
            <a:ext cx="5882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l-GR" sz="2000" b="1" kern="12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Ενεργές δράσεις Ταμείου Ανάκαμψης</a:t>
            </a:r>
          </a:p>
        </p:txBody>
      </p:sp>
    </p:spTree>
    <p:extLst>
      <p:ext uri="{BB962C8B-B14F-4D97-AF65-F5344CB8AC3E}">
        <p14:creationId xmlns:p14="http://schemas.microsoft.com/office/powerpoint/2010/main" val="2531370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B5F3A8C3-7613-B646-0BAE-8703E2242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65FC0C78-83DB-46BE-8CFE-FE3D49E1480B}"/>
              </a:ext>
            </a:extLst>
          </p:cNvPr>
          <p:cNvSpPr/>
          <p:nvPr/>
        </p:nvSpPr>
        <p:spPr>
          <a:xfrm>
            <a:off x="2717336" y="2470156"/>
            <a:ext cx="4862437" cy="1180818"/>
          </a:xfrm>
          <a:prstGeom prst="roundRect">
            <a:avLst>
              <a:gd name="adj" fmla="val 39520"/>
            </a:avLst>
          </a:prstGeom>
          <a:solidFill>
            <a:srgbClr val="D0E5F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Πρόγραμμα Δίκαιης Αναπτυξιακής Μετάβασης </a:t>
            </a:r>
          </a:p>
          <a:p>
            <a:pPr algn="ctr"/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 2021-2027</a:t>
            </a:r>
            <a:endParaRPr lang="en-US" sz="2400" b="1" dirty="0">
              <a:solidFill>
                <a:srgbClr val="0851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:a16="http://schemas.microsoft.com/office/drawing/2014/main" id="{6317FC53-B0A5-4E87-A70A-2F3E42040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416" y="4726495"/>
            <a:ext cx="4388314" cy="409583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5EFB3F92-A8C5-433E-87AE-55692B582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170" y="382562"/>
            <a:ext cx="1957113" cy="4378376"/>
          </a:xfrm>
          <a:prstGeom prst="rect">
            <a:avLst/>
          </a:prstGeom>
        </p:spPr>
      </p:pic>
      <p:grpSp>
        <p:nvGrpSpPr>
          <p:cNvPr id="2" name="Ομάδα 13">
            <a:extLst>
              <a:ext uri="{FF2B5EF4-FFF2-40B4-BE49-F238E27FC236}">
                <a16:creationId xmlns:a16="http://schemas.microsoft.com/office/drawing/2014/main" id="{09C1DC88-586D-2F51-8591-52C1A8679D48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3" name="Google Shape;83;p10">
              <a:extLst>
                <a:ext uri="{FF2B5EF4-FFF2-40B4-BE49-F238E27FC236}">
                  <a16:creationId xmlns:a16="http://schemas.microsoft.com/office/drawing/2014/main" id="{9D2A4C62-EB2E-BD2A-F825-D348A9CAE921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4" name="Google Shape;85;p10">
              <a:extLst>
                <a:ext uri="{FF2B5EF4-FFF2-40B4-BE49-F238E27FC236}">
                  <a16:creationId xmlns:a16="http://schemas.microsoft.com/office/drawing/2014/main" id="{0ED9778D-22F9-30B8-CEF4-2C90E431E82C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  <p:pic>
        <p:nvPicPr>
          <p:cNvPr id="5" name="object 19">
            <a:extLst>
              <a:ext uri="{FF2B5EF4-FFF2-40B4-BE49-F238E27FC236}">
                <a16:creationId xmlns:a16="http://schemas.microsoft.com/office/drawing/2014/main" id="{28F8EEB7-0B5A-BD95-768F-9A54CF4CA1F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6662" y="4715080"/>
            <a:ext cx="712926" cy="36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09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8ECDD-147C-F467-86CB-71F33705D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48888BC9-DB98-44F0-66F1-C5EB822319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979022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8" imgW="350" imgH="350" progId="TCLayout.ActiveDocument.1">
                  <p:embed/>
                </p:oleObj>
              </mc:Choice>
              <mc:Fallback>
                <p:oleObj name="think-cell Slide" r:id="rId58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888BC9-DB98-44F0-66F1-C5EB822319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ject 10">
            <a:extLst>
              <a:ext uri="{FF2B5EF4-FFF2-40B4-BE49-F238E27FC236}">
                <a16:creationId xmlns:a16="http://schemas.microsoft.com/office/drawing/2014/main" id="{20DE2C93-31C8-EE69-F90A-7A012E103D37}"/>
              </a:ext>
            </a:extLst>
          </p:cNvPr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-899" y="3388"/>
            <a:ext cx="9144899" cy="8085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152E01-07DD-8AA4-B7B2-FAF253BC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7419"/>
            <a:ext cx="6353963" cy="781621"/>
          </a:xfrm>
        </p:spPr>
        <p:txBody>
          <a:bodyPr vert="horz">
            <a:normAutofit/>
          </a:bodyPr>
          <a:lstStyle/>
          <a:p>
            <a:r>
              <a:rPr lang="el-GR" sz="2000" dirty="0">
                <a:latin typeface="Calibri "/>
              </a:rPr>
              <a:t>ΕΣΠΑ ΔΑΜ 2021-2027</a:t>
            </a:r>
            <a:br>
              <a:rPr lang="el-GR" sz="2000" dirty="0">
                <a:latin typeface="Calibri "/>
              </a:rPr>
            </a:br>
            <a:r>
              <a:rPr lang="el-GR" sz="1500" dirty="0">
                <a:latin typeface="Calibri "/>
              </a:rPr>
              <a:t>Συγκριτική Πορεία Υλοποίησης Δεκ. 2024 - Δεκ. 2025</a:t>
            </a:r>
            <a:endParaRPr lang="el-GR" sz="2100" dirty="0">
              <a:latin typeface="Calibri "/>
              <a:cs typeface="Arial" panose="020B0604020202020204" pitchFamily="34" charset="0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52547558-A209-01AC-460A-FBD9DDE7CC15}"/>
              </a:ext>
            </a:extLst>
          </p:cNvPr>
          <p:cNvSpPr/>
          <p:nvPr/>
        </p:nvSpPr>
        <p:spPr>
          <a:xfrm>
            <a:off x="7899636" y="4863655"/>
            <a:ext cx="719884" cy="215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>
              <a:solidFill>
                <a:prstClr val="white"/>
              </a:solidFill>
              <a:latin typeface="Calibri "/>
            </a:endParaRPr>
          </a:p>
        </p:txBody>
      </p: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0AF712DB-8DF5-602B-98F9-A6F699D9D2C8}"/>
              </a:ext>
            </a:extLst>
          </p:cNvPr>
          <p:cNvCxnSpPr/>
          <p:nvPr/>
        </p:nvCxnSpPr>
        <p:spPr>
          <a:xfrm>
            <a:off x="3028950" y="967619"/>
            <a:ext cx="0" cy="3940969"/>
          </a:xfrm>
          <a:prstGeom prst="lin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015E8A8C-9469-8C67-3A3D-652A16EDAED1}"/>
              </a:ext>
            </a:extLst>
          </p:cNvPr>
          <p:cNvCxnSpPr/>
          <p:nvPr/>
        </p:nvCxnSpPr>
        <p:spPr>
          <a:xfrm>
            <a:off x="6115050" y="967619"/>
            <a:ext cx="0" cy="3940969"/>
          </a:xfrm>
          <a:prstGeom prst="lin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A95E9A0C-7FAB-DDB1-E416-6099C826C7DF}"/>
              </a:ext>
            </a:extLst>
          </p:cNvPr>
          <p:cNvCxnSpPr/>
          <p:nvPr/>
        </p:nvCxnSpPr>
        <p:spPr>
          <a:xfrm flipH="1">
            <a:off x="0" y="2989300"/>
            <a:ext cx="9144000" cy="0"/>
          </a:xfrm>
          <a:prstGeom prst="lin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7" name="Chart 336">
            <a:extLst>
              <a:ext uri="{FF2B5EF4-FFF2-40B4-BE49-F238E27FC236}">
                <a16:creationId xmlns:a16="http://schemas.microsoft.com/office/drawing/2014/main" id="{694F5BD8-28A7-18D6-765E-EDA3A996D91A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9330703"/>
              </p:ext>
            </p:extLst>
          </p:nvPr>
        </p:nvGraphicFramePr>
        <p:xfrm>
          <a:off x="3010847" y="842925"/>
          <a:ext cx="3028951" cy="18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1"/>
          </a:graphicData>
        </a:graphic>
      </p:graphicFrame>
      <p:sp>
        <p:nvSpPr>
          <p:cNvPr id="338" name="TextBox 337">
            <a:extLst>
              <a:ext uri="{FF2B5EF4-FFF2-40B4-BE49-F238E27FC236}">
                <a16:creationId xmlns:a16="http://schemas.microsoft.com/office/drawing/2014/main" id="{9DF28525-120E-43C7-5D7E-0F1A8B933AD2}"/>
              </a:ext>
            </a:extLst>
          </p:cNvPr>
          <p:cNvSpPr txBox="1"/>
          <p:nvPr/>
        </p:nvSpPr>
        <p:spPr>
          <a:xfrm>
            <a:off x="3575521" y="1368416"/>
            <a:ext cx="388631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788" b="1" dirty="0">
                <a:solidFill>
                  <a:srgbClr val="002060"/>
                </a:solidFill>
                <a:latin typeface="Calibri "/>
              </a:rPr>
              <a:t>64%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01F42BDE-3D7A-98A3-5C28-34E0B75DA0D1}"/>
              </a:ext>
            </a:extLst>
          </p:cNvPr>
          <p:cNvSpPr txBox="1"/>
          <p:nvPr/>
        </p:nvSpPr>
        <p:spPr>
          <a:xfrm>
            <a:off x="5102897" y="1004762"/>
            <a:ext cx="384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800" b="1" dirty="0">
                <a:solidFill>
                  <a:srgbClr val="002060"/>
                </a:solidFill>
                <a:latin typeface="Calibri "/>
              </a:rPr>
              <a:t>90%</a:t>
            </a:r>
          </a:p>
        </p:txBody>
      </p: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9B028AE0-33BC-8D20-DCEE-1E298CF9BFD7}"/>
              </a:ext>
            </a:extLst>
          </p:cNvPr>
          <p:cNvGrpSpPr/>
          <p:nvPr/>
        </p:nvGrpSpPr>
        <p:grpSpPr>
          <a:xfrm>
            <a:off x="3285826" y="2787829"/>
            <a:ext cx="163526" cy="57150"/>
            <a:chOff x="4651376" y="909638"/>
            <a:chExt cx="263525" cy="76200"/>
          </a:xfrm>
        </p:grpSpPr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1BEA6F7C-7EA2-D237-5D0F-4C95E4B92B01}"/>
                </a:ext>
              </a:extLst>
            </p:cNvPr>
            <p:cNvCxnSpPr>
              <a:cxnSpLocks/>
            </p:cNvCxnSpPr>
            <p:nvPr>
              <p:custDataLst>
                <p:tags r:id="rId55"/>
              </p:custDataLst>
            </p:nvPr>
          </p:nvCxnSpPr>
          <p:spPr bwMode="gray">
            <a:xfrm>
              <a:off x="4651376" y="947738"/>
              <a:ext cx="263525" cy="0"/>
            </a:xfrm>
            <a:prstGeom prst="line">
              <a:avLst/>
            </a:prstGeom>
            <a:ln w="19050" cap="rnd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0CC45462-B53C-92C2-3331-3A590EF21FFF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 bwMode="auto">
            <a:xfrm>
              <a:off x="4745038" y="909638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sp>
        <p:nvSpPr>
          <p:cNvPr id="343" name="TextBox 342">
            <a:extLst>
              <a:ext uri="{FF2B5EF4-FFF2-40B4-BE49-F238E27FC236}">
                <a16:creationId xmlns:a16="http://schemas.microsoft.com/office/drawing/2014/main" id="{9BA31088-6721-54FC-4824-27E8EEFF7AC6}"/>
              </a:ext>
            </a:extLst>
          </p:cNvPr>
          <p:cNvSpPr txBox="1"/>
          <p:nvPr/>
        </p:nvSpPr>
        <p:spPr>
          <a:xfrm>
            <a:off x="3544998" y="862339"/>
            <a:ext cx="21960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1050" b="1" i="1" dirty="0">
                <a:solidFill>
                  <a:srgbClr val="002060"/>
                </a:solidFill>
                <a:latin typeface="Calibri "/>
                <a:cs typeface="Arial" panose="020B0604020202020204" pitchFamily="34" charset="0"/>
              </a:rPr>
              <a:t>Εξειδίκευση</a:t>
            </a:r>
          </a:p>
        </p:txBody>
      </p:sp>
      <p:sp>
        <p:nvSpPr>
          <p:cNvPr id="344" name="Θέση κειμένου 2">
            <a:extLst>
              <a:ext uri="{FF2B5EF4-FFF2-40B4-BE49-F238E27FC236}">
                <a16:creationId xmlns:a16="http://schemas.microsoft.com/office/drawing/2014/main" id="{BAF7BEEB-1F24-1CF9-1528-EF039DCE7F76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509950" y="2771639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fld id="{C04EECF1-5AAB-4E8A-8677-2F670EAB1845}" type="datetime'% ''''Ε''''''ν''''ε''ρ''''''''γ''''''''''οπ''''''οίηση''ς '"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pPr marL="0" indent="0" defTabSz="685800"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t>% Ενεργοποίησης </a:t>
            </a:fld>
            <a:endParaRPr lang="el-GR" sz="900" dirty="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03DE3A29-1124-5A31-99CB-BA596CBC245B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4174794" y="2752507"/>
            <a:ext cx="147638" cy="110729"/>
          </a:xfrm>
          <a:prstGeom prst="rect">
            <a:avLst/>
          </a:prstGeom>
          <a:solidFill>
            <a:srgbClr val="B3C6E7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346" name="Θέση κειμένου 2">
            <a:extLst>
              <a:ext uri="{FF2B5EF4-FFF2-40B4-BE49-F238E27FC236}">
                <a16:creationId xmlns:a16="http://schemas.microsoft.com/office/drawing/2014/main" id="{CC040CB3-D4CE-FE33-0551-29005C9B4548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4376119" y="2759849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 dirty="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2024</a:t>
            </a:r>
            <a:endParaRPr lang="el-GR" sz="900" dirty="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19841F12-94B6-BE0F-B65E-41D7128323BF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4661092" y="2749480"/>
            <a:ext cx="147638" cy="110729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348" name="Θέση κειμένου 2">
            <a:extLst>
              <a:ext uri="{FF2B5EF4-FFF2-40B4-BE49-F238E27FC236}">
                <a16:creationId xmlns:a16="http://schemas.microsoft.com/office/drawing/2014/main" id="{3112DCE7-A895-6EFA-5E5A-67D2EED6BBC6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4858090" y="2759849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 dirty="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2025</a:t>
            </a:r>
            <a:endParaRPr lang="el-GR" sz="900" dirty="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cxnSp>
        <p:nvCxnSpPr>
          <p:cNvPr id="349" name="Straight Arrow Connector 348">
            <a:extLst>
              <a:ext uri="{FF2B5EF4-FFF2-40B4-BE49-F238E27FC236}">
                <a16:creationId xmlns:a16="http://schemas.microsoft.com/office/drawing/2014/main" id="{D0B6DD3E-DAD8-39E2-9414-A16C255DE384}"/>
              </a:ext>
            </a:extLst>
          </p:cNvPr>
          <p:cNvCxnSpPr>
            <a:cxnSpLocks/>
          </p:cNvCxnSpPr>
          <p:nvPr/>
        </p:nvCxnSpPr>
        <p:spPr>
          <a:xfrm>
            <a:off x="5094045" y="2806879"/>
            <a:ext cx="132323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Θέση κειμένου 2">
            <a:extLst>
              <a:ext uri="{FF2B5EF4-FFF2-40B4-BE49-F238E27FC236}">
                <a16:creationId xmlns:a16="http://schemas.microsoft.com/office/drawing/2014/main" id="{19CC2396-08E1-1667-5E81-515091568D39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5273201" y="2767701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sz="600" dirty="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% Μεταβολής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63838B21-7A6C-E4DD-5C5A-14631DB3F683}"/>
              </a:ext>
            </a:extLst>
          </p:cNvPr>
          <p:cNvSpPr txBox="1"/>
          <p:nvPr/>
        </p:nvSpPr>
        <p:spPr>
          <a:xfrm>
            <a:off x="4302985" y="1838010"/>
            <a:ext cx="52701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788" b="1">
                <a:solidFill>
                  <a:srgbClr val="002060"/>
                </a:solidFill>
                <a:latin typeface="Calibri "/>
              </a:rPr>
              <a:t>+ 41%</a:t>
            </a:r>
          </a:p>
        </p:txBody>
      </p:sp>
      <p:cxnSp>
        <p:nvCxnSpPr>
          <p:cNvPr id="352" name="Straight Arrow Connector 351">
            <a:extLst>
              <a:ext uri="{FF2B5EF4-FFF2-40B4-BE49-F238E27FC236}">
                <a16:creationId xmlns:a16="http://schemas.microsoft.com/office/drawing/2014/main" id="{B27CF837-1CDE-0B36-617D-B8B7608769C2}"/>
              </a:ext>
            </a:extLst>
          </p:cNvPr>
          <p:cNvCxnSpPr/>
          <p:nvPr/>
        </p:nvCxnSpPr>
        <p:spPr>
          <a:xfrm>
            <a:off x="4127532" y="2034218"/>
            <a:ext cx="795579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" name="Right Brace 352">
            <a:extLst>
              <a:ext uri="{FF2B5EF4-FFF2-40B4-BE49-F238E27FC236}">
                <a16:creationId xmlns:a16="http://schemas.microsoft.com/office/drawing/2014/main" id="{1A2149E7-4D65-C13C-6C74-05C3581FB116}"/>
              </a:ext>
            </a:extLst>
          </p:cNvPr>
          <p:cNvSpPr/>
          <p:nvPr/>
        </p:nvSpPr>
        <p:spPr>
          <a:xfrm>
            <a:off x="5589969" y="1393984"/>
            <a:ext cx="223278" cy="11596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9D37EA25-7F8D-771B-55E1-5BF6800E6324}"/>
              </a:ext>
            </a:extLst>
          </p:cNvPr>
          <p:cNvSpPr txBox="1"/>
          <p:nvPr/>
        </p:nvSpPr>
        <p:spPr>
          <a:xfrm>
            <a:off x="5494857" y="1892814"/>
            <a:ext cx="575799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l-GR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1.458 €</a:t>
            </a:r>
          </a:p>
        </p:txBody>
      </p:sp>
      <p:graphicFrame>
        <p:nvGraphicFramePr>
          <p:cNvPr id="355" name="Chart 354">
            <a:extLst>
              <a:ext uri="{FF2B5EF4-FFF2-40B4-BE49-F238E27FC236}">
                <a16:creationId xmlns:a16="http://schemas.microsoft.com/office/drawing/2014/main" id="{18CCBC5F-1FE0-06BE-7805-418BE7D1AF73}"/>
              </a:ext>
            </a:extLst>
          </p:cNvPr>
          <p:cNvGraphicFramePr/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542283942"/>
              </p:ext>
            </p:extLst>
          </p:nvPr>
        </p:nvGraphicFramePr>
        <p:xfrm>
          <a:off x="5978830" y="821604"/>
          <a:ext cx="3028951" cy="18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2"/>
          </a:graphicData>
        </a:graphic>
      </p:graphicFrame>
      <p:sp>
        <p:nvSpPr>
          <p:cNvPr id="356" name="TextBox 355">
            <a:extLst>
              <a:ext uri="{FF2B5EF4-FFF2-40B4-BE49-F238E27FC236}">
                <a16:creationId xmlns:a16="http://schemas.microsoft.com/office/drawing/2014/main" id="{3C165DA9-8AED-FCF7-D7DA-30872446F396}"/>
              </a:ext>
            </a:extLst>
          </p:cNvPr>
          <p:cNvSpPr txBox="1"/>
          <p:nvPr/>
        </p:nvSpPr>
        <p:spPr>
          <a:xfrm>
            <a:off x="6565337" y="1520545"/>
            <a:ext cx="393380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 dirty="0">
                <a:solidFill>
                  <a:srgbClr val="002060"/>
                </a:solidFill>
                <a:latin typeface="Calibri "/>
              </a:rPr>
              <a:t>5</a:t>
            </a:r>
            <a:r>
              <a:rPr lang="el-GR" sz="788" b="1" dirty="0">
                <a:solidFill>
                  <a:srgbClr val="002060"/>
                </a:solidFill>
                <a:latin typeface="Calibri "/>
              </a:rPr>
              <a:t>3%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BB3C7B09-65D6-8466-5FF4-0F525D84AF87}"/>
              </a:ext>
            </a:extLst>
          </p:cNvPr>
          <p:cNvSpPr txBox="1"/>
          <p:nvPr/>
        </p:nvSpPr>
        <p:spPr>
          <a:xfrm>
            <a:off x="8069801" y="1060768"/>
            <a:ext cx="433577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 dirty="0">
                <a:solidFill>
                  <a:srgbClr val="002060"/>
                </a:solidFill>
                <a:latin typeface="Calibri "/>
              </a:rPr>
              <a:t>8</a:t>
            </a:r>
            <a:r>
              <a:rPr lang="el-GR" sz="788" b="1" dirty="0">
                <a:solidFill>
                  <a:srgbClr val="002060"/>
                </a:solidFill>
                <a:latin typeface="Calibri "/>
              </a:rPr>
              <a:t>3%</a:t>
            </a:r>
          </a:p>
        </p:txBody>
      </p: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AB9E49CD-8EA3-7B57-F4B1-FFA154FF657A}"/>
              </a:ext>
            </a:extLst>
          </p:cNvPr>
          <p:cNvGrpSpPr/>
          <p:nvPr/>
        </p:nvGrpSpPr>
        <p:grpSpPr>
          <a:xfrm>
            <a:off x="6341614" y="2779941"/>
            <a:ext cx="163526" cy="57150"/>
            <a:chOff x="4651376" y="909638"/>
            <a:chExt cx="263525" cy="76200"/>
          </a:xfrm>
        </p:grpSpPr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9F82334F-4E4B-E373-BA45-EEAE443410C2}"/>
                </a:ext>
              </a:extLst>
            </p:cNvPr>
            <p:cNvCxnSpPr>
              <a:cxnSpLocks/>
            </p:cNvCxnSpPr>
            <p:nvPr>
              <p:custDataLst>
                <p:tags r:id="rId53"/>
              </p:custDataLst>
            </p:nvPr>
          </p:nvCxnSpPr>
          <p:spPr bwMode="gray">
            <a:xfrm>
              <a:off x="4651376" y="947738"/>
              <a:ext cx="263525" cy="0"/>
            </a:xfrm>
            <a:prstGeom prst="line">
              <a:avLst/>
            </a:prstGeom>
            <a:ln w="19050" cap="rnd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5D970997-980F-FFD8-1440-87A440C8AB5F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 bwMode="auto">
            <a:xfrm>
              <a:off x="4745038" y="909638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sp>
        <p:nvSpPr>
          <p:cNvPr id="361" name="TextBox 360">
            <a:extLst>
              <a:ext uri="{FF2B5EF4-FFF2-40B4-BE49-F238E27FC236}">
                <a16:creationId xmlns:a16="http://schemas.microsoft.com/office/drawing/2014/main" id="{1FDAB2F2-1EF4-1495-A100-B11EFEA4753D}"/>
              </a:ext>
            </a:extLst>
          </p:cNvPr>
          <p:cNvSpPr txBox="1"/>
          <p:nvPr/>
        </p:nvSpPr>
        <p:spPr>
          <a:xfrm>
            <a:off x="6600786" y="868689"/>
            <a:ext cx="21960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1050" b="1" i="1" dirty="0">
                <a:solidFill>
                  <a:srgbClr val="002060"/>
                </a:solidFill>
                <a:latin typeface="Calibri "/>
                <a:cs typeface="Arial" panose="020B0604020202020204" pitchFamily="34" charset="0"/>
              </a:rPr>
              <a:t>Προσκλήσεις</a:t>
            </a:r>
          </a:p>
        </p:txBody>
      </p:sp>
      <p:sp>
        <p:nvSpPr>
          <p:cNvPr id="362" name="Θέση κειμένου 2">
            <a:extLst>
              <a:ext uri="{FF2B5EF4-FFF2-40B4-BE49-F238E27FC236}">
                <a16:creationId xmlns:a16="http://schemas.microsoft.com/office/drawing/2014/main" id="{005265AF-60EC-6AAB-5A1B-F8458DDA51B9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6522272" y="2756823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fld id="{C04EECF1-5AAB-4E8A-8677-2F670EAB1845}" type="datetime'% ''''Ε''''''ν''''ε''ρ''''''''γ''''''''''οπ''''''οίηση''ς '"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pPr marL="0" indent="0" defTabSz="685800"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t>% Ενεργοποίησης </a:t>
            </a:fld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E39C6CA5-6BE1-0659-3BA8-C56DF99627D9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230582" y="2744619"/>
            <a:ext cx="147638" cy="110729"/>
          </a:xfrm>
          <a:prstGeom prst="rect">
            <a:avLst/>
          </a:prstGeom>
          <a:solidFill>
            <a:srgbClr val="B3C6E7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364" name="Θέση κειμένου 2">
            <a:extLst>
              <a:ext uri="{FF2B5EF4-FFF2-40B4-BE49-F238E27FC236}">
                <a16:creationId xmlns:a16="http://schemas.microsoft.com/office/drawing/2014/main" id="{66526F3F-2E09-19E8-0D3C-4816B48C77B2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7431907" y="2751962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2024</a:t>
            </a:r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16EF071B-413F-B336-819B-54EBC99C5FC1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7716880" y="2741593"/>
            <a:ext cx="147638" cy="110729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366" name="Θέση κειμένου 2">
            <a:extLst>
              <a:ext uri="{FF2B5EF4-FFF2-40B4-BE49-F238E27FC236}">
                <a16:creationId xmlns:a16="http://schemas.microsoft.com/office/drawing/2014/main" id="{B0AE7CDB-6443-23E7-7D2E-C26070AF9619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7913878" y="2751962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2025</a:t>
            </a:r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E760B585-0271-BE77-3D1A-92FFD7855665}"/>
              </a:ext>
            </a:extLst>
          </p:cNvPr>
          <p:cNvCxnSpPr>
            <a:cxnSpLocks/>
          </p:cNvCxnSpPr>
          <p:nvPr/>
        </p:nvCxnSpPr>
        <p:spPr>
          <a:xfrm>
            <a:off x="8149833" y="2798991"/>
            <a:ext cx="132323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Θέση κειμένου 2">
            <a:extLst>
              <a:ext uri="{FF2B5EF4-FFF2-40B4-BE49-F238E27FC236}">
                <a16:creationId xmlns:a16="http://schemas.microsoft.com/office/drawing/2014/main" id="{5D604446-774B-0ED3-720C-A2245D9F27D2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8315957" y="2751962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% Μεταβολής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851A3D50-BD7F-7A97-B8BD-A62FC024B92F}"/>
              </a:ext>
            </a:extLst>
          </p:cNvPr>
          <p:cNvSpPr txBox="1"/>
          <p:nvPr/>
        </p:nvSpPr>
        <p:spPr>
          <a:xfrm>
            <a:off x="7358773" y="1830123"/>
            <a:ext cx="52701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788" b="1">
                <a:solidFill>
                  <a:srgbClr val="002060"/>
                </a:solidFill>
                <a:latin typeface="Calibri "/>
              </a:rPr>
              <a:t>+ </a:t>
            </a:r>
            <a:r>
              <a:rPr lang="en-US" sz="788" b="1">
                <a:solidFill>
                  <a:srgbClr val="002060"/>
                </a:solidFill>
                <a:latin typeface="Calibri "/>
              </a:rPr>
              <a:t>57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D35B0517-3BFE-2A8C-5199-085BBE8A867A}"/>
              </a:ext>
            </a:extLst>
          </p:cNvPr>
          <p:cNvCxnSpPr/>
          <p:nvPr/>
        </p:nvCxnSpPr>
        <p:spPr>
          <a:xfrm>
            <a:off x="7183320" y="2026330"/>
            <a:ext cx="795579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Right Brace 370">
            <a:extLst>
              <a:ext uri="{FF2B5EF4-FFF2-40B4-BE49-F238E27FC236}">
                <a16:creationId xmlns:a16="http://schemas.microsoft.com/office/drawing/2014/main" id="{2FAB5CB6-7C0E-53C6-DFD5-0404D39297BF}"/>
              </a:ext>
            </a:extLst>
          </p:cNvPr>
          <p:cNvSpPr/>
          <p:nvPr/>
        </p:nvSpPr>
        <p:spPr>
          <a:xfrm>
            <a:off x="8579447" y="1384494"/>
            <a:ext cx="223278" cy="11596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C6CAC89C-7639-8E52-9C58-BA8199C33E6E}"/>
              </a:ext>
            </a:extLst>
          </p:cNvPr>
          <p:cNvSpPr txBox="1"/>
          <p:nvPr/>
        </p:nvSpPr>
        <p:spPr>
          <a:xfrm>
            <a:off x="8452585" y="1883324"/>
            <a:ext cx="575799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l-GR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1.355 €</a:t>
            </a:r>
          </a:p>
        </p:txBody>
      </p: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ED9709F6-46A3-50CF-EFAF-2F9CDDB06917}"/>
              </a:ext>
            </a:extLst>
          </p:cNvPr>
          <p:cNvGrpSpPr/>
          <p:nvPr/>
        </p:nvGrpSpPr>
        <p:grpSpPr>
          <a:xfrm rot="301926">
            <a:off x="3953102" y="1122077"/>
            <a:ext cx="1064267" cy="436429"/>
            <a:chOff x="5440687" y="4134993"/>
            <a:chExt cx="1419022" cy="581905"/>
          </a:xfrm>
        </p:grpSpPr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FAC12FFE-AE3D-E2B9-12DB-7CE2343C9F4F}"/>
                </a:ext>
              </a:extLst>
            </p:cNvPr>
            <p:cNvCxnSpPr/>
            <p:nvPr/>
          </p:nvCxnSpPr>
          <p:spPr>
            <a:xfrm rot="20281795" flipV="1">
              <a:off x="5440687" y="4425946"/>
              <a:ext cx="141902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8F725B26-E93A-49BA-E9EB-3D70560619E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 bwMode="auto">
            <a:xfrm rot="20281795" flipV="1">
              <a:off x="5478780" y="4664944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 b="1">
                <a:solidFill>
                  <a:prstClr val="white"/>
                </a:solidFill>
                <a:latin typeface="Calibri "/>
              </a:endParaRPr>
            </a:p>
          </p:txBody>
        </p:sp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10D9CEDA-0693-A0DD-3091-5A9F865D5238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 bwMode="auto">
            <a:xfrm rot="20281795" flipV="1">
              <a:off x="6785324" y="4134993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 b="1">
                <a:solidFill>
                  <a:prstClr val="white"/>
                </a:solidFill>
                <a:latin typeface="Calibri "/>
              </a:endParaRP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8315E530-3B1E-32B3-4885-119CED2B089F}"/>
              </a:ext>
            </a:extLst>
          </p:cNvPr>
          <p:cNvGrpSpPr/>
          <p:nvPr/>
        </p:nvGrpSpPr>
        <p:grpSpPr>
          <a:xfrm rot="257085">
            <a:off x="6907924" y="1218833"/>
            <a:ext cx="1064267" cy="436429"/>
            <a:chOff x="5440687" y="4134993"/>
            <a:chExt cx="1419022" cy="581905"/>
          </a:xfrm>
        </p:grpSpPr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30FF4A0E-504F-B508-634E-BF5A86E9410F}"/>
                </a:ext>
              </a:extLst>
            </p:cNvPr>
            <p:cNvCxnSpPr/>
            <p:nvPr/>
          </p:nvCxnSpPr>
          <p:spPr>
            <a:xfrm rot="20281795" flipV="1">
              <a:off x="5440687" y="4425946"/>
              <a:ext cx="141902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F645C9DD-EE7B-69E2-6D10-F8EAA5F21C27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 bwMode="auto">
            <a:xfrm rot="20281795" flipV="1">
              <a:off x="5478780" y="4664944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15877B80-4389-2B45-8284-3577628F05DE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 bwMode="auto">
            <a:xfrm rot="20281795" flipV="1">
              <a:off x="6785324" y="4134993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graphicFrame>
        <p:nvGraphicFramePr>
          <p:cNvPr id="381" name="Chart 380">
            <a:extLst>
              <a:ext uri="{FF2B5EF4-FFF2-40B4-BE49-F238E27FC236}">
                <a16:creationId xmlns:a16="http://schemas.microsoft.com/office/drawing/2014/main" id="{E31D3AFD-17F8-5B08-E92F-9EA10D355446}"/>
              </a:ext>
            </a:extLst>
          </p:cNvPr>
          <p:cNvGraphicFramePr/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901063797"/>
              </p:ext>
            </p:extLst>
          </p:nvPr>
        </p:nvGraphicFramePr>
        <p:xfrm>
          <a:off x="-22522" y="2958315"/>
          <a:ext cx="3028951" cy="18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3"/>
          </a:graphicData>
        </a:graphic>
      </p:graphicFrame>
      <p:graphicFrame>
        <p:nvGraphicFramePr>
          <p:cNvPr id="384" name="Chart 383">
            <a:extLst>
              <a:ext uri="{FF2B5EF4-FFF2-40B4-BE49-F238E27FC236}">
                <a16:creationId xmlns:a16="http://schemas.microsoft.com/office/drawing/2014/main" id="{D413F70D-5DC4-8E55-D142-D190353A8642}"/>
              </a:ext>
            </a:extLst>
          </p:cNvPr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756888041"/>
              </p:ext>
            </p:extLst>
          </p:nvPr>
        </p:nvGraphicFramePr>
        <p:xfrm>
          <a:off x="3035003" y="2946146"/>
          <a:ext cx="3028951" cy="18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4"/>
          </a:graphicData>
        </a:graphic>
      </p:graphicFrame>
      <p:graphicFrame>
        <p:nvGraphicFramePr>
          <p:cNvPr id="385" name="Chart 384">
            <a:extLst>
              <a:ext uri="{FF2B5EF4-FFF2-40B4-BE49-F238E27FC236}">
                <a16:creationId xmlns:a16="http://schemas.microsoft.com/office/drawing/2014/main" id="{8F31A9E5-FB98-0FB8-CD14-CC3F2FBBB88D}"/>
              </a:ext>
            </a:extLst>
          </p:cNvPr>
          <p:cNvGraphicFramePr/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749653508"/>
              </p:ext>
            </p:extLst>
          </p:nvPr>
        </p:nvGraphicFramePr>
        <p:xfrm>
          <a:off x="5991308" y="2938845"/>
          <a:ext cx="3028951" cy="18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5"/>
          </a:graphicData>
        </a:graphic>
      </p:graphicFrame>
      <p:sp>
        <p:nvSpPr>
          <p:cNvPr id="386" name="TextBox 385">
            <a:extLst>
              <a:ext uri="{FF2B5EF4-FFF2-40B4-BE49-F238E27FC236}">
                <a16:creationId xmlns:a16="http://schemas.microsoft.com/office/drawing/2014/main" id="{78BED97E-161D-A4D0-CCC4-02136FF96661}"/>
              </a:ext>
            </a:extLst>
          </p:cNvPr>
          <p:cNvSpPr txBox="1"/>
          <p:nvPr/>
        </p:nvSpPr>
        <p:spPr>
          <a:xfrm>
            <a:off x="3617163" y="3859763"/>
            <a:ext cx="476499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>
                <a:solidFill>
                  <a:srgbClr val="002060"/>
                </a:solidFill>
                <a:latin typeface="Calibri "/>
              </a:rPr>
              <a:t>17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20199F51-B983-AF36-E7B1-D075420BBD0E}"/>
              </a:ext>
            </a:extLst>
          </p:cNvPr>
          <p:cNvSpPr txBox="1"/>
          <p:nvPr/>
        </p:nvSpPr>
        <p:spPr>
          <a:xfrm>
            <a:off x="5106100" y="3173277"/>
            <a:ext cx="3994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>
                <a:solidFill>
                  <a:srgbClr val="002060"/>
                </a:solidFill>
                <a:latin typeface="Calibri "/>
              </a:rPr>
              <a:t>38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A2D52D98-1F83-CB39-BAFB-4F7BBDC925A8}"/>
              </a:ext>
            </a:extLst>
          </p:cNvPr>
          <p:cNvGrpSpPr/>
          <p:nvPr/>
        </p:nvGrpSpPr>
        <p:grpSpPr>
          <a:xfrm>
            <a:off x="3326185" y="4715945"/>
            <a:ext cx="163526" cy="57150"/>
            <a:chOff x="4651376" y="909638"/>
            <a:chExt cx="263525" cy="76200"/>
          </a:xfrm>
        </p:grpSpPr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01C41CC9-EB51-794C-E84B-AEE01CF9C7D4}"/>
                </a:ext>
              </a:extLst>
            </p:cNvPr>
            <p:cNvCxnSpPr>
              <a:cxnSpLocks/>
            </p:cNvCxnSpPr>
            <p:nvPr>
              <p:custDataLst>
                <p:tags r:id="rId47"/>
              </p:custDataLst>
            </p:nvPr>
          </p:nvCxnSpPr>
          <p:spPr bwMode="gray">
            <a:xfrm>
              <a:off x="4651376" y="947738"/>
              <a:ext cx="263525" cy="0"/>
            </a:xfrm>
            <a:prstGeom prst="line">
              <a:avLst/>
            </a:prstGeom>
            <a:ln w="19050" cap="rnd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2400D85A-C711-86CF-CE42-4D170D7303B5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 bwMode="auto">
            <a:xfrm>
              <a:off x="4745038" y="909638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sp>
        <p:nvSpPr>
          <p:cNvPr id="391" name="TextBox 390">
            <a:extLst>
              <a:ext uri="{FF2B5EF4-FFF2-40B4-BE49-F238E27FC236}">
                <a16:creationId xmlns:a16="http://schemas.microsoft.com/office/drawing/2014/main" id="{394A325A-1440-7533-32C7-732EE8C16BC1}"/>
              </a:ext>
            </a:extLst>
          </p:cNvPr>
          <p:cNvSpPr txBox="1"/>
          <p:nvPr/>
        </p:nvSpPr>
        <p:spPr>
          <a:xfrm>
            <a:off x="3498065" y="2971964"/>
            <a:ext cx="21960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1050" b="1" i="1">
                <a:solidFill>
                  <a:srgbClr val="002060"/>
                </a:solidFill>
                <a:latin typeface="Calibri "/>
                <a:cs typeface="Arial" panose="020B0604020202020204" pitchFamily="34" charset="0"/>
              </a:rPr>
              <a:t>Νομικές Δεσμεύσεις</a:t>
            </a:r>
          </a:p>
        </p:txBody>
      </p:sp>
      <p:sp>
        <p:nvSpPr>
          <p:cNvPr id="392" name="Θέση κειμένου 2">
            <a:extLst>
              <a:ext uri="{FF2B5EF4-FFF2-40B4-BE49-F238E27FC236}">
                <a16:creationId xmlns:a16="http://schemas.microsoft.com/office/drawing/2014/main" id="{4E2FC8F8-7EFD-844A-D2C7-90BA26BCCA36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3506844" y="4692827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fld id="{C04EECF1-5AAB-4E8A-8677-2F670EAB1845}" type="datetime'% ''''Ε''''''ν''''ε''ρ''''''''γ''''''''''οπ''''''οίηση''ς '"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pPr marL="0" indent="0" defTabSz="685800"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t>% Ενεργοποίησης </a:t>
            </a:fld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5F39987-7EB8-FCAA-B42E-83D5125F5900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4215154" y="4689156"/>
            <a:ext cx="147638" cy="110729"/>
          </a:xfrm>
          <a:prstGeom prst="rect">
            <a:avLst/>
          </a:prstGeom>
          <a:solidFill>
            <a:srgbClr val="B3C6E7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394" name="Θέση κειμένου 2">
            <a:extLst>
              <a:ext uri="{FF2B5EF4-FFF2-40B4-BE49-F238E27FC236}">
                <a16:creationId xmlns:a16="http://schemas.microsoft.com/office/drawing/2014/main" id="{E08C89FE-AABC-D829-72D2-F82C96158D29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4416479" y="4692827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2024</a:t>
            </a:r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154E3F4A-0CB1-C160-FFAD-1F2DDA73B769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4701451" y="4689156"/>
            <a:ext cx="147638" cy="110729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396" name="Θέση κειμένου 2">
            <a:extLst>
              <a:ext uri="{FF2B5EF4-FFF2-40B4-BE49-F238E27FC236}">
                <a16:creationId xmlns:a16="http://schemas.microsoft.com/office/drawing/2014/main" id="{4AB0B96F-5E3C-CB46-C983-D89F31F981A9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4898449" y="4692827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2025</a:t>
            </a:r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64AD680A-A0EF-D4DC-15A2-5934D02DCDC4}"/>
              </a:ext>
            </a:extLst>
          </p:cNvPr>
          <p:cNvCxnSpPr>
            <a:cxnSpLocks/>
          </p:cNvCxnSpPr>
          <p:nvPr/>
        </p:nvCxnSpPr>
        <p:spPr>
          <a:xfrm>
            <a:off x="5134405" y="4744520"/>
            <a:ext cx="132323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Θέση κειμένου 2">
            <a:extLst>
              <a:ext uri="{FF2B5EF4-FFF2-40B4-BE49-F238E27FC236}">
                <a16:creationId xmlns:a16="http://schemas.microsoft.com/office/drawing/2014/main" id="{BA42FEB2-2E73-EC1F-93C8-0870A922A4BF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5300529" y="4692827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sz="600" dirty="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% Μεταβολής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35C38CA0-1670-CB6C-46C1-CD184D632A02}"/>
              </a:ext>
            </a:extLst>
          </p:cNvPr>
          <p:cNvSpPr txBox="1"/>
          <p:nvPr/>
        </p:nvSpPr>
        <p:spPr>
          <a:xfrm>
            <a:off x="4330043" y="3822317"/>
            <a:ext cx="52701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788" b="1">
                <a:solidFill>
                  <a:srgbClr val="002060"/>
                </a:solidFill>
                <a:latin typeface="Calibri "/>
              </a:rPr>
              <a:t>+ </a:t>
            </a:r>
            <a:r>
              <a:rPr lang="en-US" sz="788" b="1">
                <a:solidFill>
                  <a:srgbClr val="002060"/>
                </a:solidFill>
                <a:latin typeface="Calibri "/>
              </a:rPr>
              <a:t>122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cxnSp>
        <p:nvCxnSpPr>
          <p:cNvPr id="400" name="Straight Arrow Connector 399">
            <a:extLst>
              <a:ext uri="{FF2B5EF4-FFF2-40B4-BE49-F238E27FC236}">
                <a16:creationId xmlns:a16="http://schemas.microsoft.com/office/drawing/2014/main" id="{3F7D2D1C-EA39-AD93-E6D9-D4C411EA3C5C}"/>
              </a:ext>
            </a:extLst>
          </p:cNvPr>
          <p:cNvCxnSpPr/>
          <p:nvPr/>
        </p:nvCxnSpPr>
        <p:spPr>
          <a:xfrm>
            <a:off x="4154590" y="4018524"/>
            <a:ext cx="795579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Right Brace 400">
            <a:extLst>
              <a:ext uri="{FF2B5EF4-FFF2-40B4-BE49-F238E27FC236}">
                <a16:creationId xmlns:a16="http://schemas.microsoft.com/office/drawing/2014/main" id="{26ABA201-6698-8A03-D06E-76E21FC6B35F}"/>
              </a:ext>
            </a:extLst>
          </p:cNvPr>
          <p:cNvSpPr/>
          <p:nvPr/>
        </p:nvSpPr>
        <p:spPr>
          <a:xfrm>
            <a:off x="5657132" y="3389004"/>
            <a:ext cx="223278" cy="11596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17FBC19F-7A90-C52D-C5E0-610EA646F023}"/>
              </a:ext>
            </a:extLst>
          </p:cNvPr>
          <p:cNvSpPr txBox="1"/>
          <p:nvPr/>
        </p:nvSpPr>
        <p:spPr>
          <a:xfrm>
            <a:off x="5532324" y="3886784"/>
            <a:ext cx="476412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614</a:t>
            </a:r>
            <a:r>
              <a:rPr lang="el-GR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 €</a:t>
            </a:r>
          </a:p>
        </p:txBody>
      </p: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09EDF1BD-E897-8EAC-04EC-15553C8E0F14}"/>
              </a:ext>
            </a:extLst>
          </p:cNvPr>
          <p:cNvGrpSpPr/>
          <p:nvPr/>
        </p:nvGrpSpPr>
        <p:grpSpPr>
          <a:xfrm>
            <a:off x="3960762" y="3434862"/>
            <a:ext cx="1064267" cy="436429"/>
            <a:chOff x="5440687" y="4134993"/>
            <a:chExt cx="1419022" cy="581905"/>
          </a:xfrm>
        </p:grpSpPr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CCD17AD1-414F-C2E7-D773-EA8F95EA8C60}"/>
                </a:ext>
              </a:extLst>
            </p:cNvPr>
            <p:cNvCxnSpPr/>
            <p:nvPr/>
          </p:nvCxnSpPr>
          <p:spPr>
            <a:xfrm rot="20281795" flipV="1">
              <a:off x="5440687" y="4425946"/>
              <a:ext cx="141902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AFFAA512-E671-8571-CB13-5306914D2601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 bwMode="auto">
            <a:xfrm rot="20281795" flipV="1">
              <a:off x="5478780" y="4664944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CE3EBDD0-8F0D-0BDD-2908-7C9A8C50BCA1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 bwMode="auto">
            <a:xfrm rot="20281795" flipV="1">
              <a:off x="6785324" y="4134993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sp>
        <p:nvSpPr>
          <p:cNvPr id="407" name="TextBox 406">
            <a:extLst>
              <a:ext uri="{FF2B5EF4-FFF2-40B4-BE49-F238E27FC236}">
                <a16:creationId xmlns:a16="http://schemas.microsoft.com/office/drawing/2014/main" id="{A0E866DA-18E5-7E32-342D-1E34EAFB8C30}"/>
              </a:ext>
            </a:extLst>
          </p:cNvPr>
          <p:cNvSpPr txBox="1"/>
          <p:nvPr/>
        </p:nvSpPr>
        <p:spPr>
          <a:xfrm>
            <a:off x="6584330" y="3999819"/>
            <a:ext cx="335756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>
                <a:solidFill>
                  <a:srgbClr val="002060"/>
                </a:solidFill>
                <a:latin typeface="Calibri "/>
              </a:rPr>
              <a:t>2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48791DA5-CE0D-EED1-A6D1-4C6B7013F92D}"/>
              </a:ext>
            </a:extLst>
          </p:cNvPr>
          <p:cNvSpPr txBox="1"/>
          <p:nvPr/>
        </p:nvSpPr>
        <p:spPr>
          <a:xfrm>
            <a:off x="8069801" y="3100177"/>
            <a:ext cx="35139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>
                <a:solidFill>
                  <a:srgbClr val="002060"/>
                </a:solidFill>
                <a:latin typeface="Calibri "/>
              </a:rPr>
              <a:t>8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71AF35F3-F5D4-3198-8018-86AA378BE1BD}"/>
              </a:ext>
            </a:extLst>
          </p:cNvPr>
          <p:cNvGrpSpPr/>
          <p:nvPr/>
        </p:nvGrpSpPr>
        <p:grpSpPr>
          <a:xfrm>
            <a:off x="6341614" y="4715945"/>
            <a:ext cx="163526" cy="57150"/>
            <a:chOff x="4651376" y="909638"/>
            <a:chExt cx="263525" cy="76200"/>
          </a:xfrm>
        </p:grpSpPr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A6A000FE-8250-5178-8207-E174FD91C6C2}"/>
                </a:ext>
              </a:extLst>
            </p:cNvPr>
            <p:cNvCxnSpPr>
              <a:cxnSpLocks/>
            </p:cNvCxnSpPr>
            <p:nvPr>
              <p:custDataLst>
                <p:tags r:id="rId43"/>
              </p:custDataLst>
            </p:nvPr>
          </p:nvCxnSpPr>
          <p:spPr bwMode="gray">
            <a:xfrm>
              <a:off x="4651376" y="947738"/>
              <a:ext cx="263525" cy="0"/>
            </a:xfrm>
            <a:prstGeom prst="line">
              <a:avLst/>
            </a:prstGeom>
            <a:ln w="19050" cap="rnd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529C26C7-10FF-87FC-FDB7-133A96A66EB9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 bwMode="auto">
            <a:xfrm>
              <a:off x="4745038" y="909638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sp>
        <p:nvSpPr>
          <p:cNvPr id="412" name="TextBox 411">
            <a:extLst>
              <a:ext uri="{FF2B5EF4-FFF2-40B4-BE49-F238E27FC236}">
                <a16:creationId xmlns:a16="http://schemas.microsoft.com/office/drawing/2014/main" id="{D9AD94B6-B1E7-A0AF-3F93-5362E6E137F3}"/>
              </a:ext>
            </a:extLst>
          </p:cNvPr>
          <p:cNvSpPr txBox="1"/>
          <p:nvPr/>
        </p:nvSpPr>
        <p:spPr>
          <a:xfrm>
            <a:off x="6644426" y="2971964"/>
            <a:ext cx="21960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1050" b="1" i="1">
                <a:solidFill>
                  <a:srgbClr val="002060"/>
                </a:solidFill>
                <a:latin typeface="Calibri "/>
                <a:cs typeface="Arial" panose="020B0604020202020204" pitchFamily="34" charset="0"/>
              </a:rPr>
              <a:t>Δαπάνες</a:t>
            </a:r>
          </a:p>
        </p:txBody>
      </p:sp>
      <p:sp>
        <p:nvSpPr>
          <p:cNvPr id="413" name="Θέση κειμένου 2">
            <a:extLst>
              <a:ext uri="{FF2B5EF4-FFF2-40B4-BE49-F238E27FC236}">
                <a16:creationId xmlns:a16="http://schemas.microsoft.com/office/drawing/2014/main" id="{B974BD77-DE7E-5CDD-CC10-8491158F71A4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6522272" y="4692827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fld id="{C04EECF1-5AAB-4E8A-8677-2F670EAB1845}" type="datetime'% ''''Ε''''''ν''''ε''ρ''''''''γ''''''''''οπ''''''οίηση''ς '"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pPr marL="0" indent="0" defTabSz="685800"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t>% Ενεργοποίησης </a:t>
            </a:fld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01DADC66-2854-96B8-FC52-21184F30AAE9}"/>
              </a:ext>
            </a:extLst>
          </p:cNvPr>
          <p:cNvSpPr/>
          <p:nvPr>
            <p:custDataLst>
              <p:tags r:id="rId26"/>
            </p:custDataLst>
          </p:nvPr>
        </p:nvSpPr>
        <p:spPr bwMode="auto">
          <a:xfrm>
            <a:off x="7230582" y="4689156"/>
            <a:ext cx="147638" cy="110729"/>
          </a:xfrm>
          <a:prstGeom prst="rect">
            <a:avLst/>
          </a:prstGeom>
          <a:solidFill>
            <a:srgbClr val="B3C6E7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415" name="Θέση κειμένου 2">
            <a:extLst>
              <a:ext uri="{FF2B5EF4-FFF2-40B4-BE49-F238E27FC236}">
                <a16:creationId xmlns:a16="http://schemas.microsoft.com/office/drawing/2014/main" id="{F90CCB22-DE1D-1EB6-CD4C-73B0DA0DDF64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7431907" y="4692827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2024</a:t>
            </a:r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DA82BDC-7893-7AE7-1950-6D03C5C37C14}"/>
              </a:ext>
            </a:extLst>
          </p:cNvPr>
          <p:cNvSpPr/>
          <p:nvPr>
            <p:custDataLst>
              <p:tags r:id="rId28"/>
            </p:custDataLst>
          </p:nvPr>
        </p:nvSpPr>
        <p:spPr bwMode="auto">
          <a:xfrm>
            <a:off x="7716880" y="4689156"/>
            <a:ext cx="147638" cy="110729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417" name="Θέση κειμένου 2">
            <a:extLst>
              <a:ext uri="{FF2B5EF4-FFF2-40B4-BE49-F238E27FC236}">
                <a16:creationId xmlns:a16="http://schemas.microsoft.com/office/drawing/2014/main" id="{96D7AE1D-B245-C8F9-6214-15E16045F36A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7913878" y="4692827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2025</a:t>
            </a:r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cxnSp>
        <p:nvCxnSpPr>
          <p:cNvPr id="418" name="Straight Arrow Connector 417">
            <a:extLst>
              <a:ext uri="{FF2B5EF4-FFF2-40B4-BE49-F238E27FC236}">
                <a16:creationId xmlns:a16="http://schemas.microsoft.com/office/drawing/2014/main" id="{1ECB88E2-73AD-ECAC-701E-4351C1419347}"/>
              </a:ext>
            </a:extLst>
          </p:cNvPr>
          <p:cNvCxnSpPr>
            <a:cxnSpLocks/>
          </p:cNvCxnSpPr>
          <p:nvPr/>
        </p:nvCxnSpPr>
        <p:spPr>
          <a:xfrm>
            <a:off x="8149833" y="4744520"/>
            <a:ext cx="132323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Θέση κειμένου 2">
            <a:extLst>
              <a:ext uri="{FF2B5EF4-FFF2-40B4-BE49-F238E27FC236}">
                <a16:creationId xmlns:a16="http://schemas.microsoft.com/office/drawing/2014/main" id="{A3A9BC41-7AD2-53B0-0882-1C0A6240E4CF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8315957" y="4692827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% Μεταβολής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02550F1E-A78D-F77B-0C23-A5949E93F40C}"/>
              </a:ext>
            </a:extLst>
          </p:cNvPr>
          <p:cNvSpPr txBox="1"/>
          <p:nvPr/>
        </p:nvSpPr>
        <p:spPr>
          <a:xfrm>
            <a:off x="7297909" y="3900898"/>
            <a:ext cx="52701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788" b="1">
                <a:solidFill>
                  <a:srgbClr val="002060"/>
                </a:solidFill>
                <a:latin typeface="Calibri "/>
              </a:rPr>
              <a:t>+ </a:t>
            </a:r>
            <a:r>
              <a:rPr lang="en-US" sz="788" b="1">
                <a:solidFill>
                  <a:srgbClr val="002060"/>
                </a:solidFill>
                <a:latin typeface="Calibri "/>
              </a:rPr>
              <a:t>261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cxnSp>
        <p:nvCxnSpPr>
          <p:cNvPr id="421" name="Straight Arrow Connector 420">
            <a:extLst>
              <a:ext uri="{FF2B5EF4-FFF2-40B4-BE49-F238E27FC236}">
                <a16:creationId xmlns:a16="http://schemas.microsoft.com/office/drawing/2014/main" id="{5A009B70-3939-5147-9CFA-721C09D3B24A}"/>
              </a:ext>
            </a:extLst>
          </p:cNvPr>
          <p:cNvCxnSpPr/>
          <p:nvPr/>
        </p:nvCxnSpPr>
        <p:spPr>
          <a:xfrm>
            <a:off x="7122456" y="4097105"/>
            <a:ext cx="795579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2" name="Right Brace 421">
            <a:extLst>
              <a:ext uri="{FF2B5EF4-FFF2-40B4-BE49-F238E27FC236}">
                <a16:creationId xmlns:a16="http://schemas.microsoft.com/office/drawing/2014/main" id="{10569DE1-9FDA-356C-214F-9E258BE62CF9}"/>
              </a:ext>
            </a:extLst>
          </p:cNvPr>
          <p:cNvSpPr/>
          <p:nvPr/>
        </p:nvSpPr>
        <p:spPr>
          <a:xfrm>
            <a:off x="8579447" y="3325178"/>
            <a:ext cx="223278" cy="11596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46075B35-6C98-2012-3D43-D6C169F1277E}"/>
              </a:ext>
            </a:extLst>
          </p:cNvPr>
          <p:cNvSpPr txBox="1"/>
          <p:nvPr/>
        </p:nvSpPr>
        <p:spPr>
          <a:xfrm>
            <a:off x="8477175" y="3838552"/>
            <a:ext cx="476412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130</a:t>
            </a:r>
            <a:r>
              <a:rPr lang="el-GR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 €</a:t>
            </a:r>
          </a:p>
        </p:txBody>
      </p:sp>
      <p:cxnSp>
        <p:nvCxnSpPr>
          <p:cNvPr id="424" name="Straight Connector 423">
            <a:extLst>
              <a:ext uri="{FF2B5EF4-FFF2-40B4-BE49-F238E27FC236}">
                <a16:creationId xmlns:a16="http://schemas.microsoft.com/office/drawing/2014/main" id="{F34BA1EE-6F1F-ACB7-F1EC-FAF826C200F7}"/>
              </a:ext>
            </a:extLst>
          </p:cNvPr>
          <p:cNvCxnSpPr>
            <a:cxnSpLocks/>
            <a:stCxn id="407" idx="3"/>
            <a:endCxn id="426" idx="2"/>
          </p:cNvCxnSpPr>
          <p:nvPr/>
        </p:nvCxnSpPr>
        <p:spPr>
          <a:xfrm flipV="1">
            <a:off x="6920086" y="3331838"/>
            <a:ext cx="1000124" cy="77477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Oval 424">
            <a:extLst>
              <a:ext uri="{FF2B5EF4-FFF2-40B4-BE49-F238E27FC236}">
                <a16:creationId xmlns:a16="http://schemas.microsoft.com/office/drawing/2014/main" id="{EF5E419D-0D7F-3892-DD51-C7156C708CA1}"/>
              </a:ext>
            </a:extLst>
          </p:cNvPr>
          <p:cNvSpPr/>
          <p:nvPr>
            <p:custDataLst>
              <p:tags r:id="rId31"/>
            </p:custDataLst>
          </p:nvPr>
        </p:nvSpPr>
        <p:spPr bwMode="auto">
          <a:xfrm rot="19882800" flipV="1">
            <a:off x="6909291" y="4086213"/>
            <a:ext cx="34289" cy="38966"/>
          </a:xfrm>
          <a:prstGeom prst="ellipse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5267FB43-25D8-DE81-232D-742BAA02F4B5}"/>
              </a:ext>
            </a:extLst>
          </p:cNvPr>
          <p:cNvSpPr/>
          <p:nvPr>
            <p:custDataLst>
              <p:tags r:id="rId32"/>
            </p:custDataLst>
          </p:nvPr>
        </p:nvSpPr>
        <p:spPr bwMode="auto">
          <a:xfrm rot="19882800" flipV="1">
            <a:off x="7918115" y="3304143"/>
            <a:ext cx="34289" cy="38966"/>
          </a:xfrm>
          <a:prstGeom prst="ellipse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36D189E6-56A8-8484-2383-548599724B4F}"/>
              </a:ext>
            </a:extLst>
          </p:cNvPr>
          <p:cNvSpPr txBox="1"/>
          <p:nvPr/>
        </p:nvSpPr>
        <p:spPr>
          <a:xfrm>
            <a:off x="587076" y="3822317"/>
            <a:ext cx="423949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>
                <a:solidFill>
                  <a:srgbClr val="002060"/>
                </a:solidFill>
                <a:latin typeface="Calibri "/>
              </a:rPr>
              <a:t>25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A18B6D8B-996B-6FDB-4010-6DF746AB8B90}"/>
              </a:ext>
            </a:extLst>
          </p:cNvPr>
          <p:cNvSpPr txBox="1"/>
          <p:nvPr/>
        </p:nvSpPr>
        <p:spPr>
          <a:xfrm>
            <a:off x="2092015" y="3187052"/>
            <a:ext cx="40917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b="1" dirty="0">
                <a:solidFill>
                  <a:srgbClr val="002060"/>
                </a:solidFill>
                <a:latin typeface="Calibri "/>
              </a:rPr>
              <a:t>53</a:t>
            </a:r>
            <a:r>
              <a:rPr lang="el-GR" sz="788" b="1" dirty="0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E9C0E772-99EC-F1EB-F302-924A4401B21E}"/>
              </a:ext>
            </a:extLst>
          </p:cNvPr>
          <p:cNvGrpSpPr/>
          <p:nvPr/>
        </p:nvGrpSpPr>
        <p:grpSpPr>
          <a:xfrm>
            <a:off x="311308" y="4715945"/>
            <a:ext cx="163526" cy="57150"/>
            <a:chOff x="4651376" y="909638"/>
            <a:chExt cx="263525" cy="76200"/>
          </a:xfrm>
        </p:grpSpPr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BB51A39D-4B8D-4663-EF78-98CC43C95A47}"/>
                </a:ext>
              </a:extLst>
            </p:cNvPr>
            <p:cNvCxnSpPr>
              <a:cxnSpLocks/>
            </p:cNvCxnSpPr>
            <p:nvPr>
              <p:custDataLst>
                <p:tags r:id="rId41"/>
              </p:custDataLst>
            </p:nvPr>
          </p:nvCxnSpPr>
          <p:spPr bwMode="gray">
            <a:xfrm>
              <a:off x="4651376" y="947738"/>
              <a:ext cx="263525" cy="0"/>
            </a:xfrm>
            <a:prstGeom prst="line">
              <a:avLst/>
            </a:prstGeom>
            <a:ln w="19050" cap="rnd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ABD1FD45-D1F5-F470-6040-2D440FCA9FBF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 bwMode="auto">
            <a:xfrm>
              <a:off x="4745038" y="909638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sp>
        <p:nvSpPr>
          <p:cNvPr id="432" name="TextBox 431">
            <a:extLst>
              <a:ext uri="{FF2B5EF4-FFF2-40B4-BE49-F238E27FC236}">
                <a16:creationId xmlns:a16="http://schemas.microsoft.com/office/drawing/2014/main" id="{CF976059-8CC7-4565-1165-56D2FD0A7F52}"/>
              </a:ext>
            </a:extLst>
          </p:cNvPr>
          <p:cNvSpPr txBox="1"/>
          <p:nvPr/>
        </p:nvSpPr>
        <p:spPr>
          <a:xfrm>
            <a:off x="398767" y="2971964"/>
            <a:ext cx="21960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1050" b="1" i="1" dirty="0">
                <a:solidFill>
                  <a:srgbClr val="002060"/>
                </a:solidFill>
                <a:latin typeface="Calibri "/>
                <a:cs typeface="Arial" panose="020B0604020202020204" pitchFamily="34" charset="0"/>
              </a:rPr>
              <a:t>Εντάξεις</a:t>
            </a:r>
          </a:p>
        </p:txBody>
      </p:sp>
      <p:sp>
        <p:nvSpPr>
          <p:cNvPr id="433" name="Θέση κειμένου 2">
            <a:extLst>
              <a:ext uri="{FF2B5EF4-FFF2-40B4-BE49-F238E27FC236}">
                <a16:creationId xmlns:a16="http://schemas.microsoft.com/office/drawing/2014/main" id="{CB2D13F8-43C6-4FB7-9185-5C919C7B2355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522048" y="4707654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fld id="{C04EECF1-5AAB-4E8A-8677-2F670EAB1845}" type="datetime'% ''''Ε''''''ν''''ε''ρ''''''''γ''''''''''οπ''''''οίηση''ς '"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pPr marL="0" indent="0" defTabSz="685800"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t>% Ενεργοποίησης </a:t>
            </a:fld>
            <a:endParaRPr lang="el-GR" sz="900" dirty="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035AB22C-A5D2-613A-B0F6-23BEA93BAB21}"/>
              </a:ext>
            </a:extLst>
          </p:cNvPr>
          <p:cNvSpPr/>
          <p:nvPr>
            <p:custDataLst>
              <p:tags r:id="rId34"/>
            </p:custDataLst>
          </p:nvPr>
        </p:nvSpPr>
        <p:spPr bwMode="auto">
          <a:xfrm>
            <a:off x="1200277" y="4689156"/>
            <a:ext cx="147638" cy="110729"/>
          </a:xfrm>
          <a:prstGeom prst="rect">
            <a:avLst/>
          </a:prstGeom>
          <a:solidFill>
            <a:srgbClr val="B3C6E7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435" name="Θέση κειμένου 2">
            <a:extLst>
              <a:ext uri="{FF2B5EF4-FFF2-40B4-BE49-F238E27FC236}">
                <a16:creationId xmlns:a16="http://schemas.microsoft.com/office/drawing/2014/main" id="{79281EA4-453C-4811-C942-EC272025B706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1401602" y="4692827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 dirty="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2024</a:t>
            </a:r>
            <a:endParaRPr lang="el-GR" sz="900" dirty="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F29A1A3C-13F2-8326-F016-3F0F9798F335}"/>
              </a:ext>
            </a:extLst>
          </p:cNvPr>
          <p:cNvSpPr/>
          <p:nvPr>
            <p:custDataLst>
              <p:tags r:id="rId36"/>
            </p:custDataLst>
          </p:nvPr>
        </p:nvSpPr>
        <p:spPr bwMode="auto">
          <a:xfrm>
            <a:off x="1686574" y="4689156"/>
            <a:ext cx="147638" cy="110729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437" name="Θέση κειμένου 2">
            <a:extLst>
              <a:ext uri="{FF2B5EF4-FFF2-40B4-BE49-F238E27FC236}">
                <a16:creationId xmlns:a16="http://schemas.microsoft.com/office/drawing/2014/main" id="{D049CE73-3A47-B945-0DC5-C79BAB8607B0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1883572" y="4692827"/>
            <a:ext cx="22456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altLang="en-US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2025</a:t>
            </a:r>
            <a:endParaRPr lang="el-GR" sz="900">
              <a:solidFill>
                <a:srgbClr val="000000"/>
              </a:solidFill>
              <a:latin typeface="Calibri "/>
              <a:cs typeface="Arial" panose="020B0604020202020204" pitchFamily="34" charset="0"/>
            </a:endParaRPr>
          </a:p>
        </p:txBody>
      </p:sp>
      <p:cxnSp>
        <p:nvCxnSpPr>
          <p:cNvPr id="438" name="Straight Arrow Connector 437">
            <a:extLst>
              <a:ext uri="{FF2B5EF4-FFF2-40B4-BE49-F238E27FC236}">
                <a16:creationId xmlns:a16="http://schemas.microsoft.com/office/drawing/2014/main" id="{61980B34-9B3B-EC6F-3024-B859C6F528CB}"/>
              </a:ext>
            </a:extLst>
          </p:cNvPr>
          <p:cNvCxnSpPr>
            <a:cxnSpLocks/>
          </p:cNvCxnSpPr>
          <p:nvPr/>
        </p:nvCxnSpPr>
        <p:spPr>
          <a:xfrm>
            <a:off x="2119528" y="4744520"/>
            <a:ext cx="132323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9" name="Θέση κειμένου 2">
            <a:extLst>
              <a:ext uri="{FF2B5EF4-FFF2-40B4-BE49-F238E27FC236}">
                <a16:creationId xmlns:a16="http://schemas.microsoft.com/office/drawing/2014/main" id="{D12EAEF5-6A27-6A01-5828-35E1C1751CA3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2285652" y="4692827"/>
            <a:ext cx="643577" cy="1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7C5F4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l-GR" sz="600">
                <a:solidFill>
                  <a:srgbClr val="000000"/>
                </a:solidFill>
                <a:latin typeface="Calibri "/>
                <a:cs typeface="Arial" panose="020B0604020202020204" pitchFamily="34" charset="0"/>
              </a:rPr>
              <a:t>% Μεταβολής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79350536-A7D6-0888-6C3B-2049D75203DE}"/>
              </a:ext>
            </a:extLst>
          </p:cNvPr>
          <p:cNvSpPr txBox="1"/>
          <p:nvPr/>
        </p:nvSpPr>
        <p:spPr>
          <a:xfrm>
            <a:off x="1292772" y="3837439"/>
            <a:ext cx="52701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788" b="1">
                <a:solidFill>
                  <a:srgbClr val="002060"/>
                </a:solidFill>
                <a:latin typeface="Calibri "/>
              </a:rPr>
              <a:t>+ </a:t>
            </a:r>
            <a:r>
              <a:rPr lang="en-US" sz="788" b="1">
                <a:solidFill>
                  <a:srgbClr val="002060"/>
                </a:solidFill>
                <a:latin typeface="Calibri "/>
              </a:rPr>
              <a:t>110</a:t>
            </a:r>
            <a:r>
              <a:rPr lang="el-GR" sz="788" b="1">
                <a:solidFill>
                  <a:srgbClr val="002060"/>
                </a:solidFill>
                <a:latin typeface="Calibri "/>
              </a:rPr>
              <a:t>%</a:t>
            </a:r>
          </a:p>
        </p:txBody>
      </p:sp>
      <p:cxnSp>
        <p:nvCxnSpPr>
          <p:cNvPr id="441" name="Straight Arrow Connector 440">
            <a:extLst>
              <a:ext uri="{FF2B5EF4-FFF2-40B4-BE49-F238E27FC236}">
                <a16:creationId xmlns:a16="http://schemas.microsoft.com/office/drawing/2014/main" id="{35799ADF-E1BB-0909-9247-E500C29F144B}"/>
              </a:ext>
            </a:extLst>
          </p:cNvPr>
          <p:cNvCxnSpPr/>
          <p:nvPr/>
        </p:nvCxnSpPr>
        <p:spPr>
          <a:xfrm>
            <a:off x="1117319" y="4033646"/>
            <a:ext cx="795579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2" name="Right Brace 441">
            <a:extLst>
              <a:ext uri="{FF2B5EF4-FFF2-40B4-BE49-F238E27FC236}">
                <a16:creationId xmlns:a16="http://schemas.microsoft.com/office/drawing/2014/main" id="{AF86B28C-75D8-28C9-168C-1AD8F1AA0938}"/>
              </a:ext>
            </a:extLst>
          </p:cNvPr>
          <p:cNvSpPr/>
          <p:nvPr/>
        </p:nvSpPr>
        <p:spPr>
          <a:xfrm>
            <a:off x="2540692" y="3435914"/>
            <a:ext cx="223278" cy="11596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A45D159B-BEF9-6591-238F-54CEF04794FC}"/>
              </a:ext>
            </a:extLst>
          </p:cNvPr>
          <p:cNvSpPr txBox="1"/>
          <p:nvPr/>
        </p:nvSpPr>
        <p:spPr>
          <a:xfrm>
            <a:off x="2458279" y="3934744"/>
            <a:ext cx="476412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862</a:t>
            </a:r>
            <a:r>
              <a:rPr lang="el-GR" sz="1000" b="1" dirty="0">
                <a:solidFill>
                  <a:sysClr val="windowText" lastClr="000000"/>
                </a:solidFill>
                <a:latin typeface="Calibri "/>
                <a:cs typeface="Arial" panose="020B0604020202020204" pitchFamily="34" charset="0"/>
              </a:rPr>
              <a:t> €</a:t>
            </a:r>
          </a:p>
        </p:txBody>
      </p: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D9B276C2-2B58-EA2D-CEB8-B4827D8176CF}"/>
              </a:ext>
            </a:extLst>
          </p:cNvPr>
          <p:cNvGrpSpPr/>
          <p:nvPr/>
        </p:nvGrpSpPr>
        <p:grpSpPr>
          <a:xfrm>
            <a:off x="916354" y="3434862"/>
            <a:ext cx="1064267" cy="436429"/>
            <a:chOff x="5440687" y="4134993"/>
            <a:chExt cx="1419022" cy="581905"/>
          </a:xfrm>
        </p:grpSpPr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83B14C4E-25BE-4656-DA23-CFD50265AB21}"/>
                </a:ext>
              </a:extLst>
            </p:cNvPr>
            <p:cNvCxnSpPr/>
            <p:nvPr/>
          </p:nvCxnSpPr>
          <p:spPr>
            <a:xfrm rot="20281795" flipV="1">
              <a:off x="5440687" y="4425946"/>
              <a:ext cx="141902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90E7A66A-2F93-365C-55F1-8DA9BAFE2B4D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 bwMode="auto">
            <a:xfrm rot="20281795" flipV="1">
              <a:off x="5478780" y="4664944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97F8D4A9-EE07-21E4-58BF-6095739967A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 bwMode="auto">
            <a:xfrm rot="20281795" flipV="1">
              <a:off x="6785324" y="4134993"/>
              <a:ext cx="45719" cy="51954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>
                <a:solidFill>
                  <a:prstClr val="white"/>
                </a:solidFill>
                <a:latin typeface="Calibri "/>
              </a:endParaRPr>
            </a:p>
          </p:txBody>
        </p:sp>
      </p:grpSp>
      <p:sp>
        <p:nvSpPr>
          <p:cNvPr id="448" name="TextBox 447">
            <a:extLst>
              <a:ext uri="{FF2B5EF4-FFF2-40B4-BE49-F238E27FC236}">
                <a16:creationId xmlns:a16="http://schemas.microsoft.com/office/drawing/2014/main" id="{38FFE24D-1B01-974D-AF9A-4D842DA713DA}"/>
              </a:ext>
            </a:extLst>
          </p:cNvPr>
          <p:cNvSpPr txBox="1"/>
          <p:nvPr/>
        </p:nvSpPr>
        <p:spPr>
          <a:xfrm>
            <a:off x="1487692" y="2444131"/>
            <a:ext cx="348398" cy="18465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defTabSz="685800">
              <a:spcAft>
                <a:spcPts val="578"/>
              </a:spcAft>
              <a:defRPr/>
            </a:pPr>
            <a:r>
              <a:rPr lang="en-US" sz="1500" b="1">
                <a:solidFill>
                  <a:prstClr val="white"/>
                </a:solidFill>
                <a:latin typeface="Calibri "/>
                <a:cs typeface="Arial" panose="020B0604020202020204" pitchFamily="34" charset="0"/>
              </a:rPr>
              <a:t>3</a:t>
            </a:r>
            <a:r>
              <a:rPr lang="el-GR" sz="1500" b="1">
                <a:solidFill>
                  <a:prstClr val="white"/>
                </a:solidFill>
                <a:latin typeface="Calibri "/>
                <a:cs typeface="Arial" panose="020B0604020202020204" pitchFamily="34" charset="0"/>
              </a:rPr>
              <a:t>8 </a:t>
            </a:r>
            <a:r>
              <a:rPr lang="el-GR" sz="1500" b="1">
                <a:solidFill>
                  <a:prstClr val="white"/>
                </a:solidFill>
                <a:latin typeface="Calibri "/>
              </a:rPr>
              <a:t>%</a:t>
            </a:r>
            <a:endParaRPr lang="en-GB" sz="1050" b="1">
              <a:solidFill>
                <a:prstClr val="white"/>
              </a:solidFill>
              <a:latin typeface="Calibri "/>
            </a:endParaRP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B0554EB4-BBFB-F031-DAF7-34BAD3C6B40A}"/>
              </a:ext>
            </a:extLst>
          </p:cNvPr>
          <p:cNvSpPr txBox="1"/>
          <p:nvPr/>
        </p:nvSpPr>
        <p:spPr>
          <a:xfrm rot="17986231">
            <a:off x="792966" y="2067047"/>
            <a:ext cx="951581" cy="1615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685800">
              <a:spcAft>
                <a:spcPts val="450"/>
              </a:spcAft>
              <a:buSzPct val="100000"/>
              <a:defRPr/>
            </a:pPr>
            <a:r>
              <a:rPr lang="el-GR" sz="1050" b="1">
                <a:solidFill>
                  <a:prstClr val="white"/>
                </a:solidFill>
                <a:latin typeface="Calibri "/>
                <a:cs typeface="Arial" panose="020B0604020202020204" pitchFamily="34" charset="0"/>
              </a:rPr>
              <a:t>Προσκλήσεις</a:t>
            </a: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A58160B8-7E1F-DC4A-27ED-D4CF920056B7}"/>
              </a:ext>
            </a:extLst>
          </p:cNvPr>
          <p:cNvSpPr txBox="1"/>
          <p:nvPr/>
        </p:nvSpPr>
        <p:spPr>
          <a:xfrm>
            <a:off x="1650151" y="2355879"/>
            <a:ext cx="1182612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685800">
              <a:defRPr/>
            </a:pPr>
            <a:r>
              <a:rPr lang="el-GR" sz="1050" b="1">
                <a:solidFill>
                  <a:prstClr val="white"/>
                </a:solidFill>
                <a:latin typeface="Calibri "/>
                <a:cs typeface="Arial" panose="020B0604020202020204" pitchFamily="34" charset="0"/>
              </a:rPr>
              <a:t>Νομικές</a:t>
            </a:r>
          </a:p>
          <a:p>
            <a:pPr algn="ctr" defTabSz="685800">
              <a:defRPr/>
            </a:pPr>
            <a:r>
              <a:rPr lang="el-GR" sz="1050" b="1">
                <a:solidFill>
                  <a:prstClr val="white"/>
                </a:solidFill>
                <a:latin typeface="Calibri "/>
                <a:cs typeface="Arial" panose="020B0604020202020204" pitchFamily="34" charset="0"/>
              </a:rPr>
              <a:t>Δεσμεύσεις</a:t>
            </a:r>
            <a:endParaRPr lang="en-US" sz="1200">
              <a:latin typeface="Calibri "/>
              <a:cs typeface="Arial" panose="020B0604020202020204" pitchFamily="34" charset="0"/>
            </a:endParaRPr>
          </a:p>
        </p:txBody>
      </p:sp>
      <p:sp>
        <p:nvSpPr>
          <p:cNvPr id="451" name="TextBox 450">
            <a:extLst>
              <a:ext uri="{FF2B5EF4-FFF2-40B4-BE49-F238E27FC236}">
                <a16:creationId xmlns:a16="http://schemas.microsoft.com/office/drawing/2014/main" id="{F100E031-CD01-800B-EC47-56F63AEBBDBC}"/>
              </a:ext>
            </a:extLst>
          </p:cNvPr>
          <p:cNvSpPr txBox="1"/>
          <p:nvPr/>
        </p:nvSpPr>
        <p:spPr>
          <a:xfrm rot="3334383">
            <a:off x="1889710" y="1849200"/>
            <a:ext cx="1079849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685800">
              <a:defRPr/>
            </a:pPr>
            <a:r>
              <a:rPr lang="el-GR" sz="1050" b="1">
                <a:solidFill>
                  <a:prstClr val="white"/>
                </a:solidFill>
                <a:latin typeface="Calibri "/>
                <a:cs typeface="Arial" panose="020B0604020202020204" pitchFamily="34" charset="0"/>
              </a:rPr>
              <a:t>Εντάξεις</a:t>
            </a:r>
            <a:endParaRPr lang="en-US" sz="1200">
              <a:latin typeface="Calibri "/>
              <a:cs typeface="Arial" panose="020B0604020202020204" pitchFamily="34" charset="0"/>
            </a:endParaRP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F630A441-19A9-869A-5503-C9FADD6640AF}"/>
              </a:ext>
            </a:extLst>
          </p:cNvPr>
          <p:cNvSpPr txBox="1"/>
          <p:nvPr/>
        </p:nvSpPr>
        <p:spPr>
          <a:xfrm>
            <a:off x="69162" y="960823"/>
            <a:ext cx="2879336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l-GR" sz="975" b="1" i="1" dirty="0">
                <a:solidFill>
                  <a:srgbClr val="002060"/>
                </a:solidFill>
                <a:latin typeface="Calibri "/>
                <a:cs typeface="Arial" panose="020B0604020202020204" pitchFamily="34" charset="0"/>
              </a:rPr>
              <a:t>Συνολική Πορεία Υλοποίησης Π. ΔΑΜ</a:t>
            </a:r>
          </a:p>
        </p:txBody>
      </p:sp>
      <p:pic>
        <p:nvPicPr>
          <p:cNvPr id="453" name="Picture 452">
            <a:extLst>
              <a:ext uri="{FF2B5EF4-FFF2-40B4-BE49-F238E27FC236}">
                <a16:creationId xmlns:a16="http://schemas.microsoft.com/office/drawing/2014/main" id="{4A82EAD5-70DE-FCE0-44A7-211E5700E07C}"/>
              </a:ext>
            </a:extLst>
      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11804" y="1294332"/>
            <a:ext cx="1934858" cy="1466378"/>
          </a:xfrm>
          <a:prstGeom prst="rect">
            <a:avLst/>
          </a:prstGeom>
        </p:spPr>
      </p:pic>
      <p:pic>
        <p:nvPicPr>
          <p:cNvPr id="454" name="Picture 453">
            <a:extLst>
              <a:ext uri="{FF2B5EF4-FFF2-40B4-BE49-F238E27FC236}">
                <a16:creationId xmlns:a16="http://schemas.microsoft.com/office/drawing/2014/main" id="{010B602C-D888-800B-1398-6A47787BAAE3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2044406" y="1390968"/>
            <a:ext cx="870648" cy="1488170"/>
          </a:xfrm>
          <a:prstGeom prst="rect">
            <a:avLst/>
          </a:prstGeom>
        </p:spPr>
      </p:pic>
      <p:sp>
        <p:nvSpPr>
          <p:cNvPr id="455" name="TextBox 454">
            <a:extLst>
              <a:ext uri="{FF2B5EF4-FFF2-40B4-BE49-F238E27FC236}">
                <a16:creationId xmlns:a16="http://schemas.microsoft.com/office/drawing/2014/main" id="{B9A50E93-390F-C73C-F898-407FAD89D25F}"/>
              </a:ext>
            </a:extLst>
          </p:cNvPr>
          <p:cNvSpPr txBox="1"/>
          <p:nvPr/>
        </p:nvSpPr>
        <p:spPr>
          <a:xfrm>
            <a:off x="1" y="4847953"/>
            <a:ext cx="1616846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8585" indent="-128585" defTabSz="685800">
              <a:buFontTx/>
              <a:buChar char="-"/>
              <a:defRPr/>
            </a:pPr>
            <a:r>
              <a:rPr lang="el-GR" sz="788" b="1" i="1" dirty="0">
                <a:solidFill>
                  <a:srgbClr val="1F497D"/>
                </a:solidFill>
                <a:latin typeface="Calibri "/>
                <a:cs typeface="Arial" panose="020B0604020202020204" pitchFamily="34" charset="0"/>
              </a:rPr>
              <a:t>Ποσά σε εκ. € </a:t>
            </a:r>
          </a:p>
        </p:txBody>
      </p:sp>
      <p:grpSp>
        <p:nvGrpSpPr>
          <p:cNvPr id="5" name="object 12">
            <a:extLst>
              <a:ext uri="{FF2B5EF4-FFF2-40B4-BE49-F238E27FC236}">
                <a16:creationId xmlns:a16="http://schemas.microsoft.com/office/drawing/2014/main" id="{05C53AC0-8666-ECE9-615D-A26841DC1CDF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6" name="object 13">
              <a:extLst>
                <a:ext uri="{FF2B5EF4-FFF2-40B4-BE49-F238E27FC236}">
                  <a16:creationId xmlns:a16="http://schemas.microsoft.com/office/drawing/2014/main" id="{91C9764A-D13A-8555-BD2B-57E4513E7987}"/>
                </a:ext>
              </a:extLst>
            </p:cNvPr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7" name="object 14">
              <a:extLst>
                <a:ext uri="{FF2B5EF4-FFF2-40B4-BE49-F238E27FC236}">
                  <a16:creationId xmlns:a16="http://schemas.microsoft.com/office/drawing/2014/main" id="{91A6217D-9C08-0B07-81D6-E6E2745C4204}"/>
                </a:ext>
              </a:extLst>
            </p:cNvPr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5024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3A266-35CF-FF5B-7163-7C2CFCAEA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AC10F14C-E970-7A56-5CCE-843F67754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097422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8" imgW="350" imgH="350" progId="TCLayout.ActiveDocument.1">
                  <p:embed/>
                </p:oleObj>
              </mc:Choice>
              <mc:Fallback>
                <p:oleObj name="think-cell Slide" r:id="rId18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C10F14C-E970-7A56-5CCE-843F67754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object 10">
            <a:extLst>
              <a:ext uri="{FF2B5EF4-FFF2-40B4-BE49-F238E27FC236}">
                <a16:creationId xmlns:a16="http://schemas.microsoft.com/office/drawing/2014/main" id="{B09985C9-39AC-97D7-8F97-7E32F23ED123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-899" y="3388"/>
            <a:ext cx="9144899" cy="8085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9FEC4-B1EE-BA24-5292-A2A5313E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7419"/>
            <a:ext cx="6353963" cy="781621"/>
          </a:xfrm>
        </p:spPr>
        <p:txBody>
          <a:bodyPr vert="horz">
            <a:normAutofit/>
          </a:bodyPr>
          <a:lstStyle/>
          <a:p>
            <a:r>
              <a:rPr lang="el-GR" sz="2100" dirty="0">
                <a:latin typeface="+mn-lt"/>
              </a:rPr>
              <a:t>ΕΣΠΑ ΔΑΜ 2021-2027</a:t>
            </a:r>
            <a:br>
              <a:rPr lang="el-GR" dirty="0">
                <a:latin typeface="+mn-lt"/>
              </a:rPr>
            </a:br>
            <a:r>
              <a:rPr lang="el-GR" sz="1500" dirty="0">
                <a:latin typeface="+mn-lt"/>
              </a:rPr>
              <a:t>Τρέχουσα Πορεία Υλοποίησης</a:t>
            </a:r>
            <a:endParaRPr lang="el-GR" sz="2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1AA9303D-D332-AC13-2BC6-49C8FA91F335}"/>
              </a:ext>
            </a:extLst>
          </p:cNvPr>
          <p:cNvSpPr/>
          <p:nvPr/>
        </p:nvSpPr>
        <p:spPr>
          <a:xfrm>
            <a:off x="7899636" y="4726495"/>
            <a:ext cx="719884" cy="215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Google Shape;3744;p13">
            <a:extLst>
              <a:ext uri="{FF2B5EF4-FFF2-40B4-BE49-F238E27FC236}">
                <a16:creationId xmlns:a16="http://schemas.microsoft.com/office/drawing/2014/main" id="{F7621B20-D999-13E4-0777-F8D301389411}"/>
              </a:ext>
            </a:extLst>
          </p:cNvPr>
          <p:cNvSpPr/>
          <p:nvPr/>
        </p:nvSpPr>
        <p:spPr>
          <a:xfrm>
            <a:off x="6168581" y="928029"/>
            <a:ext cx="2975419" cy="40407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l-GR" sz="1154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E2933F-6E91-000A-6297-6326E1BCE2C6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6403070" y="1027522"/>
            <a:ext cx="162000" cy="135000"/>
          </a:xfrm>
          <a:prstGeom prst="rect">
            <a:avLst/>
          </a:prstGeom>
          <a:solidFill>
            <a:srgbClr val="104D8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l-GR" sz="105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1DCF7FB-42D8-2E6D-DD17-BD9C3205FC41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6414867" y="986944"/>
            <a:ext cx="27604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l-GR" altLang="en-US" sz="1200" b="1" dirty="0">
                <a:solidFill>
                  <a:srgbClr val="155596"/>
                </a:solidFill>
                <a:latin typeface="+mn-lt"/>
              </a:rPr>
              <a:t>Προγραμματικοί Πόροι</a:t>
            </a:r>
            <a:r>
              <a:rPr lang="en-US" altLang="en-US" sz="1200" b="1" dirty="0">
                <a:solidFill>
                  <a:srgbClr val="155596"/>
                </a:solidFill>
                <a:latin typeface="+mn-lt"/>
              </a:rPr>
              <a:t> </a:t>
            </a:r>
            <a:r>
              <a:rPr lang="el-GR" altLang="en-US" sz="1200" b="1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1.609 εκ. €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l-GR" altLang="en-US" sz="12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(2</a:t>
            </a:r>
            <a:r>
              <a:rPr lang="el-GR" altLang="en-US" sz="1200" b="1" baseline="30000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η</a:t>
            </a:r>
            <a:r>
              <a:rPr lang="el-GR" altLang="en-US" sz="12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Αναθεώρηση)</a:t>
            </a:r>
            <a:endParaRPr lang="el-GR" sz="1050" b="1" dirty="0">
              <a:solidFill>
                <a:schemeClr val="accent1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4CE0202-C334-0E36-4D63-F4A067A8D93A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6584057" y="1386120"/>
            <a:ext cx="2470239" cy="350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ts val="225"/>
              </a:spcAft>
            </a:pPr>
            <a:r>
              <a:rPr lang="el-GR" altLang="en-US" sz="1350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Εξειδικεύσεις </a:t>
            </a:r>
            <a:r>
              <a:rPr lang="el-GR" altLang="en-US" sz="1350" b="1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1.884</a:t>
            </a:r>
            <a:r>
              <a:rPr lang="en-US" altLang="en-US" sz="1350" b="1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l-GR" altLang="en-US" sz="1350" b="1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εκ. € (117%)</a:t>
            </a:r>
            <a:endParaRPr lang="el-GR" sz="1500" b="1" dirty="0">
              <a:solidFill>
                <a:schemeClr val="bg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2F3F55-F5DB-9F7C-25B0-2D387F2BCEB5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8123250" y="3830538"/>
            <a:ext cx="162000" cy="135000"/>
          </a:xfrm>
          <a:prstGeom prst="rect">
            <a:avLst/>
          </a:prstGeom>
          <a:solidFill>
            <a:srgbClr val="F4B1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l-GR" sz="105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A1868FB-5B85-D456-B66D-60243E162672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6463568" y="3847170"/>
            <a:ext cx="507206" cy="10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9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Προσκλήσεις</a:t>
            </a:r>
            <a:endParaRPr lang="el-GR" sz="800" dirty="0">
              <a:solidFill>
                <a:srgbClr val="104D8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CB7112-CA82-8E54-6555-9496953D8437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7471258" y="3847170"/>
            <a:ext cx="323850" cy="10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9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Εντάξεις</a:t>
            </a:r>
            <a:endParaRPr lang="el-GR" sz="800" dirty="0">
              <a:solidFill>
                <a:srgbClr val="104D8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4A67561-E332-6610-6EE8-25E32070E104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8358684" y="3776171"/>
            <a:ext cx="65647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9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Νομικές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9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Δεσμεύσεις</a:t>
            </a:r>
            <a:endParaRPr lang="el-GR" sz="800" dirty="0">
              <a:solidFill>
                <a:srgbClr val="104D8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3CDE9F-75DC-1C2C-DB98-D6FD46D15A50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6263853" y="3830539"/>
            <a:ext cx="162000" cy="135656"/>
          </a:xfrm>
          <a:prstGeom prst="rect">
            <a:avLst/>
          </a:prstGeom>
          <a:solidFill>
            <a:srgbClr val="97CA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l-GR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51EFF-56BB-7A26-811B-2EC429091E40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7249908" y="3830538"/>
            <a:ext cx="162000" cy="135000"/>
          </a:xfrm>
          <a:prstGeom prst="rect">
            <a:avLst/>
          </a:prstGeom>
          <a:solidFill>
            <a:srgbClr val="0CAC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l-GR" sz="105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4651C4-8BB9-160F-8772-51A918F90D59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6248678" y="4120510"/>
            <a:ext cx="892969" cy="10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1400" b="1" dirty="0">
                <a:solidFill>
                  <a:srgbClr val="97CA3F"/>
                </a:solidFill>
                <a:latin typeface="+mn-lt"/>
                <a:cs typeface="Arial" panose="020B0604020202020204" pitchFamily="34" charset="0"/>
              </a:rPr>
              <a:t>1.473εκ. €</a:t>
            </a:r>
            <a:endParaRPr lang="el-GR" sz="1600" b="1" dirty="0">
              <a:solidFill>
                <a:srgbClr val="97CA3F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B27E8A9-B66B-F057-5C1D-0E516F36517B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7280276" y="4117480"/>
            <a:ext cx="892969" cy="10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1400" b="1" dirty="0">
                <a:solidFill>
                  <a:srgbClr val="0CACDC"/>
                </a:solidFill>
                <a:latin typeface="+mn-lt"/>
                <a:cs typeface="Arial" panose="020B0604020202020204" pitchFamily="34" charset="0"/>
              </a:rPr>
              <a:t>1.026 εκ. €</a:t>
            </a:r>
            <a:endParaRPr lang="el-GR" sz="1600" b="1" dirty="0">
              <a:solidFill>
                <a:srgbClr val="0CACD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C77BFFF-016A-3190-6437-F5A41AA9AF03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8237389" y="4120510"/>
            <a:ext cx="892969" cy="10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1400" b="1" dirty="0">
                <a:solidFill>
                  <a:srgbClr val="F4B183"/>
                </a:solidFill>
                <a:latin typeface="+mn-lt"/>
                <a:cs typeface="Arial" panose="020B0604020202020204" pitchFamily="34" charset="0"/>
              </a:rPr>
              <a:t>664 εκ. €</a:t>
            </a:r>
            <a:endParaRPr lang="el-GR" sz="1600" b="1" dirty="0">
              <a:solidFill>
                <a:srgbClr val="F4B183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40C8618-229E-1C4A-D0EF-F26FC25B4CCF}"/>
              </a:ext>
            </a:extLst>
          </p:cNvPr>
          <p:cNvSpPr txBox="1"/>
          <p:nvPr/>
        </p:nvSpPr>
        <p:spPr>
          <a:xfrm>
            <a:off x="7622426" y="4480238"/>
            <a:ext cx="1616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8585" indent="-128585">
              <a:buFontTx/>
              <a:buChar char="-"/>
            </a:pPr>
            <a:r>
              <a:rPr lang="el-GR" sz="800" b="1" i="1" dirty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Ποσά σε εκ. €</a:t>
            </a:r>
          </a:p>
          <a:p>
            <a:pPr marL="128585" indent="-128585">
              <a:buFontTx/>
              <a:buChar char="-"/>
            </a:pPr>
            <a:r>
              <a:rPr lang="el-GR" sz="800" b="1" i="1" dirty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Αναφορά ΟΠΣ 16.2.2026</a:t>
            </a:r>
          </a:p>
          <a:p>
            <a:pPr marL="128585" indent="-128585">
              <a:buFontTx/>
              <a:buChar char="-"/>
            </a:pPr>
            <a:r>
              <a:rPr lang="el-GR" sz="800" b="1" i="1" dirty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Στοιχεία 2</a:t>
            </a:r>
            <a:r>
              <a:rPr lang="el-GR" sz="800" b="1" i="1" baseline="30000" dirty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ης</a:t>
            </a:r>
            <a:r>
              <a:rPr lang="el-GR" sz="800" b="1" i="1" dirty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 Αναθεώρησης</a:t>
            </a: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3BB086FF-0F9E-6648-01B8-CED4904EE7A5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6263853" y="4398123"/>
            <a:ext cx="162000" cy="135000"/>
          </a:xfrm>
          <a:prstGeom prst="rect">
            <a:avLst/>
          </a:prstGeom>
          <a:solidFill>
            <a:srgbClr val="C55A11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050"/>
          </a:p>
        </p:txBody>
      </p:sp>
      <p:sp>
        <p:nvSpPr>
          <p:cNvPr id="508" name="Text Placeholder 2">
            <a:extLst>
              <a:ext uri="{FF2B5EF4-FFF2-40B4-BE49-F238E27FC236}">
                <a16:creationId xmlns:a16="http://schemas.microsoft.com/office/drawing/2014/main" id="{4D6E45D3-B276-D13E-6294-B301D2B76DC4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6463568" y="4417061"/>
            <a:ext cx="507206" cy="10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sz="9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Δαπάνες</a:t>
            </a:r>
            <a:endParaRPr lang="el-GR" sz="800" dirty="0">
              <a:solidFill>
                <a:srgbClr val="104D8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09" name="Text Placeholder 2">
            <a:extLst>
              <a:ext uri="{FF2B5EF4-FFF2-40B4-BE49-F238E27FC236}">
                <a16:creationId xmlns:a16="http://schemas.microsoft.com/office/drawing/2014/main" id="{D182EB58-3788-69F4-FA7D-DE35E396639E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6248678" y="4634218"/>
            <a:ext cx="892969" cy="10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n-US" sz="1400" b="1" dirty="0">
                <a:solidFill>
                  <a:srgbClr val="C55A11"/>
                </a:solidFill>
                <a:latin typeface="+mn-lt"/>
                <a:cs typeface="Arial" panose="020B0604020202020204" pitchFamily="34" charset="0"/>
              </a:rPr>
              <a:t>131 εκ. € (8%)</a:t>
            </a:r>
            <a:endParaRPr lang="el-GR" sz="1600" b="1" dirty="0">
              <a:solidFill>
                <a:srgbClr val="C55A1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FDC6F772-F7E3-D0D1-5927-5FF47A111C75}"/>
              </a:ext>
            </a:extLst>
          </p:cNvPr>
          <p:cNvSpPr txBox="1"/>
          <p:nvPr/>
        </p:nvSpPr>
        <p:spPr>
          <a:xfrm>
            <a:off x="2798632" y="1532976"/>
            <a:ext cx="599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sz="1050"/>
          </a:p>
        </p:txBody>
      </p: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8A3D1D19-2F43-E4EE-2087-36583ABAC143}"/>
              </a:ext>
            </a:extLst>
          </p:cNvPr>
          <p:cNvGrpSpPr/>
          <p:nvPr/>
        </p:nvGrpSpPr>
        <p:grpSpPr>
          <a:xfrm>
            <a:off x="6583262" y="1985014"/>
            <a:ext cx="2266798" cy="1702505"/>
            <a:chOff x="286719" y="1270603"/>
            <a:chExt cx="5387902" cy="4205030"/>
          </a:xfrm>
        </p:grpSpPr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02F972A3-06E2-A6FD-0928-34ECB3B50755}"/>
                </a:ext>
              </a:extLst>
            </p:cNvPr>
            <p:cNvGrpSpPr/>
            <p:nvPr/>
          </p:nvGrpSpPr>
          <p:grpSpPr>
            <a:xfrm>
              <a:off x="286719" y="1270603"/>
              <a:ext cx="5387902" cy="4205030"/>
              <a:chOff x="2550378" y="1555312"/>
              <a:chExt cx="4495184" cy="3508301"/>
            </a:xfrm>
          </p:grpSpPr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FCBF8A73-CE22-59B8-F7EB-8AB2BA3B9D7A}"/>
                  </a:ext>
                </a:extLst>
              </p:cNvPr>
              <p:cNvSpPr/>
              <p:nvPr/>
            </p:nvSpPr>
            <p:spPr>
              <a:xfrm rot="20541684">
                <a:off x="2628153" y="2001666"/>
                <a:ext cx="2196942" cy="2717976"/>
              </a:xfrm>
              <a:custGeom>
                <a:avLst/>
                <a:gdLst>
                  <a:gd name="connsiteX0" fmla="*/ 432620 w 2094271"/>
                  <a:gd name="connsiteY0" fmla="*/ 3539613 h 3539613"/>
                  <a:gd name="connsiteX1" fmla="*/ 0 w 2094271"/>
                  <a:gd name="connsiteY1" fmla="*/ 2743200 h 3539613"/>
                  <a:gd name="connsiteX2" fmla="*/ 1681317 w 2094271"/>
                  <a:gd name="connsiteY2" fmla="*/ 0 h 3539613"/>
                  <a:gd name="connsiteX3" fmla="*/ 2094271 w 2094271"/>
                  <a:gd name="connsiteY3" fmla="*/ 766917 h 3539613"/>
                  <a:gd name="connsiteX4" fmla="*/ 432620 w 2094271"/>
                  <a:gd name="connsiteY4" fmla="*/ 3539613 h 3539613"/>
                  <a:gd name="connsiteX0" fmla="*/ 432620 w 2094271"/>
                  <a:gd name="connsiteY0" fmla="*/ 3598607 h 3598607"/>
                  <a:gd name="connsiteX1" fmla="*/ 0 w 2094271"/>
                  <a:gd name="connsiteY1" fmla="*/ 2802194 h 3598607"/>
                  <a:gd name="connsiteX2" fmla="*/ 1720646 w 2094271"/>
                  <a:gd name="connsiteY2" fmla="*/ 0 h 3598607"/>
                  <a:gd name="connsiteX3" fmla="*/ 2094271 w 2094271"/>
                  <a:gd name="connsiteY3" fmla="*/ 825911 h 3598607"/>
                  <a:gd name="connsiteX4" fmla="*/ 432620 w 2094271"/>
                  <a:gd name="connsiteY4" fmla="*/ 3598607 h 3598607"/>
                  <a:gd name="connsiteX0" fmla="*/ 432620 w 2104103"/>
                  <a:gd name="connsiteY0" fmla="*/ 3598607 h 3598607"/>
                  <a:gd name="connsiteX1" fmla="*/ 0 w 2104103"/>
                  <a:gd name="connsiteY1" fmla="*/ 2802194 h 3598607"/>
                  <a:gd name="connsiteX2" fmla="*/ 1720646 w 2104103"/>
                  <a:gd name="connsiteY2" fmla="*/ 0 h 3598607"/>
                  <a:gd name="connsiteX3" fmla="*/ 2104103 w 2104103"/>
                  <a:gd name="connsiteY3" fmla="*/ 796415 h 3598607"/>
                  <a:gd name="connsiteX4" fmla="*/ 432620 w 2104103"/>
                  <a:gd name="connsiteY4" fmla="*/ 3598607 h 3598607"/>
                  <a:gd name="connsiteX0" fmla="*/ 1121831 w 2104103"/>
                  <a:gd name="connsiteY0" fmla="*/ 2787965 h 2802194"/>
                  <a:gd name="connsiteX1" fmla="*/ 0 w 2104103"/>
                  <a:gd name="connsiteY1" fmla="*/ 2802194 h 2802194"/>
                  <a:gd name="connsiteX2" fmla="*/ 1720646 w 2104103"/>
                  <a:gd name="connsiteY2" fmla="*/ 0 h 2802194"/>
                  <a:gd name="connsiteX3" fmla="*/ 2104103 w 2104103"/>
                  <a:gd name="connsiteY3" fmla="*/ 796415 h 2802194"/>
                  <a:gd name="connsiteX4" fmla="*/ 1121831 w 2104103"/>
                  <a:gd name="connsiteY4" fmla="*/ 2787965 h 2802194"/>
                  <a:gd name="connsiteX0" fmla="*/ 1121831 w 2186652"/>
                  <a:gd name="connsiteY0" fmla="*/ 2787965 h 2802194"/>
                  <a:gd name="connsiteX1" fmla="*/ 0 w 2186652"/>
                  <a:gd name="connsiteY1" fmla="*/ 2802194 h 2802194"/>
                  <a:gd name="connsiteX2" fmla="*/ 1720646 w 2186652"/>
                  <a:gd name="connsiteY2" fmla="*/ 0 h 2802194"/>
                  <a:gd name="connsiteX3" fmla="*/ 2186652 w 2186652"/>
                  <a:gd name="connsiteY3" fmla="*/ 942688 h 2802194"/>
                  <a:gd name="connsiteX4" fmla="*/ 1121831 w 2186652"/>
                  <a:gd name="connsiteY4" fmla="*/ 2787965 h 2802194"/>
                  <a:gd name="connsiteX0" fmla="*/ 416791 w 1481612"/>
                  <a:gd name="connsiteY0" fmla="*/ 2787965 h 2787965"/>
                  <a:gd name="connsiteX1" fmla="*/ 0 w 1481612"/>
                  <a:gd name="connsiteY1" fmla="*/ 2038083 h 2787965"/>
                  <a:gd name="connsiteX2" fmla="*/ 1015606 w 1481612"/>
                  <a:gd name="connsiteY2" fmla="*/ 0 h 2787965"/>
                  <a:gd name="connsiteX3" fmla="*/ 1481612 w 1481612"/>
                  <a:gd name="connsiteY3" fmla="*/ 942688 h 2787965"/>
                  <a:gd name="connsiteX4" fmla="*/ 416791 w 1481612"/>
                  <a:gd name="connsiteY4" fmla="*/ 2787965 h 2787965"/>
                  <a:gd name="connsiteX0" fmla="*/ 416791 w 1481612"/>
                  <a:gd name="connsiteY0" fmla="*/ 2533284 h 2533284"/>
                  <a:gd name="connsiteX1" fmla="*/ 0 w 1481612"/>
                  <a:gd name="connsiteY1" fmla="*/ 1783402 h 2533284"/>
                  <a:gd name="connsiteX2" fmla="*/ 1308354 w 1481612"/>
                  <a:gd name="connsiteY2" fmla="*/ 0 h 2533284"/>
                  <a:gd name="connsiteX3" fmla="*/ 1481612 w 1481612"/>
                  <a:gd name="connsiteY3" fmla="*/ 688007 h 2533284"/>
                  <a:gd name="connsiteX4" fmla="*/ 416791 w 1481612"/>
                  <a:gd name="connsiteY4" fmla="*/ 2533284 h 2533284"/>
                  <a:gd name="connsiteX0" fmla="*/ 187746 w 1252567"/>
                  <a:gd name="connsiteY0" fmla="*/ 2533284 h 2533284"/>
                  <a:gd name="connsiteX1" fmla="*/ 0 w 1252567"/>
                  <a:gd name="connsiteY1" fmla="*/ 1685576 h 2533284"/>
                  <a:gd name="connsiteX2" fmla="*/ 1079309 w 1252567"/>
                  <a:gd name="connsiteY2" fmla="*/ 0 h 2533284"/>
                  <a:gd name="connsiteX3" fmla="*/ 1252567 w 1252567"/>
                  <a:gd name="connsiteY3" fmla="*/ 688007 h 2533284"/>
                  <a:gd name="connsiteX4" fmla="*/ 187746 w 1252567"/>
                  <a:gd name="connsiteY4" fmla="*/ 2533284 h 2533284"/>
                  <a:gd name="connsiteX0" fmla="*/ 272588 w 1252567"/>
                  <a:gd name="connsiteY0" fmla="*/ 2397123 h 2397123"/>
                  <a:gd name="connsiteX1" fmla="*/ 0 w 1252567"/>
                  <a:gd name="connsiteY1" fmla="*/ 1685576 h 2397123"/>
                  <a:gd name="connsiteX2" fmla="*/ 1079309 w 1252567"/>
                  <a:gd name="connsiteY2" fmla="*/ 0 h 2397123"/>
                  <a:gd name="connsiteX3" fmla="*/ 1252567 w 1252567"/>
                  <a:gd name="connsiteY3" fmla="*/ 688007 h 2397123"/>
                  <a:gd name="connsiteX4" fmla="*/ 272588 w 1252567"/>
                  <a:gd name="connsiteY4" fmla="*/ 2397123 h 2397123"/>
                  <a:gd name="connsiteX0" fmla="*/ 272588 w 1423023"/>
                  <a:gd name="connsiteY0" fmla="*/ 2397123 h 2397123"/>
                  <a:gd name="connsiteX1" fmla="*/ 0 w 1423023"/>
                  <a:gd name="connsiteY1" fmla="*/ 1685576 h 2397123"/>
                  <a:gd name="connsiteX2" fmla="*/ 1079309 w 1423023"/>
                  <a:gd name="connsiteY2" fmla="*/ 0 h 2397123"/>
                  <a:gd name="connsiteX3" fmla="*/ 1423023 w 1423023"/>
                  <a:gd name="connsiteY3" fmla="*/ 748436 h 2397123"/>
                  <a:gd name="connsiteX4" fmla="*/ 272588 w 1423023"/>
                  <a:gd name="connsiteY4" fmla="*/ 2397123 h 2397123"/>
                  <a:gd name="connsiteX0" fmla="*/ 272588 w 1423023"/>
                  <a:gd name="connsiteY0" fmla="*/ 2272125 h 2272125"/>
                  <a:gd name="connsiteX1" fmla="*/ 0 w 1423023"/>
                  <a:gd name="connsiteY1" fmla="*/ 1560578 h 2272125"/>
                  <a:gd name="connsiteX2" fmla="*/ 1262361 w 1423023"/>
                  <a:gd name="connsiteY2" fmla="*/ 0 h 2272125"/>
                  <a:gd name="connsiteX3" fmla="*/ 1423023 w 1423023"/>
                  <a:gd name="connsiteY3" fmla="*/ 623438 h 2272125"/>
                  <a:gd name="connsiteX4" fmla="*/ 272588 w 1423023"/>
                  <a:gd name="connsiteY4" fmla="*/ 2272125 h 2272125"/>
                  <a:gd name="connsiteX0" fmla="*/ 217016 w 1367451"/>
                  <a:gd name="connsiteY0" fmla="*/ 2272125 h 2272125"/>
                  <a:gd name="connsiteX1" fmla="*/ 0 w 1367451"/>
                  <a:gd name="connsiteY1" fmla="*/ 1655087 h 2272125"/>
                  <a:gd name="connsiteX2" fmla="*/ 1206789 w 1367451"/>
                  <a:gd name="connsiteY2" fmla="*/ 0 h 2272125"/>
                  <a:gd name="connsiteX3" fmla="*/ 1367451 w 1367451"/>
                  <a:gd name="connsiteY3" fmla="*/ 623438 h 2272125"/>
                  <a:gd name="connsiteX4" fmla="*/ 217016 w 1367451"/>
                  <a:gd name="connsiteY4" fmla="*/ 2272125 h 2272125"/>
                  <a:gd name="connsiteX0" fmla="*/ 217015 w 1367450"/>
                  <a:gd name="connsiteY0" fmla="*/ 2272125 h 2272125"/>
                  <a:gd name="connsiteX1" fmla="*/ 0 w 1367450"/>
                  <a:gd name="connsiteY1" fmla="*/ 1655087 h 2272125"/>
                  <a:gd name="connsiteX2" fmla="*/ 1206788 w 1367450"/>
                  <a:gd name="connsiteY2" fmla="*/ 0 h 2272125"/>
                  <a:gd name="connsiteX3" fmla="*/ 1367450 w 1367450"/>
                  <a:gd name="connsiteY3" fmla="*/ 623438 h 2272125"/>
                  <a:gd name="connsiteX4" fmla="*/ 217015 w 1367450"/>
                  <a:gd name="connsiteY4" fmla="*/ 2272125 h 2272125"/>
                  <a:gd name="connsiteX0" fmla="*/ 388195 w 1367450"/>
                  <a:gd name="connsiteY0" fmla="*/ 2362224 h 2362224"/>
                  <a:gd name="connsiteX1" fmla="*/ 0 w 1367450"/>
                  <a:gd name="connsiteY1" fmla="*/ 1655087 h 2362224"/>
                  <a:gd name="connsiteX2" fmla="*/ 1206788 w 1367450"/>
                  <a:gd name="connsiteY2" fmla="*/ 0 h 2362224"/>
                  <a:gd name="connsiteX3" fmla="*/ 1367450 w 1367450"/>
                  <a:gd name="connsiteY3" fmla="*/ 623438 h 2362224"/>
                  <a:gd name="connsiteX4" fmla="*/ 388195 w 1367450"/>
                  <a:gd name="connsiteY4" fmla="*/ 2362224 h 2362224"/>
                  <a:gd name="connsiteX0" fmla="*/ 388195 w 1422129"/>
                  <a:gd name="connsiteY0" fmla="*/ 2362224 h 2362224"/>
                  <a:gd name="connsiteX1" fmla="*/ 0 w 1422129"/>
                  <a:gd name="connsiteY1" fmla="*/ 1655087 h 2362224"/>
                  <a:gd name="connsiteX2" fmla="*/ 1206788 w 1422129"/>
                  <a:gd name="connsiteY2" fmla="*/ 0 h 2362224"/>
                  <a:gd name="connsiteX3" fmla="*/ 1422129 w 1422129"/>
                  <a:gd name="connsiteY3" fmla="*/ 756632 h 2362224"/>
                  <a:gd name="connsiteX4" fmla="*/ 388195 w 1422129"/>
                  <a:gd name="connsiteY4" fmla="*/ 2362224 h 2362224"/>
                  <a:gd name="connsiteX0" fmla="*/ 335688 w 1369622"/>
                  <a:gd name="connsiteY0" fmla="*/ 2362224 h 2362224"/>
                  <a:gd name="connsiteX1" fmla="*/ 0 w 1369622"/>
                  <a:gd name="connsiteY1" fmla="*/ 1699278 h 2362224"/>
                  <a:gd name="connsiteX2" fmla="*/ 1154281 w 1369622"/>
                  <a:gd name="connsiteY2" fmla="*/ 0 h 2362224"/>
                  <a:gd name="connsiteX3" fmla="*/ 1369622 w 1369622"/>
                  <a:gd name="connsiteY3" fmla="*/ 756632 h 2362224"/>
                  <a:gd name="connsiteX4" fmla="*/ 335688 w 1369622"/>
                  <a:gd name="connsiteY4" fmla="*/ 2362224 h 2362224"/>
                  <a:gd name="connsiteX0" fmla="*/ 335688 w 1369622"/>
                  <a:gd name="connsiteY0" fmla="*/ 2376198 h 2376198"/>
                  <a:gd name="connsiteX1" fmla="*/ 0 w 1369622"/>
                  <a:gd name="connsiteY1" fmla="*/ 1713252 h 2376198"/>
                  <a:gd name="connsiteX2" fmla="*/ 1187001 w 1369622"/>
                  <a:gd name="connsiteY2" fmla="*/ 0 h 2376198"/>
                  <a:gd name="connsiteX3" fmla="*/ 1369622 w 1369622"/>
                  <a:gd name="connsiteY3" fmla="*/ 770606 h 2376198"/>
                  <a:gd name="connsiteX4" fmla="*/ 335688 w 1369622"/>
                  <a:gd name="connsiteY4" fmla="*/ 2376198 h 2376198"/>
                  <a:gd name="connsiteX0" fmla="*/ 295776 w 1329710"/>
                  <a:gd name="connsiteY0" fmla="*/ 2376198 h 2376198"/>
                  <a:gd name="connsiteX1" fmla="*/ 0 w 1329710"/>
                  <a:gd name="connsiteY1" fmla="*/ 1692875 h 2376198"/>
                  <a:gd name="connsiteX2" fmla="*/ 1147089 w 1329710"/>
                  <a:gd name="connsiteY2" fmla="*/ 0 h 2376198"/>
                  <a:gd name="connsiteX3" fmla="*/ 1329710 w 1329710"/>
                  <a:gd name="connsiteY3" fmla="*/ 770606 h 2376198"/>
                  <a:gd name="connsiteX4" fmla="*/ 295776 w 1329710"/>
                  <a:gd name="connsiteY4" fmla="*/ 2376198 h 2376198"/>
                  <a:gd name="connsiteX0" fmla="*/ 331730 w 1329710"/>
                  <a:gd name="connsiteY0" fmla="*/ 2344189 h 2344189"/>
                  <a:gd name="connsiteX1" fmla="*/ 0 w 1329710"/>
                  <a:gd name="connsiteY1" fmla="*/ 1692875 h 2344189"/>
                  <a:gd name="connsiteX2" fmla="*/ 1147089 w 1329710"/>
                  <a:gd name="connsiteY2" fmla="*/ 0 h 2344189"/>
                  <a:gd name="connsiteX3" fmla="*/ 1329710 w 1329710"/>
                  <a:gd name="connsiteY3" fmla="*/ 770606 h 2344189"/>
                  <a:gd name="connsiteX4" fmla="*/ 331730 w 1329710"/>
                  <a:gd name="connsiteY4" fmla="*/ 2344189 h 2344189"/>
                  <a:gd name="connsiteX0" fmla="*/ 298116 w 1296096"/>
                  <a:gd name="connsiteY0" fmla="*/ 2344189 h 2344189"/>
                  <a:gd name="connsiteX1" fmla="*/ 0 w 1296096"/>
                  <a:gd name="connsiteY1" fmla="*/ 1640213 h 2344189"/>
                  <a:gd name="connsiteX2" fmla="*/ 1113475 w 1296096"/>
                  <a:gd name="connsiteY2" fmla="*/ 0 h 2344189"/>
                  <a:gd name="connsiteX3" fmla="*/ 1296096 w 1296096"/>
                  <a:gd name="connsiteY3" fmla="*/ 770606 h 2344189"/>
                  <a:gd name="connsiteX4" fmla="*/ 298116 w 1296096"/>
                  <a:gd name="connsiteY4" fmla="*/ 2344189 h 2344189"/>
                  <a:gd name="connsiteX0" fmla="*/ 280669 w 1278649"/>
                  <a:gd name="connsiteY0" fmla="*/ 2344189 h 2344189"/>
                  <a:gd name="connsiteX1" fmla="*/ 0 w 1278649"/>
                  <a:gd name="connsiteY1" fmla="*/ 1677727 h 2344189"/>
                  <a:gd name="connsiteX2" fmla="*/ 1096028 w 1278649"/>
                  <a:gd name="connsiteY2" fmla="*/ 0 h 2344189"/>
                  <a:gd name="connsiteX3" fmla="*/ 1278649 w 1278649"/>
                  <a:gd name="connsiteY3" fmla="*/ 770606 h 2344189"/>
                  <a:gd name="connsiteX4" fmla="*/ 280669 w 1278649"/>
                  <a:gd name="connsiteY4" fmla="*/ 2344189 h 2344189"/>
                  <a:gd name="connsiteX0" fmla="*/ 268073 w 1278649"/>
                  <a:gd name="connsiteY0" fmla="*/ 2279622 h 2279622"/>
                  <a:gd name="connsiteX1" fmla="*/ 0 w 1278649"/>
                  <a:gd name="connsiteY1" fmla="*/ 1677727 h 2279622"/>
                  <a:gd name="connsiteX2" fmla="*/ 1096028 w 1278649"/>
                  <a:gd name="connsiteY2" fmla="*/ 0 h 2279622"/>
                  <a:gd name="connsiteX3" fmla="*/ 1278649 w 1278649"/>
                  <a:gd name="connsiteY3" fmla="*/ 770606 h 2279622"/>
                  <a:gd name="connsiteX4" fmla="*/ 268073 w 1278649"/>
                  <a:gd name="connsiteY4" fmla="*/ 2279622 h 2279622"/>
                  <a:gd name="connsiteX0" fmla="*/ 248841 w 1278649"/>
                  <a:gd name="connsiteY0" fmla="*/ 2319479 h 2319479"/>
                  <a:gd name="connsiteX1" fmla="*/ 0 w 1278649"/>
                  <a:gd name="connsiteY1" fmla="*/ 1677727 h 2319479"/>
                  <a:gd name="connsiteX2" fmla="*/ 1096028 w 1278649"/>
                  <a:gd name="connsiteY2" fmla="*/ 0 h 2319479"/>
                  <a:gd name="connsiteX3" fmla="*/ 1278649 w 1278649"/>
                  <a:gd name="connsiteY3" fmla="*/ 770606 h 2319479"/>
                  <a:gd name="connsiteX4" fmla="*/ 248841 w 1278649"/>
                  <a:gd name="connsiteY4" fmla="*/ 2319479 h 2319479"/>
                  <a:gd name="connsiteX0" fmla="*/ 248841 w 1278649"/>
                  <a:gd name="connsiteY0" fmla="*/ 2290982 h 2290982"/>
                  <a:gd name="connsiteX1" fmla="*/ 0 w 1278649"/>
                  <a:gd name="connsiteY1" fmla="*/ 1649230 h 2290982"/>
                  <a:gd name="connsiteX2" fmla="*/ 1115092 w 1278649"/>
                  <a:gd name="connsiteY2" fmla="*/ 0 h 2290982"/>
                  <a:gd name="connsiteX3" fmla="*/ 1278649 w 1278649"/>
                  <a:gd name="connsiteY3" fmla="*/ 742109 h 2290982"/>
                  <a:gd name="connsiteX4" fmla="*/ 248841 w 1278649"/>
                  <a:gd name="connsiteY4" fmla="*/ 2290982 h 2290982"/>
                  <a:gd name="connsiteX0" fmla="*/ 248841 w 1278649"/>
                  <a:gd name="connsiteY0" fmla="*/ 2266544 h 2266544"/>
                  <a:gd name="connsiteX1" fmla="*/ 0 w 1278649"/>
                  <a:gd name="connsiteY1" fmla="*/ 1624792 h 2266544"/>
                  <a:gd name="connsiteX2" fmla="*/ 1104668 w 1278649"/>
                  <a:gd name="connsiteY2" fmla="*/ 0 h 2266544"/>
                  <a:gd name="connsiteX3" fmla="*/ 1278649 w 1278649"/>
                  <a:gd name="connsiteY3" fmla="*/ 717671 h 2266544"/>
                  <a:gd name="connsiteX4" fmla="*/ 248841 w 1278649"/>
                  <a:gd name="connsiteY4" fmla="*/ 2266544 h 2266544"/>
                  <a:gd name="connsiteX0" fmla="*/ 271138 w 1278649"/>
                  <a:gd name="connsiteY0" fmla="*/ 2277005 h 2277005"/>
                  <a:gd name="connsiteX1" fmla="*/ 0 w 1278649"/>
                  <a:gd name="connsiteY1" fmla="*/ 1624792 h 2277005"/>
                  <a:gd name="connsiteX2" fmla="*/ 1104668 w 1278649"/>
                  <a:gd name="connsiteY2" fmla="*/ 0 h 2277005"/>
                  <a:gd name="connsiteX3" fmla="*/ 1278649 w 1278649"/>
                  <a:gd name="connsiteY3" fmla="*/ 717671 h 2277005"/>
                  <a:gd name="connsiteX4" fmla="*/ 271138 w 1278649"/>
                  <a:gd name="connsiteY4" fmla="*/ 2277005 h 2277005"/>
                  <a:gd name="connsiteX0" fmla="*/ 261607 w 1269118"/>
                  <a:gd name="connsiteY0" fmla="*/ 2277005 h 2277005"/>
                  <a:gd name="connsiteX1" fmla="*/ 0 w 1269118"/>
                  <a:gd name="connsiteY1" fmla="*/ 1639040 h 2277005"/>
                  <a:gd name="connsiteX2" fmla="*/ 1095137 w 1269118"/>
                  <a:gd name="connsiteY2" fmla="*/ 0 h 2277005"/>
                  <a:gd name="connsiteX3" fmla="*/ 1269118 w 1269118"/>
                  <a:gd name="connsiteY3" fmla="*/ 717671 h 2277005"/>
                  <a:gd name="connsiteX4" fmla="*/ 261607 w 1269118"/>
                  <a:gd name="connsiteY4" fmla="*/ 2277005 h 2277005"/>
                  <a:gd name="connsiteX0" fmla="*/ 229610 w 1237121"/>
                  <a:gd name="connsiteY0" fmla="*/ 2277005 h 2277005"/>
                  <a:gd name="connsiteX1" fmla="*/ 0 w 1237121"/>
                  <a:gd name="connsiteY1" fmla="*/ 1595396 h 2277005"/>
                  <a:gd name="connsiteX2" fmla="*/ 1063140 w 1237121"/>
                  <a:gd name="connsiteY2" fmla="*/ 0 h 2277005"/>
                  <a:gd name="connsiteX3" fmla="*/ 1237121 w 1237121"/>
                  <a:gd name="connsiteY3" fmla="*/ 717671 h 2277005"/>
                  <a:gd name="connsiteX4" fmla="*/ 229610 w 1237121"/>
                  <a:gd name="connsiteY4" fmla="*/ 2277005 h 2277005"/>
                  <a:gd name="connsiteX0" fmla="*/ 227269 w 1237121"/>
                  <a:gd name="connsiteY0" fmla="*/ 2256355 h 2256355"/>
                  <a:gd name="connsiteX1" fmla="*/ 0 w 1237121"/>
                  <a:gd name="connsiteY1" fmla="*/ 1595396 h 2256355"/>
                  <a:gd name="connsiteX2" fmla="*/ 1063140 w 1237121"/>
                  <a:gd name="connsiteY2" fmla="*/ 0 h 2256355"/>
                  <a:gd name="connsiteX3" fmla="*/ 1237121 w 1237121"/>
                  <a:gd name="connsiteY3" fmla="*/ 717671 h 2256355"/>
                  <a:gd name="connsiteX4" fmla="*/ 227269 w 1237121"/>
                  <a:gd name="connsiteY4" fmla="*/ 2256355 h 2256355"/>
                  <a:gd name="connsiteX0" fmla="*/ 227269 w 1260310"/>
                  <a:gd name="connsiteY0" fmla="*/ 2256355 h 2256355"/>
                  <a:gd name="connsiteX1" fmla="*/ 0 w 1260310"/>
                  <a:gd name="connsiteY1" fmla="*/ 1595396 h 2256355"/>
                  <a:gd name="connsiteX2" fmla="*/ 1063140 w 1260310"/>
                  <a:gd name="connsiteY2" fmla="*/ 0 h 2256355"/>
                  <a:gd name="connsiteX3" fmla="*/ 1260310 w 1260310"/>
                  <a:gd name="connsiteY3" fmla="*/ 689447 h 2256355"/>
                  <a:gd name="connsiteX4" fmla="*/ 227269 w 1260310"/>
                  <a:gd name="connsiteY4" fmla="*/ 2256355 h 2256355"/>
                  <a:gd name="connsiteX0" fmla="*/ 227269 w 1260310"/>
                  <a:gd name="connsiteY0" fmla="*/ 2261313 h 2261313"/>
                  <a:gd name="connsiteX1" fmla="*/ 0 w 1260310"/>
                  <a:gd name="connsiteY1" fmla="*/ 1600354 h 2261313"/>
                  <a:gd name="connsiteX2" fmla="*/ 1094244 w 1260310"/>
                  <a:gd name="connsiteY2" fmla="*/ 0 h 2261313"/>
                  <a:gd name="connsiteX3" fmla="*/ 1260310 w 1260310"/>
                  <a:gd name="connsiteY3" fmla="*/ 694405 h 2261313"/>
                  <a:gd name="connsiteX4" fmla="*/ 227269 w 1260310"/>
                  <a:gd name="connsiteY4" fmla="*/ 2261313 h 2261313"/>
                  <a:gd name="connsiteX0" fmla="*/ 227269 w 1245928"/>
                  <a:gd name="connsiteY0" fmla="*/ 2261313 h 2261313"/>
                  <a:gd name="connsiteX1" fmla="*/ 0 w 1245928"/>
                  <a:gd name="connsiteY1" fmla="*/ 1600354 h 2261313"/>
                  <a:gd name="connsiteX2" fmla="*/ 1094244 w 1245928"/>
                  <a:gd name="connsiteY2" fmla="*/ 0 h 2261313"/>
                  <a:gd name="connsiteX3" fmla="*/ 1245928 w 1245928"/>
                  <a:gd name="connsiteY3" fmla="*/ 707209 h 2261313"/>
                  <a:gd name="connsiteX4" fmla="*/ 227269 w 1245928"/>
                  <a:gd name="connsiteY4" fmla="*/ 2261313 h 2261313"/>
                  <a:gd name="connsiteX0" fmla="*/ 227269 w 1245928"/>
                  <a:gd name="connsiteY0" fmla="*/ 2236876 h 2236876"/>
                  <a:gd name="connsiteX1" fmla="*/ 0 w 1245928"/>
                  <a:gd name="connsiteY1" fmla="*/ 1575917 h 2236876"/>
                  <a:gd name="connsiteX2" fmla="*/ 1083820 w 1245928"/>
                  <a:gd name="connsiteY2" fmla="*/ 0 h 2236876"/>
                  <a:gd name="connsiteX3" fmla="*/ 1245928 w 1245928"/>
                  <a:gd name="connsiteY3" fmla="*/ 682772 h 2236876"/>
                  <a:gd name="connsiteX4" fmla="*/ 227269 w 1245928"/>
                  <a:gd name="connsiteY4" fmla="*/ 2236876 h 2236876"/>
                  <a:gd name="connsiteX0" fmla="*/ 227269 w 1245928"/>
                  <a:gd name="connsiteY0" fmla="*/ 2418672 h 2418672"/>
                  <a:gd name="connsiteX1" fmla="*/ 0 w 1245928"/>
                  <a:gd name="connsiteY1" fmla="*/ 1757713 h 2418672"/>
                  <a:gd name="connsiteX2" fmla="*/ 1092242 w 1245928"/>
                  <a:gd name="connsiteY2" fmla="*/ 0 h 2418672"/>
                  <a:gd name="connsiteX3" fmla="*/ 1245928 w 1245928"/>
                  <a:gd name="connsiteY3" fmla="*/ 864568 h 2418672"/>
                  <a:gd name="connsiteX4" fmla="*/ 227269 w 1245928"/>
                  <a:gd name="connsiteY4" fmla="*/ 2418672 h 2418672"/>
                  <a:gd name="connsiteX0" fmla="*/ 227269 w 1248437"/>
                  <a:gd name="connsiteY0" fmla="*/ 2418672 h 2418672"/>
                  <a:gd name="connsiteX1" fmla="*/ 0 w 1248437"/>
                  <a:gd name="connsiteY1" fmla="*/ 1757713 h 2418672"/>
                  <a:gd name="connsiteX2" fmla="*/ 1092242 w 1248437"/>
                  <a:gd name="connsiteY2" fmla="*/ 0 h 2418672"/>
                  <a:gd name="connsiteX3" fmla="*/ 1248437 w 1248437"/>
                  <a:gd name="connsiteY3" fmla="*/ 816864 h 2418672"/>
                  <a:gd name="connsiteX4" fmla="*/ 227269 w 1248437"/>
                  <a:gd name="connsiteY4" fmla="*/ 2418672 h 2418672"/>
                  <a:gd name="connsiteX0" fmla="*/ 225653 w 1248437"/>
                  <a:gd name="connsiteY0" fmla="*/ 2427689 h 2427689"/>
                  <a:gd name="connsiteX1" fmla="*/ 0 w 1248437"/>
                  <a:gd name="connsiteY1" fmla="*/ 1757713 h 2427689"/>
                  <a:gd name="connsiteX2" fmla="*/ 1092242 w 1248437"/>
                  <a:gd name="connsiteY2" fmla="*/ 0 h 2427689"/>
                  <a:gd name="connsiteX3" fmla="*/ 1248437 w 1248437"/>
                  <a:gd name="connsiteY3" fmla="*/ 816864 h 2427689"/>
                  <a:gd name="connsiteX4" fmla="*/ 225653 w 1248437"/>
                  <a:gd name="connsiteY4" fmla="*/ 2427689 h 2427689"/>
                  <a:gd name="connsiteX0" fmla="*/ 238249 w 1261033"/>
                  <a:gd name="connsiteY0" fmla="*/ 2427689 h 2427689"/>
                  <a:gd name="connsiteX1" fmla="*/ 0 w 1261033"/>
                  <a:gd name="connsiteY1" fmla="*/ 1693146 h 2427689"/>
                  <a:gd name="connsiteX2" fmla="*/ 1104838 w 1261033"/>
                  <a:gd name="connsiteY2" fmla="*/ 0 h 2427689"/>
                  <a:gd name="connsiteX3" fmla="*/ 1261033 w 1261033"/>
                  <a:gd name="connsiteY3" fmla="*/ 816864 h 2427689"/>
                  <a:gd name="connsiteX4" fmla="*/ 238249 w 1261033"/>
                  <a:gd name="connsiteY4" fmla="*/ 2427689 h 2427689"/>
                  <a:gd name="connsiteX0" fmla="*/ 238249 w 1248437"/>
                  <a:gd name="connsiteY0" fmla="*/ 2427689 h 2427689"/>
                  <a:gd name="connsiteX1" fmla="*/ 0 w 1248437"/>
                  <a:gd name="connsiteY1" fmla="*/ 1693146 h 2427689"/>
                  <a:gd name="connsiteX2" fmla="*/ 1104838 w 1248437"/>
                  <a:gd name="connsiteY2" fmla="*/ 0 h 2427689"/>
                  <a:gd name="connsiteX3" fmla="*/ 1248437 w 1248437"/>
                  <a:gd name="connsiteY3" fmla="*/ 752296 h 2427689"/>
                  <a:gd name="connsiteX4" fmla="*/ 238249 w 1248437"/>
                  <a:gd name="connsiteY4" fmla="*/ 2427689 h 2427689"/>
                  <a:gd name="connsiteX0" fmla="*/ 238249 w 1248437"/>
                  <a:gd name="connsiteY0" fmla="*/ 2601913 h 2601913"/>
                  <a:gd name="connsiteX1" fmla="*/ 0 w 1248437"/>
                  <a:gd name="connsiteY1" fmla="*/ 1867370 h 2601913"/>
                  <a:gd name="connsiteX2" fmla="*/ 1087731 w 1248437"/>
                  <a:gd name="connsiteY2" fmla="*/ 0 h 2601913"/>
                  <a:gd name="connsiteX3" fmla="*/ 1248437 w 1248437"/>
                  <a:gd name="connsiteY3" fmla="*/ 926520 h 2601913"/>
                  <a:gd name="connsiteX4" fmla="*/ 238249 w 1248437"/>
                  <a:gd name="connsiteY4" fmla="*/ 2601913 h 2601913"/>
                  <a:gd name="connsiteX0" fmla="*/ 284289 w 1294477"/>
                  <a:gd name="connsiteY0" fmla="*/ 2601913 h 2601913"/>
                  <a:gd name="connsiteX1" fmla="*/ 0 w 1294477"/>
                  <a:gd name="connsiteY1" fmla="*/ 1787109 h 2601913"/>
                  <a:gd name="connsiteX2" fmla="*/ 1133771 w 1294477"/>
                  <a:gd name="connsiteY2" fmla="*/ 0 h 2601913"/>
                  <a:gd name="connsiteX3" fmla="*/ 1294477 w 1294477"/>
                  <a:gd name="connsiteY3" fmla="*/ 926520 h 2601913"/>
                  <a:gd name="connsiteX4" fmla="*/ 284289 w 1294477"/>
                  <a:gd name="connsiteY4" fmla="*/ 2601913 h 2601913"/>
                  <a:gd name="connsiteX0" fmla="*/ 286630 w 1296818"/>
                  <a:gd name="connsiteY0" fmla="*/ 2601913 h 2601913"/>
                  <a:gd name="connsiteX1" fmla="*/ 0 w 1296818"/>
                  <a:gd name="connsiteY1" fmla="*/ 1766459 h 2601913"/>
                  <a:gd name="connsiteX2" fmla="*/ 1136112 w 1296818"/>
                  <a:gd name="connsiteY2" fmla="*/ 0 h 2601913"/>
                  <a:gd name="connsiteX3" fmla="*/ 1296818 w 1296818"/>
                  <a:gd name="connsiteY3" fmla="*/ 926520 h 2601913"/>
                  <a:gd name="connsiteX4" fmla="*/ 286630 w 1296818"/>
                  <a:gd name="connsiteY4" fmla="*/ 2601913 h 2601913"/>
                  <a:gd name="connsiteX0" fmla="*/ 286630 w 1296818"/>
                  <a:gd name="connsiteY0" fmla="*/ 2595512 h 2595512"/>
                  <a:gd name="connsiteX1" fmla="*/ 0 w 1296818"/>
                  <a:gd name="connsiteY1" fmla="*/ 1760058 h 2595512"/>
                  <a:gd name="connsiteX2" fmla="*/ 1128921 w 1296818"/>
                  <a:gd name="connsiteY2" fmla="*/ 0 h 2595512"/>
                  <a:gd name="connsiteX3" fmla="*/ 1296818 w 1296818"/>
                  <a:gd name="connsiteY3" fmla="*/ 920119 h 2595512"/>
                  <a:gd name="connsiteX4" fmla="*/ 286630 w 1296818"/>
                  <a:gd name="connsiteY4" fmla="*/ 2595512 h 2595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6818" h="2595512">
                    <a:moveTo>
                      <a:pt x="286630" y="2595512"/>
                    </a:moveTo>
                    <a:lnTo>
                      <a:pt x="0" y="1760058"/>
                    </a:lnTo>
                    <a:lnTo>
                      <a:pt x="1128921" y="0"/>
                    </a:lnTo>
                    <a:lnTo>
                      <a:pt x="1296818" y="920119"/>
                    </a:lnTo>
                    <a:lnTo>
                      <a:pt x="286630" y="2595512"/>
                    </a:lnTo>
                    <a:close/>
                  </a:path>
                </a:pathLst>
              </a:custGeom>
              <a:solidFill>
                <a:srgbClr val="97CA3F"/>
              </a:solidFill>
              <a:ln>
                <a:solidFill>
                  <a:srgbClr val="104D8C"/>
                </a:solidFill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endParaRPr lang="el-GR" sz="1200">
                  <a:latin typeface="+mn-lt"/>
                </a:endParaRPr>
              </a:p>
            </p:txBody>
          </p:sp>
          <p:grpSp>
            <p:nvGrpSpPr>
              <p:cNvPr id="521" name="Group 520">
                <a:extLst>
                  <a:ext uri="{FF2B5EF4-FFF2-40B4-BE49-F238E27FC236}">
                    <a16:creationId xmlns:a16="http://schemas.microsoft.com/office/drawing/2014/main" id="{5F7546E9-29B1-8EE8-F9DE-DB9A6F2F400E}"/>
                  </a:ext>
                </a:extLst>
              </p:cNvPr>
              <p:cNvGrpSpPr/>
              <p:nvPr/>
            </p:nvGrpSpPr>
            <p:grpSpPr>
              <a:xfrm>
                <a:off x="2550378" y="1555312"/>
                <a:ext cx="4495184" cy="3508301"/>
                <a:chOff x="2550378" y="1555312"/>
                <a:chExt cx="4495184" cy="3508301"/>
              </a:xfrm>
            </p:grpSpPr>
            <p:sp>
              <p:nvSpPr>
                <p:cNvPr id="522" name="Freeform: Shape 521">
                  <a:extLst>
                    <a:ext uri="{FF2B5EF4-FFF2-40B4-BE49-F238E27FC236}">
                      <a16:creationId xmlns:a16="http://schemas.microsoft.com/office/drawing/2014/main" id="{8539FAE6-64CA-951D-13E1-C359323C37DB}"/>
                    </a:ext>
                  </a:extLst>
                </p:cNvPr>
                <p:cNvSpPr/>
                <p:nvPr/>
              </p:nvSpPr>
              <p:spPr>
                <a:xfrm>
                  <a:off x="2550378" y="1555312"/>
                  <a:ext cx="4495184" cy="3508301"/>
                </a:xfrm>
                <a:custGeom>
                  <a:avLst/>
                  <a:gdLst>
                    <a:gd name="connsiteX0" fmla="*/ 737420 w 4267200"/>
                    <a:gd name="connsiteY0" fmla="*/ 3234813 h 3234813"/>
                    <a:gd name="connsiteX1" fmla="*/ 3844413 w 4267200"/>
                    <a:gd name="connsiteY1" fmla="*/ 3224980 h 3234813"/>
                    <a:gd name="connsiteX2" fmla="*/ 4267200 w 4267200"/>
                    <a:gd name="connsiteY2" fmla="*/ 2281083 h 3234813"/>
                    <a:gd name="connsiteX3" fmla="*/ 2723536 w 4267200"/>
                    <a:gd name="connsiteY3" fmla="*/ 0 h 3234813"/>
                    <a:gd name="connsiteX4" fmla="*/ 1396181 w 4267200"/>
                    <a:gd name="connsiteY4" fmla="*/ 19664 h 3234813"/>
                    <a:gd name="connsiteX5" fmla="*/ 0 w 4267200"/>
                    <a:gd name="connsiteY5" fmla="*/ 2399071 h 3234813"/>
                    <a:gd name="connsiteX6" fmla="*/ 737420 w 4267200"/>
                    <a:gd name="connsiteY6" fmla="*/ 3234813 h 3234813"/>
                    <a:gd name="connsiteX0" fmla="*/ 737420 w 4267200"/>
                    <a:gd name="connsiteY0" fmla="*/ 3234813 h 3234813"/>
                    <a:gd name="connsiteX1" fmla="*/ 3844413 w 4267200"/>
                    <a:gd name="connsiteY1" fmla="*/ 3224980 h 3234813"/>
                    <a:gd name="connsiteX2" fmla="*/ 4267200 w 4267200"/>
                    <a:gd name="connsiteY2" fmla="*/ 2281083 h 3234813"/>
                    <a:gd name="connsiteX3" fmla="*/ 2723536 w 4267200"/>
                    <a:gd name="connsiteY3" fmla="*/ 0 h 3234813"/>
                    <a:gd name="connsiteX4" fmla="*/ 1386348 w 4267200"/>
                    <a:gd name="connsiteY4" fmla="*/ 9832 h 3234813"/>
                    <a:gd name="connsiteX5" fmla="*/ 0 w 4267200"/>
                    <a:gd name="connsiteY5" fmla="*/ 2399071 h 3234813"/>
                    <a:gd name="connsiteX6" fmla="*/ 737420 w 4267200"/>
                    <a:gd name="connsiteY6" fmla="*/ 3234813 h 3234813"/>
                    <a:gd name="connsiteX0" fmla="*/ 766917 w 4296697"/>
                    <a:gd name="connsiteY0" fmla="*/ 3234813 h 3234813"/>
                    <a:gd name="connsiteX1" fmla="*/ 3873910 w 4296697"/>
                    <a:gd name="connsiteY1" fmla="*/ 3224980 h 3234813"/>
                    <a:gd name="connsiteX2" fmla="*/ 4296697 w 4296697"/>
                    <a:gd name="connsiteY2" fmla="*/ 2281083 h 3234813"/>
                    <a:gd name="connsiteX3" fmla="*/ 2753033 w 4296697"/>
                    <a:gd name="connsiteY3" fmla="*/ 0 h 3234813"/>
                    <a:gd name="connsiteX4" fmla="*/ 1415845 w 4296697"/>
                    <a:gd name="connsiteY4" fmla="*/ 9832 h 3234813"/>
                    <a:gd name="connsiteX5" fmla="*/ 0 w 4296697"/>
                    <a:gd name="connsiteY5" fmla="*/ 2428568 h 3234813"/>
                    <a:gd name="connsiteX6" fmla="*/ 766917 w 4296697"/>
                    <a:gd name="connsiteY6" fmla="*/ 3234813 h 3234813"/>
                    <a:gd name="connsiteX0" fmla="*/ 717756 w 4247536"/>
                    <a:gd name="connsiteY0" fmla="*/ 3234813 h 3234813"/>
                    <a:gd name="connsiteX1" fmla="*/ 3824749 w 4247536"/>
                    <a:gd name="connsiteY1" fmla="*/ 3224980 h 3234813"/>
                    <a:gd name="connsiteX2" fmla="*/ 4247536 w 4247536"/>
                    <a:gd name="connsiteY2" fmla="*/ 2281083 h 3234813"/>
                    <a:gd name="connsiteX3" fmla="*/ 2703872 w 4247536"/>
                    <a:gd name="connsiteY3" fmla="*/ 0 h 3234813"/>
                    <a:gd name="connsiteX4" fmla="*/ 1366684 w 4247536"/>
                    <a:gd name="connsiteY4" fmla="*/ 9832 h 3234813"/>
                    <a:gd name="connsiteX5" fmla="*/ 0 w 4247536"/>
                    <a:gd name="connsiteY5" fmla="*/ 2428568 h 3234813"/>
                    <a:gd name="connsiteX6" fmla="*/ 717756 w 4247536"/>
                    <a:gd name="connsiteY6" fmla="*/ 3234813 h 3234813"/>
                    <a:gd name="connsiteX0" fmla="*/ 747253 w 4277033"/>
                    <a:gd name="connsiteY0" fmla="*/ 3234813 h 3234813"/>
                    <a:gd name="connsiteX1" fmla="*/ 3854246 w 4277033"/>
                    <a:gd name="connsiteY1" fmla="*/ 3224980 h 3234813"/>
                    <a:gd name="connsiteX2" fmla="*/ 4277033 w 4277033"/>
                    <a:gd name="connsiteY2" fmla="*/ 2281083 h 3234813"/>
                    <a:gd name="connsiteX3" fmla="*/ 2733369 w 4277033"/>
                    <a:gd name="connsiteY3" fmla="*/ 0 h 3234813"/>
                    <a:gd name="connsiteX4" fmla="*/ 1396181 w 4277033"/>
                    <a:gd name="connsiteY4" fmla="*/ 9832 h 3234813"/>
                    <a:gd name="connsiteX5" fmla="*/ 0 w 4277033"/>
                    <a:gd name="connsiteY5" fmla="*/ 2458065 h 3234813"/>
                    <a:gd name="connsiteX6" fmla="*/ 747253 w 4277033"/>
                    <a:gd name="connsiteY6" fmla="*/ 3234813 h 3234813"/>
                    <a:gd name="connsiteX0" fmla="*/ 835743 w 4277033"/>
                    <a:gd name="connsiteY0" fmla="*/ 3234813 h 3234813"/>
                    <a:gd name="connsiteX1" fmla="*/ 3854246 w 4277033"/>
                    <a:gd name="connsiteY1" fmla="*/ 3224980 h 3234813"/>
                    <a:gd name="connsiteX2" fmla="*/ 4277033 w 4277033"/>
                    <a:gd name="connsiteY2" fmla="*/ 2281083 h 3234813"/>
                    <a:gd name="connsiteX3" fmla="*/ 2733369 w 4277033"/>
                    <a:gd name="connsiteY3" fmla="*/ 0 h 3234813"/>
                    <a:gd name="connsiteX4" fmla="*/ 1396181 w 4277033"/>
                    <a:gd name="connsiteY4" fmla="*/ 9832 h 3234813"/>
                    <a:gd name="connsiteX5" fmla="*/ 0 w 4277033"/>
                    <a:gd name="connsiteY5" fmla="*/ 2458065 h 3234813"/>
                    <a:gd name="connsiteX6" fmla="*/ 835743 w 4277033"/>
                    <a:gd name="connsiteY6" fmla="*/ 3234813 h 3234813"/>
                    <a:gd name="connsiteX0" fmla="*/ 796414 w 4237704"/>
                    <a:gd name="connsiteY0" fmla="*/ 3234813 h 3234813"/>
                    <a:gd name="connsiteX1" fmla="*/ 3814917 w 4237704"/>
                    <a:gd name="connsiteY1" fmla="*/ 3224980 h 3234813"/>
                    <a:gd name="connsiteX2" fmla="*/ 4237704 w 4237704"/>
                    <a:gd name="connsiteY2" fmla="*/ 2281083 h 3234813"/>
                    <a:gd name="connsiteX3" fmla="*/ 2694040 w 4237704"/>
                    <a:gd name="connsiteY3" fmla="*/ 0 h 3234813"/>
                    <a:gd name="connsiteX4" fmla="*/ 1356852 w 4237704"/>
                    <a:gd name="connsiteY4" fmla="*/ 9832 h 3234813"/>
                    <a:gd name="connsiteX5" fmla="*/ 0 w 4237704"/>
                    <a:gd name="connsiteY5" fmla="*/ 2418736 h 3234813"/>
                    <a:gd name="connsiteX6" fmla="*/ 796414 w 4237704"/>
                    <a:gd name="connsiteY6" fmla="*/ 3234813 h 3234813"/>
                    <a:gd name="connsiteX0" fmla="*/ 796414 w 4227872"/>
                    <a:gd name="connsiteY0" fmla="*/ 3234813 h 3234813"/>
                    <a:gd name="connsiteX1" fmla="*/ 3814917 w 4227872"/>
                    <a:gd name="connsiteY1" fmla="*/ 3224980 h 3234813"/>
                    <a:gd name="connsiteX2" fmla="*/ 4227872 w 4227872"/>
                    <a:gd name="connsiteY2" fmla="*/ 2281083 h 3234813"/>
                    <a:gd name="connsiteX3" fmla="*/ 2694040 w 4227872"/>
                    <a:gd name="connsiteY3" fmla="*/ 0 h 3234813"/>
                    <a:gd name="connsiteX4" fmla="*/ 1356852 w 4227872"/>
                    <a:gd name="connsiteY4" fmla="*/ 9832 h 3234813"/>
                    <a:gd name="connsiteX5" fmla="*/ 0 w 4227872"/>
                    <a:gd name="connsiteY5" fmla="*/ 2418736 h 3234813"/>
                    <a:gd name="connsiteX6" fmla="*/ 796414 w 4227872"/>
                    <a:gd name="connsiteY6" fmla="*/ 3234813 h 3234813"/>
                    <a:gd name="connsiteX0" fmla="*/ 796414 w 4198375"/>
                    <a:gd name="connsiteY0" fmla="*/ 3234813 h 3234813"/>
                    <a:gd name="connsiteX1" fmla="*/ 3814917 w 4198375"/>
                    <a:gd name="connsiteY1" fmla="*/ 3224980 h 3234813"/>
                    <a:gd name="connsiteX2" fmla="*/ 4198375 w 4198375"/>
                    <a:gd name="connsiteY2" fmla="*/ 2290915 h 3234813"/>
                    <a:gd name="connsiteX3" fmla="*/ 2694040 w 4198375"/>
                    <a:gd name="connsiteY3" fmla="*/ 0 h 3234813"/>
                    <a:gd name="connsiteX4" fmla="*/ 1356852 w 4198375"/>
                    <a:gd name="connsiteY4" fmla="*/ 9832 h 3234813"/>
                    <a:gd name="connsiteX5" fmla="*/ 0 w 4198375"/>
                    <a:gd name="connsiteY5" fmla="*/ 2418736 h 3234813"/>
                    <a:gd name="connsiteX6" fmla="*/ 796414 w 4198375"/>
                    <a:gd name="connsiteY6" fmla="*/ 3234813 h 3234813"/>
                    <a:gd name="connsiteX0" fmla="*/ 796414 w 4237704"/>
                    <a:gd name="connsiteY0" fmla="*/ 3234813 h 3234813"/>
                    <a:gd name="connsiteX1" fmla="*/ 3814917 w 4237704"/>
                    <a:gd name="connsiteY1" fmla="*/ 3224980 h 3234813"/>
                    <a:gd name="connsiteX2" fmla="*/ 4237704 w 4237704"/>
                    <a:gd name="connsiteY2" fmla="*/ 2369573 h 3234813"/>
                    <a:gd name="connsiteX3" fmla="*/ 2694040 w 4237704"/>
                    <a:gd name="connsiteY3" fmla="*/ 0 h 3234813"/>
                    <a:gd name="connsiteX4" fmla="*/ 1356852 w 4237704"/>
                    <a:gd name="connsiteY4" fmla="*/ 9832 h 3234813"/>
                    <a:gd name="connsiteX5" fmla="*/ 0 w 4237704"/>
                    <a:gd name="connsiteY5" fmla="*/ 2418736 h 3234813"/>
                    <a:gd name="connsiteX6" fmla="*/ 796414 w 4237704"/>
                    <a:gd name="connsiteY6" fmla="*/ 3234813 h 3234813"/>
                    <a:gd name="connsiteX0" fmla="*/ 796414 w 4247537"/>
                    <a:gd name="connsiteY0" fmla="*/ 3234813 h 3234813"/>
                    <a:gd name="connsiteX1" fmla="*/ 3814917 w 4247537"/>
                    <a:gd name="connsiteY1" fmla="*/ 3224980 h 3234813"/>
                    <a:gd name="connsiteX2" fmla="*/ 4247537 w 4247537"/>
                    <a:gd name="connsiteY2" fmla="*/ 2349909 h 3234813"/>
                    <a:gd name="connsiteX3" fmla="*/ 2694040 w 4247537"/>
                    <a:gd name="connsiteY3" fmla="*/ 0 h 3234813"/>
                    <a:gd name="connsiteX4" fmla="*/ 1356852 w 4247537"/>
                    <a:gd name="connsiteY4" fmla="*/ 9832 h 3234813"/>
                    <a:gd name="connsiteX5" fmla="*/ 0 w 4247537"/>
                    <a:gd name="connsiteY5" fmla="*/ 2418736 h 3234813"/>
                    <a:gd name="connsiteX6" fmla="*/ 796414 w 4247537"/>
                    <a:gd name="connsiteY6" fmla="*/ 3234813 h 3234813"/>
                    <a:gd name="connsiteX0" fmla="*/ 796414 w 4256536"/>
                    <a:gd name="connsiteY0" fmla="*/ 3234813 h 3234813"/>
                    <a:gd name="connsiteX1" fmla="*/ 3814917 w 4256536"/>
                    <a:gd name="connsiteY1" fmla="*/ 3224980 h 3234813"/>
                    <a:gd name="connsiteX2" fmla="*/ 4256536 w 4256536"/>
                    <a:gd name="connsiteY2" fmla="*/ 2322952 h 3234813"/>
                    <a:gd name="connsiteX3" fmla="*/ 2694040 w 4256536"/>
                    <a:gd name="connsiteY3" fmla="*/ 0 h 3234813"/>
                    <a:gd name="connsiteX4" fmla="*/ 1356852 w 4256536"/>
                    <a:gd name="connsiteY4" fmla="*/ 9832 h 3234813"/>
                    <a:gd name="connsiteX5" fmla="*/ 0 w 4256536"/>
                    <a:gd name="connsiteY5" fmla="*/ 2418736 h 3234813"/>
                    <a:gd name="connsiteX6" fmla="*/ 796414 w 4256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814917 w 4238536"/>
                    <a:gd name="connsiteY1" fmla="*/ 3224980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814917 w 4238536"/>
                    <a:gd name="connsiteY1" fmla="*/ 3224980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724921 w 4238536"/>
                    <a:gd name="connsiteY1" fmla="*/ 3224980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  <a:gd name="connsiteX0" fmla="*/ 796414 w 4238536"/>
                    <a:gd name="connsiteY0" fmla="*/ 3234813 h 3234813"/>
                    <a:gd name="connsiteX1" fmla="*/ 3778918 w 4238536"/>
                    <a:gd name="connsiteY1" fmla="*/ 3215994 h 3234813"/>
                    <a:gd name="connsiteX2" fmla="*/ 4238536 w 4238536"/>
                    <a:gd name="connsiteY2" fmla="*/ 2313967 h 3234813"/>
                    <a:gd name="connsiteX3" fmla="*/ 2694040 w 4238536"/>
                    <a:gd name="connsiteY3" fmla="*/ 0 h 3234813"/>
                    <a:gd name="connsiteX4" fmla="*/ 1356852 w 4238536"/>
                    <a:gd name="connsiteY4" fmla="*/ 9832 h 3234813"/>
                    <a:gd name="connsiteX5" fmla="*/ 0 w 4238536"/>
                    <a:gd name="connsiteY5" fmla="*/ 2418736 h 3234813"/>
                    <a:gd name="connsiteX6" fmla="*/ 796414 w 4238536"/>
                    <a:gd name="connsiteY6" fmla="*/ 3234813 h 3234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38536" h="3234813">
                      <a:moveTo>
                        <a:pt x="796414" y="3234813"/>
                      </a:moveTo>
                      <a:lnTo>
                        <a:pt x="3778918" y="3215994"/>
                      </a:lnTo>
                      <a:lnTo>
                        <a:pt x="4238536" y="2313967"/>
                      </a:lnTo>
                      <a:lnTo>
                        <a:pt x="2694040" y="0"/>
                      </a:lnTo>
                      <a:lnTo>
                        <a:pt x="1356852" y="9832"/>
                      </a:lnTo>
                      <a:lnTo>
                        <a:pt x="0" y="2418736"/>
                      </a:lnTo>
                      <a:lnTo>
                        <a:pt x="796414" y="3234813"/>
                      </a:lnTo>
                      <a:close/>
                    </a:path>
                  </a:pathLst>
                </a:custGeom>
                <a:noFill/>
                <a:ln w="76200">
                  <a:solidFill>
                    <a:srgbClr val="104D8C"/>
                  </a:solidFill>
                </a:ln>
              </p:spPr>
              <p:style>
                <a:lnRef idx="0">
                  <a:schemeClr val="accent1"/>
                </a:lnRef>
                <a:fillRef idx="1">
                  <a:schemeClr val="accent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endParaRPr lang="el-GR" sz="1200">
                    <a:latin typeface="+mn-lt"/>
                  </a:endParaRPr>
                </a:p>
              </p:txBody>
            </p:sp>
            <p:grpSp>
              <p:nvGrpSpPr>
                <p:cNvPr id="523" name="Group 522">
                  <a:extLst>
                    <a:ext uri="{FF2B5EF4-FFF2-40B4-BE49-F238E27FC236}">
                      <a16:creationId xmlns:a16="http://schemas.microsoft.com/office/drawing/2014/main" id="{A0D51C69-476A-40D3-8720-17A236F70637}"/>
                    </a:ext>
                  </a:extLst>
                </p:cNvPr>
                <p:cNvGrpSpPr/>
                <p:nvPr/>
              </p:nvGrpSpPr>
              <p:grpSpPr>
                <a:xfrm>
                  <a:off x="3593873" y="1788014"/>
                  <a:ext cx="3162428" cy="3059060"/>
                  <a:chOff x="3593873" y="1788014"/>
                  <a:chExt cx="3162428" cy="3059060"/>
                </a:xfrm>
              </p:grpSpPr>
              <p:sp>
                <p:nvSpPr>
                  <p:cNvPr id="524" name="Freeform: Shape 523">
                    <a:extLst>
                      <a:ext uri="{FF2B5EF4-FFF2-40B4-BE49-F238E27FC236}">
                        <a16:creationId xmlns:a16="http://schemas.microsoft.com/office/drawing/2014/main" id="{4DAA1B75-F14F-3E8C-7CD2-37887E2339C9}"/>
                      </a:ext>
                    </a:extLst>
                  </p:cNvPr>
                  <p:cNvSpPr/>
                  <p:nvPr/>
                </p:nvSpPr>
                <p:spPr>
                  <a:xfrm>
                    <a:off x="5388077" y="3451123"/>
                    <a:ext cx="491613" cy="550606"/>
                  </a:xfrm>
                  <a:custGeom>
                    <a:avLst/>
                    <a:gdLst>
                      <a:gd name="connsiteX0" fmla="*/ 0 w 491613"/>
                      <a:gd name="connsiteY0" fmla="*/ 0 h 550606"/>
                      <a:gd name="connsiteX1" fmla="*/ 0 w 491613"/>
                      <a:gd name="connsiteY1" fmla="*/ 0 h 550606"/>
                      <a:gd name="connsiteX2" fmla="*/ 58994 w 491613"/>
                      <a:gd name="connsiteY2" fmla="*/ 68825 h 550606"/>
                      <a:gd name="connsiteX3" fmla="*/ 88491 w 491613"/>
                      <a:gd name="connsiteY3" fmla="*/ 88490 h 550606"/>
                      <a:gd name="connsiteX4" fmla="*/ 157317 w 491613"/>
                      <a:gd name="connsiteY4" fmla="*/ 127819 h 550606"/>
                      <a:gd name="connsiteX5" fmla="*/ 245807 w 491613"/>
                      <a:gd name="connsiteY5" fmla="*/ 235974 h 550606"/>
                      <a:gd name="connsiteX6" fmla="*/ 314633 w 491613"/>
                      <a:gd name="connsiteY6" fmla="*/ 304800 h 550606"/>
                      <a:gd name="connsiteX7" fmla="*/ 353962 w 491613"/>
                      <a:gd name="connsiteY7" fmla="*/ 363793 h 550606"/>
                      <a:gd name="connsiteX8" fmla="*/ 393291 w 491613"/>
                      <a:gd name="connsiteY8" fmla="*/ 412954 h 550606"/>
                      <a:gd name="connsiteX9" fmla="*/ 442452 w 491613"/>
                      <a:gd name="connsiteY9" fmla="*/ 481780 h 550606"/>
                      <a:gd name="connsiteX10" fmla="*/ 452284 w 491613"/>
                      <a:gd name="connsiteY10" fmla="*/ 511277 h 550606"/>
                      <a:gd name="connsiteX11" fmla="*/ 491613 w 491613"/>
                      <a:gd name="connsiteY11" fmla="*/ 550606 h 5506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91613" h="550606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19665" y="22942"/>
                          <a:pt x="37628" y="47459"/>
                          <a:pt x="58994" y="68825"/>
                        </a:cubicBezTo>
                        <a:cubicBezTo>
                          <a:pt x="67350" y="77181"/>
                          <a:pt x="78358" y="82410"/>
                          <a:pt x="88491" y="88490"/>
                        </a:cubicBezTo>
                        <a:cubicBezTo>
                          <a:pt x="111149" y="102085"/>
                          <a:pt x="134375" y="114709"/>
                          <a:pt x="157317" y="127819"/>
                        </a:cubicBezTo>
                        <a:cubicBezTo>
                          <a:pt x="186814" y="163871"/>
                          <a:pt x="212869" y="203036"/>
                          <a:pt x="245807" y="235974"/>
                        </a:cubicBezTo>
                        <a:cubicBezTo>
                          <a:pt x="268749" y="258916"/>
                          <a:pt x="296636" y="277804"/>
                          <a:pt x="314633" y="304800"/>
                        </a:cubicBezTo>
                        <a:cubicBezTo>
                          <a:pt x="327743" y="324464"/>
                          <a:pt x="340061" y="344680"/>
                          <a:pt x="353962" y="363793"/>
                        </a:cubicBezTo>
                        <a:cubicBezTo>
                          <a:pt x="366305" y="380765"/>
                          <a:pt x="380700" y="396165"/>
                          <a:pt x="393291" y="412954"/>
                        </a:cubicBezTo>
                        <a:cubicBezTo>
                          <a:pt x="410207" y="435509"/>
                          <a:pt x="426065" y="458838"/>
                          <a:pt x="442452" y="481780"/>
                        </a:cubicBezTo>
                        <a:cubicBezTo>
                          <a:pt x="445729" y="491612"/>
                          <a:pt x="446260" y="502843"/>
                          <a:pt x="452284" y="511277"/>
                        </a:cubicBezTo>
                        <a:cubicBezTo>
                          <a:pt x="463060" y="526364"/>
                          <a:pt x="491613" y="550606"/>
                          <a:pt x="491613" y="550606"/>
                        </a:cubicBezTo>
                      </a:path>
                    </a:pathLst>
                  </a:custGeom>
                  <a:noFill/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/>
                    <a:endParaRPr lang="el-GR" sz="1050">
                      <a:latin typeface="+mn-lt"/>
                    </a:endParaRPr>
                  </a:p>
                </p:txBody>
              </p:sp>
              <p:sp>
                <p:nvSpPr>
                  <p:cNvPr id="525" name="Freeform: Shape 524">
                    <a:extLst>
                      <a:ext uri="{FF2B5EF4-FFF2-40B4-BE49-F238E27FC236}">
                        <a16:creationId xmlns:a16="http://schemas.microsoft.com/office/drawing/2014/main" id="{C0D2DFF0-1FB4-4FB8-1D5C-8119DDDBEA13}"/>
                      </a:ext>
                    </a:extLst>
                  </p:cNvPr>
                  <p:cNvSpPr/>
                  <p:nvPr/>
                </p:nvSpPr>
                <p:spPr>
                  <a:xfrm>
                    <a:off x="4205013" y="1788014"/>
                    <a:ext cx="2526889" cy="2209620"/>
                  </a:xfrm>
                  <a:custGeom>
                    <a:avLst/>
                    <a:gdLst>
                      <a:gd name="connsiteX0" fmla="*/ 2546555 w 2546555"/>
                      <a:gd name="connsiteY0" fmla="*/ 2841522 h 2851355"/>
                      <a:gd name="connsiteX1" fmla="*/ 1533832 w 2546555"/>
                      <a:gd name="connsiteY1" fmla="*/ 2851355 h 2851355"/>
                      <a:gd name="connsiteX2" fmla="*/ 0 w 2546555"/>
                      <a:gd name="connsiteY2" fmla="*/ 0 h 2851355"/>
                      <a:gd name="connsiteX3" fmla="*/ 1061884 w 2546555"/>
                      <a:gd name="connsiteY3" fmla="*/ 0 h 2851355"/>
                      <a:gd name="connsiteX4" fmla="*/ 2546555 w 2546555"/>
                      <a:gd name="connsiteY4" fmla="*/ 2841522 h 2851355"/>
                      <a:gd name="connsiteX0" fmla="*/ 2546555 w 2546555"/>
                      <a:gd name="connsiteY0" fmla="*/ 2841522 h 2851355"/>
                      <a:gd name="connsiteX1" fmla="*/ 1533832 w 2546555"/>
                      <a:gd name="connsiteY1" fmla="*/ 2851355 h 2851355"/>
                      <a:gd name="connsiteX2" fmla="*/ 0 w 2546555"/>
                      <a:gd name="connsiteY2" fmla="*/ 0 h 2851355"/>
                      <a:gd name="connsiteX3" fmla="*/ 1353989 w 2546555"/>
                      <a:gd name="connsiteY3" fmla="*/ 0 h 2851355"/>
                      <a:gd name="connsiteX4" fmla="*/ 2546555 w 2546555"/>
                      <a:gd name="connsiteY4" fmla="*/ 2841522 h 2851355"/>
                      <a:gd name="connsiteX0" fmla="*/ 2261940 w 2261940"/>
                      <a:gd name="connsiteY0" fmla="*/ 2841522 h 2851355"/>
                      <a:gd name="connsiteX1" fmla="*/ 1249217 w 2261940"/>
                      <a:gd name="connsiteY1" fmla="*/ 2851355 h 2851355"/>
                      <a:gd name="connsiteX2" fmla="*/ 0 w 2261940"/>
                      <a:gd name="connsiteY2" fmla="*/ 13543 h 2851355"/>
                      <a:gd name="connsiteX3" fmla="*/ 1069374 w 2261940"/>
                      <a:gd name="connsiteY3" fmla="*/ 0 h 2851355"/>
                      <a:gd name="connsiteX4" fmla="*/ 2261940 w 2261940"/>
                      <a:gd name="connsiteY4" fmla="*/ 2841522 h 2851355"/>
                      <a:gd name="connsiteX0" fmla="*/ 1992305 w 1992305"/>
                      <a:gd name="connsiteY0" fmla="*/ 2841522 h 2851355"/>
                      <a:gd name="connsiteX1" fmla="*/ 979582 w 1992305"/>
                      <a:gd name="connsiteY1" fmla="*/ 2851355 h 2851355"/>
                      <a:gd name="connsiteX2" fmla="*/ 0 w 1992305"/>
                      <a:gd name="connsiteY2" fmla="*/ 40630 h 2851355"/>
                      <a:gd name="connsiteX3" fmla="*/ 799739 w 1992305"/>
                      <a:gd name="connsiteY3" fmla="*/ 0 h 2851355"/>
                      <a:gd name="connsiteX4" fmla="*/ 1992305 w 1992305"/>
                      <a:gd name="connsiteY4" fmla="*/ 2841522 h 2851355"/>
                      <a:gd name="connsiteX0" fmla="*/ 1992305 w 1992305"/>
                      <a:gd name="connsiteY0" fmla="*/ 2841522 h 2851355"/>
                      <a:gd name="connsiteX1" fmla="*/ 1211768 w 1992305"/>
                      <a:gd name="connsiteY1" fmla="*/ 2851355 h 2851355"/>
                      <a:gd name="connsiteX2" fmla="*/ 0 w 1992305"/>
                      <a:gd name="connsiteY2" fmla="*/ 40630 h 2851355"/>
                      <a:gd name="connsiteX3" fmla="*/ 799739 w 1992305"/>
                      <a:gd name="connsiteY3" fmla="*/ 0 h 2851355"/>
                      <a:gd name="connsiteX4" fmla="*/ 1992305 w 1992305"/>
                      <a:gd name="connsiteY4" fmla="*/ 2841522 h 2851355"/>
                      <a:gd name="connsiteX0" fmla="*/ 1992305 w 1992305"/>
                      <a:gd name="connsiteY0" fmla="*/ 2841522 h 2864899"/>
                      <a:gd name="connsiteX1" fmla="*/ 1189298 w 1992305"/>
                      <a:gd name="connsiteY1" fmla="*/ 2864899 h 2864899"/>
                      <a:gd name="connsiteX2" fmla="*/ 0 w 1992305"/>
                      <a:gd name="connsiteY2" fmla="*/ 40630 h 2864899"/>
                      <a:gd name="connsiteX3" fmla="*/ 799739 w 1992305"/>
                      <a:gd name="connsiteY3" fmla="*/ 0 h 2864899"/>
                      <a:gd name="connsiteX4" fmla="*/ 1992305 w 1992305"/>
                      <a:gd name="connsiteY4" fmla="*/ 2841522 h 2864899"/>
                      <a:gd name="connsiteX0" fmla="*/ 1992305 w 1992305"/>
                      <a:gd name="connsiteY0" fmla="*/ 2841522 h 2841522"/>
                      <a:gd name="connsiteX1" fmla="*/ 1159338 w 1992305"/>
                      <a:gd name="connsiteY1" fmla="*/ 2810726 h 2841522"/>
                      <a:gd name="connsiteX2" fmla="*/ 0 w 1992305"/>
                      <a:gd name="connsiteY2" fmla="*/ 40630 h 2841522"/>
                      <a:gd name="connsiteX3" fmla="*/ 799739 w 1992305"/>
                      <a:gd name="connsiteY3" fmla="*/ 0 h 2841522"/>
                      <a:gd name="connsiteX4" fmla="*/ 1992305 w 1992305"/>
                      <a:gd name="connsiteY4" fmla="*/ 2841522 h 2841522"/>
                      <a:gd name="connsiteX0" fmla="*/ 1969836 w 1969836"/>
                      <a:gd name="connsiteY0" fmla="*/ 2773806 h 2810727"/>
                      <a:gd name="connsiteX1" fmla="*/ 1159338 w 1969836"/>
                      <a:gd name="connsiteY1" fmla="*/ 2810726 h 2810727"/>
                      <a:gd name="connsiteX2" fmla="*/ 0 w 1969836"/>
                      <a:gd name="connsiteY2" fmla="*/ 40630 h 2810727"/>
                      <a:gd name="connsiteX3" fmla="*/ 799739 w 1969836"/>
                      <a:gd name="connsiteY3" fmla="*/ 0 h 2810727"/>
                      <a:gd name="connsiteX4" fmla="*/ 1969836 w 1969836"/>
                      <a:gd name="connsiteY4" fmla="*/ 2773806 h 2810727"/>
                      <a:gd name="connsiteX0" fmla="*/ 1969836 w 1969836"/>
                      <a:gd name="connsiteY0" fmla="*/ 2773806 h 2773806"/>
                      <a:gd name="connsiteX1" fmla="*/ 1151848 w 1969836"/>
                      <a:gd name="connsiteY1" fmla="*/ 2770095 h 2773806"/>
                      <a:gd name="connsiteX2" fmla="*/ 0 w 1969836"/>
                      <a:gd name="connsiteY2" fmla="*/ 40630 h 2773806"/>
                      <a:gd name="connsiteX3" fmla="*/ 799739 w 1969836"/>
                      <a:gd name="connsiteY3" fmla="*/ 0 h 2773806"/>
                      <a:gd name="connsiteX4" fmla="*/ 1969836 w 1969836"/>
                      <a:gd name="connsiteY4" fmla="*/ 2773806 h 2773806"/>
                      <a:gd name="connsiteX0" fmla="*/ 1887447 w 1887447"/>
                      <a:gd name="connsiteY0" fmla="*/ 2760263 h 2770095"/>
                      <a:gd name="connsiteX1" fmla="*/ 1151848 w 1887447"/>
                      <a:gd name="connsiteY1" fmla="*/ 2770095 h 2770095"/>
                      <a:gd name="connsiteX2" fmla="*/ 0 w 1887447"/>
                      <a:gd name="connsiteY2" fmla="*/ 40630 h 2770095"/>
                      <a:gd name="connsiteX3" fmla="*/ 799739 w 1887447"/>
                      <a:gd name="connsiteY3" fmla="*/ 0 h 2770095"/>
                      <a:gd name="connsiteX4" fmla="*/ 1887447 w 1887447"/>
                      <a:gd name="connsiteY4" fmla="*/ 2760263 h 2770095"/>
                      <a:gd name="connsiteX0" fmla="*/ 1887447 w 1887447"/>
                      <a:gd name="connsiteY0" fmla="*/ 2773806 h 2783638"/>
                      <a:gd name="connsiteX1" fmla="*/ 1151848 w 1887447"/>
                      <a:gd name="connsiteY1" fmla="*/ 2783638 h 2783638"/>
                      <a:gd name="connsiteX2" fmla="*/ 0 w 1887447"/>
                      <a:gd name="connsiteY2" fmla="*/ 54173 h 2783638"/>
                      <a:gd name="connsiteX3" fmla="*/ 732331 w 1887447"/>
                      <a:gd name="connsiteY3" fmla="*/ 0 h 2783638"/>
                      <a:gd name="connsiteX4" fmla="*/ 1887447 w 1887447"/>
                      <a:gd name="connsiteY4" fmla="*/ 2773806 h 2783638"/>
                      <a:gd name="connsiteX0" fmla="*/ 1842507 w 1842507"/>
                      <a:gd name="connsiteY0" fmla="*/ 2773806 h 2783638"/>
                      <a:gd name="connsiteX1" fmla="*/ 1106908 w 1842507"/>
                      <a:gd name="connsiteY1" fmla="*/ 2783638 h 2783638"/>
                      <a:gd name="connsiteX2" fmla="*/ 0 w 1842507"/>
                      <a:gd name="connsiteY2" fmla="*/ 67718 h 2783638"/>
                      <a:gd name="connsiteX3" fmla="*/ 687391 w 1842507"/>
                      <a:gd name="connsiteY3" fmla="*/ 0 h 2783638"/>
                      <a:gd name="connsiteX4" fmla="*/ 1842507 w 1842507"/>
                      <a:gd name="connsiteY4" fmla="*/ 2773806 h 2783638"/>
                      <a:gd name="connsiteX0" fmla="*/ 1842507 w 1842507"/>
                      <a:gd name="connsiteY0" fmla="*/ 2773806 h 2773806"/>
                      <a:gd name="connsiteX1" fmla="*/ 1136868 w 1842507"/>
                      <a:gd name="connsiteY1" fmla="*/ 2756551 h 2773806"/>
                      <a:gd name="connsiteX2" fmla="*/ 0 w 1842507"/>
                      <a:gd name="connsiteY2" fmla="*/ 67718 h 2773806"/>
                      <a:gd name="connsiteX3" fmla="*/ 687391 w 1842507"/>
                      <a:gd name="connsiteY3" fmla="*/ 0 h 2773806"/>
                      <a:gd name="connsiteX4" fmla="*/ 1842507 w 1842507"/>
                      <a:gd name="connsiteY4" fmla="*/ 2773806 h 2773806"/>
                      <a:gd name="connsiteX0" fmla="*/ 1820037 w 1820037"/>
                      <a:gd name="connsiteY0" fmla="*/ 2733176 h 2756551"/>
                      <a:gd name="connsiteX1" fmla="*/ 1136868 w 1820037"/>
                      <a:gd name="connsiteY1" fmla="*/ 2756551 h 2756551"/>
                      <a:gd name="connsiteX2" fmla="*/ 0 w 1820037"/>
                      <a:gd name="connsiteY2" fmla="*/ 67718 h 2756551"/>
                      <a:gd name="connsiteX3" fmla="*/ 687391 w 1820037"/>
                      <a:gd name="connsiteY3" fmla="*/ 0 h 2756551"/>
                      <a:gd name="connsiteX4" fmla="*/ 1820037 w 1820037"/>
                      <a:gd name="connsiteY4" fmla="*/ 2733176 h 2756551"/>
                      <a:gd name="connsiteX0" fmla="*/ 1827527 w 1827527"/>
                      <a:gd name="connsiteY0" fmla="*/ 2760262 h 2760262"/>
                      <a:gd name="connsiteX1" fmla="*/ 1136868 w 1827527"/>
                      <a:gd name="connsiteY1" fmla="*/ 2756551 h 2760262"/>
                      <a:gd name="connsiteX2" fmla="*/ 0 w 1827527"/>
                      <a:gd name="connsiteY2" fmla="*/ 67718 h 2760262"/>
                      <a:gd name="connsiteX3" fmla="*/ 687391 w 1827527"/>
                      <a:gd name="connsiteY3" fmla="*/ 0 h 2760262"/>
                      <a:gd name="connsiteX4" fmla="*/ 1827527 w 1827527"/>
                      <a:gd name="connsiteY4" fmla="*/ 2760262 h 2760262"/>
                      <a:gd name="connsiteX0" fmla="*/ 1827527 w 1827527"/>
                      <a:gd name="connsiteY0" fmla="*/ 2760262 h 2760262"/>
                      <a:gd name="connsiteX1" fmla="*/ 1017031 w 1827527"/>
                      <a:gd name="connsiteY1" fmla="*/ 2756551 h 2760262"/>
                      <a:gd name="connsiteX2" fmla="*/ 0 w 1827527"/>
                      <a:gd name="connsiteY2" fmla="*/ 67718 h 2760262"/>
                      <a:gd name="connsiteX3" fmla="*/ 687391 w 1827527"/>
                      <a:gd name="connsiteY3" fmla="*/ 0 h 2760262"/>
                      <a:gd name="connsiteX4" fmla="*/ 1827527 w 1827527"/>
                      <a:gd name="connsiteY4" fmla="*/ 2760262 h 2760262"/>
                      <a:gd name="connsiteX0" fmla="*/ 1939875 w 1939875"/>
                      <a:gd name="connsiteY0" fmla="*/ 2760262 h 2760262"/>
                      <a:gd name="connsiteX1" fmla="*/ 1129379 w 1939875"/>
                      <a:gd name="connsiteY1" fmla="*/ 2756551 h 2760262"/>
                      <a:gd name="connsiteX2" fmla="*/ 0 w 1939875"/>
                      <a:gd name="connsiteY2" fmla="*/ 102726 h 2760262"/>
                      <a:gd name="connsiteX3" fmla="*/ 799739 w 1939875"/>
                      <a:gd name="connsiteY3" fmla="*/ 0 h 2760262"/>
                      <a:gd name="connsiteX4" fmla="*/ 1939875 w 1939875"/>
                      <a:gd name="connsiteY4" fmla="*/ 2760262 h 2760262"/>
                      <a:gd name="connsiteX0" fmla="*/ 1864976 w 1864976"/>
                      <a:gd name="connsiteY0" fmla="*/ 2760262 h 2760262"/>
                      <a:gd name="connsiteX1" fmla="*/ 1054480 w 1864976"/>
                      <a:gd name="connsiteY1" fmla="*/ 2756551 h 2760262"/>
                      <a:gd name="connsiteX2" fmla="*/ 0 w 1864976"/>
                      <a:gd name="connsiteY2" fmla="*/ 277770 h 2760262"/>
                      <a:gd name="connsiteX3" fmla="*/ 724840 w 1864976"/>
                      <a:gd name="connsiteY3" fmla="*/ 0 h 2760262"/>
                      <a:gd name="connsiteX4" fmla="*/ 1864976 w 1864976"/>
                      <a:gd name="connsiteY4" fmla="*/ 2760262 h 2760262"/>
                      <a:gd name="connsiteX0" fmla="*/ 1864976 w 1864976"/>
                      <a:gd name="connsiteY0" fmla="*/ 2482492 h 2482492"/>
                      <a:gd name="connsiteX1" fmla="*/ 1054480 w 1864976"/>
                      <a:gd name="connsiteY1" fmla="*/ 2478781 h 2482492"/>
                      <a:gd name="connsiteX2" fmla="*/ 0 w 1864976"/>
                      <a:gd name="connsiteY2" fmla="*/ 0 h 2482492"/>
                      <a:gd name="connsiteX3" fmla="*/ 889616 w 1864976"/>
                      <a:gd name="connsiteY3" fmla="*/ 118996 h 2482492"/>
                      <a:gd name="connsiteX4" fmla="*/ 1864976 w 1864976"/>
                      <a:gd name="connsiteY4" fmla="*/ 2482492 h 2482492"/>
                      <a:gd name="connsiteX0" fmla="*/ 1924895 w 1924895"/>
                      <a:gd name="connsiteY0" fmla="*/ 2610858 h 2610858"/>
                      <a:gd name="connsiteX1" fmla="*/ 1114399 w 1924895"/>
                      <a:gd name="connsiteY1" fmla="*/ 2607147 h 2610858"/>
                      <a:gd name="connsiteX2" fmla="*/ 0 w 1924895"/>
                      <a:gd name="connsiteY2" fmla="*/ 0 h 2610858"/>
                      <a:gd name="connsiteX3" fmla="*/ 949535 w 1924895"/>
                      <a:gd name="connsiteY3" fmla="*/ 247362 h 2610858"/>
                      <a:gd name="connsiteX4" fmla="*/ 1924895 w 1924895"/>
                      <a:gd name="connsiteY4" fmla="*/ 2610858 h 2610858"/>
                      <a:gd name="connsiteX0" fmla="*/ 1924895 w 1924895"/>
                      <a:gd name="connsiteY0" fmla="*/ 2610858 h 2610858"/>
                      <a:gd name="connsiteX1" fmla="*/ 1114399 w 1924895"/>
                      <a:gd name="connsiteY1" fmla="*/ 2607147 h 2610858"/>
                      <a:gd name="connsiteX2" fmla="*/ 0 w 1924895"/>
                      <a:gd name="connsiteY2" fmla="*/ 0 h 2610858"/>
                      <a:gd name="connsiteX3" fmla="*/ 837187 w 1924895"/>
                      <a:gd name="connsiteY3" fmla="*/ 25640 h 2610858"/>
                      <a:gd name="connsiteX4" fmla="*/ 1924895 w 1924895"/>
                      <a:gd name="connsiteY4" fmla="*/ 2610858 h 2610858"/>
                      <a:gd name="connsiteX0" fmla="*/ 1924895 w 1924895"/>
                      <a:gd name="connsiteY0" fmla="*/ 2620227 h 2620227"/>
                      <a:gd name="connsiteX1" fmla="*/ 1114399 w 1924895"/>
                      <a:gd name="connsiteY1" fmla="*/ 2616516 h 2620227"/>
                      <a:gd name="connsiteX2" fmla="*/ 0 w 1924895"/>
                      <a:gd name="connsiteY2" fmla="*/ 9369 h 2620227"/>
                      <a:gd name="connsiteX3" fmla="*/ 829697 w 1924895"/>
                      <a:gd name="connsiteY3" fmla="*/ 0 h 2620227"/>
                      <a:gd name="connsiteX4" fmla="*/ 1924895 w 1924895"/>
                      <a:gd name="connsiteY4" fmla="*/ 2620227 h 2620227"/>
                      <a:gd name="connsiteX0" fmla="*/ 1924895 w 1924895"/>
                      <a:gd name="connsiteY0" fmla="*/ 2622528 h 2622528"/>
                      <a:gd name="connsiteX1" fmla="*/ 1114399 w 1924895"/>
                      <a:gd name="connsiteY1" fmla="*/ 2618817 h 2622528"/>
                      <a:gd name="connsiteX2" fmla="*/ 0 w 1924895"/>
                      <a:gd name="connsiteY2" fmla="*/ 0 h 2622528"/>
                      <a:gd name="connsiteX3" fmla="*/ 829697 w 1924895"/>
                      <a:gd name="connsiteY3" fmla="*/ 2301 h 2622528"/>
                      <a:gd name="connsiteX4" fmla="*/ 1924895 w 1924895"/>
                      <a:gd name="connsiteY4" fmla="*/ 2622528 h 26225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4895" h="2622528">
                        <a:moveTo>
                          <a:pt x="1924895" y="2622528"/>
                        </a:moveTo>
                        <a:lnTo>
                          <a:pt x="1114399" y="2618817"/>
                        </a:lnTo>
                        <a:lnTo>
                          <a:pt x="0" y="0"/>
                        </a:lnTo>
                        <a:lnTo>
                          <a:pt x="829697" y="2301"/>
                        </a:lnTo>
                        <a:lnTo>
                          <a:pt x="1924895" y="2622528"/>
                        </a:lnTo>
                        <a:close/>
                      </a:path>
                    </a:pathLst>
                  </a:custGeom>
                  <a:solidFill>
                    <a:srgbClr val="0CACDC"/>
                  </a:solidFill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endParaRPr lang="el-GR" sz="1200">
                      <a:latin typeface="+mn-lt"/>
                    </a:endParaRPr>
                  </a:p>
                </p:txBody>
              </p:sp>
              <p:sp>
                <p:nvSpPr>
                  <p:cNvPr id="526" name="Freeform: Shape 525">
                    <a:extLst>
                      <a:ext uri="{FF2B5EF4-FFF2-40B4-BE49-F238E27FC236}">
                        <a16:creationId xmlns:a16="http://schemas.microsoft.com/office/drawing/2014/main" id="{2F7D364F-A8BF-4D6A-F341-23A8C4D24256}"/>
                      </a:ext>
                    </a:extLst>
                  </p:cNvPr>
                  <p:cNvSpPr/>
                  <p:nvPr/>
                </p:nvSpPr>
                <p:spPr>
                  <a:xfrm>
                    <a:off x="5673213" y="4090219"/>
                    <a:ext cx="226142" cy="403123"/>
                  </a:xfrm>
                  <a:custGeom>
                    <a:avLst/>
                    <a:gdLst>
                      <a:gd name="connsiteX0" fmla="*/ 226142 w 226142"/>
                      <a:gd name="connsiteY0" fmla="*/ 403123 h 403123"/>
                      <a:gd name="connsiteX1" fmla="*/ 0 w 226142"/>
                      <a:gd name="connsiteY1" fmla="*/ 0 h 40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6142" h="403123">
                        <a:moveTo>
                          <a:pt x="226142" y="403123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/>
                    <a:endParaRPr lang="el-GR" sz="1050">
                      <a:latin typeface="+mn-lt"/>
                    </a:endParaRPr>
                  </a:p>
                </p:txBody>
              </p:sp>
              <p:sp>
                <p:nvSpPr>
                  <p:cNvPr id="527" name="Freeform: Shape 526">
                    <a:extLst>
                      <a:ext uri="{FF2B5EF4-FFF2-40B4-BE49-F238E27FC236}">
                        <a16:creationId xmlns:a16="http://schemas.microsoft.com/office/drawing/2014/main" id="{6EE66E72-63A6-371C-FF87-B03DF5967B6C}"/>
                      </a:ext>
                    </a:extLst>
                  </p:cNvPr>
                  <p:cNvSpPr/>
                  <p:nvPr/>
                </p:nvSpPr>
                <p:spPr>
                  <a:xfrm>
                    <a:off x="3593873" y="4055074"/>
                    <a:ext cx="3162428" cy="792000"/>
                  </a:xfrm>
                  <a:custGeom>
                    <a:avLst/>
                    <a:gdLst>
                      <a:gd name="connsiteX0" fmla="*/ 3657600 w 3657600"/>
                      <a:gd name="connsiteY0" fmla="*/ 0 h 737419"/>
                      <a:gd name="connsiteX1" fmla="*/ 422787 w 3657600"/>
                      <a:gd name="connsiteY1" fmla="*/ 19664 h 737419"/>
                      <a:gd name="connsiteX2" fmla="*/ 0 w 3657600"/>
                      <a:gd name="connsiteY2" fmla="*/ 737419 h 737419"/>
                      <a:gd name="connsiteX3" fmla="*/ 3283974 w 3657600"/>
                      <a:gd name="connsiteY3" fmla="*/ 717755 h 737419"/>
                      <a:gd name="connsiteX4" fmla="*/ 3657600 w 3657600"/>
                      <a:gd name="connsiteY4" fmla="*/ 0 h 737419"/>
                      <a:gd name="connsiteX0" fmla="*/ 3657600 w 3657600"/>
                      <a:gd name="connsiteY0" fmla="*/ 0 h 737419"/>
                      <a:gd name="connsiteX1" fmla="*/ 456902 w 3657600"/>
                      <a:gd name="connsiteY1" fmla="*/ 9412 h 737419"/>
                      <a:gd name="connsiteX2" fmla="*/ 0 w 3657600"/>
                      <a:gd name="connsiteY2" fmla="*/ 737419 h 737419"/>
                      <a:gd name="connsiteX3" fmla="*/ 3283974 w 3657600"/>
                      <a:gd name="connsiteY3" fmla="*/ 717755 h 737419"/>
                      <a:gd name="connsiteX4" fmla="*/ 3657600 w 3657600"/>
                      <a:gd name="connsiteY4" fmla="*/ 0 h 737419"/>
                      <a:gd name="connsiteX0" fmla="*/ 3657600 w 3657600"/>
                      <a:gd name="connsiteY0" fmla="*/ 0 h 737419"/>
                      <a:gd name="connsiteX1" fmla="*/ 456902 w 3657600"/>
                      <a:gd name="connsiteY1" fmla="*/ 9412 h 737419"/>
                      <a:gd name="connsiteX2" fmla="*/ 0 w 3657600"/>
                      <a:gd name="connsiteY2" fmla="*/ 737419 h 737419"/>
                      <a:gd name="connsiteX3" fmla="*/ 3238486 w 3657600"/>
                      <a:gd name="connsiteY3" fmla="*/ 717755 h 737419"/>
                      <a:gd name="connsiteX4" fmla="*/ 3657600 w 3657600"/>
                      <a:gd name="connsiteY4" fmla="*/ 0 h 737419"/>
                      <a:gd name="connsiteX0" fmla="*/ 3680344 w 3680344"/>
                      <a:gd name="connsiteY0" fmla="*/ 0 h 737419"/>
                      <a:gd name="connsiteX1" fmla="*/ 479646 w 3680344"/>
                      <a:gd name="connsiteY1" fmla="*/ 9412 h 737419"/>
                      <a:gd name="connsiteX2" fmla="*/ 0 w 3680344"/>
                      <a:gd name="connsiteY2" fmla="*/ 737419 h 737419"/>
                      <a:gd name="connsiteX3" fmla="*/ 3261230 w 3680344"/>
                      <a:gd name="connsiteY3" fmla="*/ 717755 h 737419"/>
                      <a:gd name="connsiteX4" fmla="*/ 3680344 w 3680344"/>
                      <a:gd name="connsiteY4" fmla="*/ 0 h 737419"/>
                      <a:gd name="connsiteX0" fmla="*/ 3680344 w 3680344"/>
                      <a:gd name="connsiteY0" fmla="*/ 0 h 737419"/>
                      <a:gd name="connsiteX1" fmla="*/ 479646 w 3680344"/>
                      <a:gd name="connsiteY1" fmla="*/ 9412 h 737419"/>
                      <a:gd name="connsiteX2" fmla="*/ 0 w 3680344"/>
                      <a:gd name="connsiteY2" fmla="*/ 737419 h 737419"/>
                      <a:gd name="connsiteX3" fmla="*/ 3261231 w 3680344"/>
                      <a:gd name="connsiteY3" fmla="*/ 717755 h 737419"/>
                      <a:gd name="connsiteX4" fmla="*/ 3680344 w 3680344"/>
                      <a:gd name="connsiteY4" fmla="*/ 0 h 737419"/>
                      <a:gd name="connsiteX0" fmla="*/ 3691717 w 3691717"/>
                      <a:gd name="connsiteY0" fmla="*/ 0 h 717755"/>
                      <a:gd name="connsiteX1" fmla="*/ 491019 w 3691717"/>
                      <a:gd name="connsiteY1" fmla="*/ 9412 h 717755"/>
                      <a:gd name="connsiteX2" fmla="*/ 0 w 3691717"/>
                      <a:gd name="connsiteY2" fmla="*/ 716917 h 717755"/>
                      <a:gd name="connsiteX3" fmla="*/ 3272604 w 3691717"/>
                      <a:gd name="connsiteY3" fmla="*/ 717755 h 717755"/>
                      <a:gd name="connsiteX4" fmla="*/ 3691717 w 3691717"/>
                      <a:gd name="connsiteY4" fmla="*/ 0 h 717755"/>
                      <a:gd name="connsiteX0" fmla="*/ 3691717 w 3691717"/>
                      <a:gd name="connsiteY0" fmla="*/ 0 h 717755"/>
                      <a:gd name="connsiteX1" fmla="*/ 491019 w 3691717"/>
                      <a:gd name="connsiteY1" fmla="*/ 9412 h 717755"/>
                      <a:gd name="connsiteX2" fmla="*/ 0 w 3691717"/>
                      <a:gd name="connsiteY2" fmla="*/ 716917 h 717755"/>
                      <a:gd name="connsiteX3" fmla="*/ 3272605 w 3691717"/>
                      <a:gd name="connsiteY3" fmla="*/ 717755 h 717755"/>
                      <a:gd name="connsiteX4" fmla="*/ 3691717 w 3691717"/>
                      <a:gd name="connsiteY4" fmla="*/ 0 h 717755"/>
                      <a:gd name="connsiteX0" fmla="*/ 3657603 w 3657603"/>
                      <a:gd name="connsiteY0" fmla="*/ 0 h 717755"/>
                      <a:gd name="connsiteX1" fmla="*/ 456905 w 3657603"/>
                      <a:gd name="connsiteY1" fmla="*/ 9412 h 717755"/>
                      <a:gd name="connsiteX2" fmla="*/ 0 w 3657603"/>
                      <a:gd name="connsiteY2" fmla="*/ 716917 h 717755"/>
                      <a:gd name="connsiteX3" fmla="*/ 3238491 w 3657603"/>
                      <a:gd name="connsiteY3" fmla="*/ 717755 h 717755"/>
                      <a:gd name="connsiteX4" fmla="*/ 3657603 w 3657603"/>
                      <a:gd name="connsiteY4" fmla="*/ 0 h 717755"/>
                      <a:gd name="connsiteX0" fmla="*/ 3657603 w 3657603"/>
                      <a:gd name="connsiteY0" fmla="*/ 0 h 738257"/>
                      <a:gd name="connsiteX1" fmla="*/ 456905 w 3657603"/>
                      <a:gd name="connsiteY1" fmla="*/ 29914 h 738257"/>
                      <a:gd name="connsiteX2" fmla="*/ 0 w 3657603"/>
                      <a:gd name="connsiteY2" fmla="*/ 737419 h 738257"/>
                      <a:gd name="connsiteX3" fmla="*/ 3238491 w 3657603"/>
                      <a:gd name="connsiteY3" fmla="*/ 738257 h 738257"/>
                      <a:gd name="connsiteX4" fmla="*/ 3657603 w 3657603"/>
                      <a:gd name="connsiteY4" fmla="*/ 0 h 738257"/>
                      <a:gd name="connsiteX0" fmla="*/ 3657603 w 3657603"/>
                      <a:gd name="connsiteY0" fmla="*/ 0 h 738257"/>
                      <a:gd name="connsiteX1" fmla="*/ 468276 w 3657603"/>
                      <a:gd name="connsiteY1" fmla="*/ 9411 h 738257"/>
                      <a:gd name="connsiteX2" fmla="*/ 0 w 3657603"/>
                      <a:gd name="connsiteY2" fmla="*/ 737419 h 738257"/>
                      <a:gd name="connsiteX3" fmla="*/ 3238491 w 3657603"/>
                      <a:gd name="connsiteY3" fmla="*/ 738257 h 738257"/>
                      <a:gd name="connsiteX4" fmla="*/ 3657603 w 3657603"/>
                      <a:gd name="connsiteY4" fmla="*/ 0 h 738257"/>
                      <a:gd name="connsiteX0" fmla="*/ 3657603 w 3657603"/>
                      <a:gd name="connsiteY0" fmla="*/ 21344 h 759601"/>
                      <a:gd name="connsiteX1" fmla="*/ 468276 w 3657603"/>
                      <a:gd name="connsiteY1" fmla="*/ 0 h 759601"/>
                      <a:gd name="connsiteX2" fmla="*/ 0 w 3657603"/>
                      <a:gd name="connsiteY2" fmla="*/ 758763 h 759601"/>
                      <a:gd name="connsiteX3" fmla="*/ 3238491 w 3657603"/>
                      <a:gd name="connsiteY3" fmla="*/ 759601 h 759601"/>
                      <a:gd name="connsiteX4" fmla="*/ 3657603 w 3657603"/>
                      <a:gd name="connsiteY4" fmla="*/ 21344 h 759601"/>
                      <a:gd name="connsiteX0" fmla="*/ 3657603 w 3657603"/>
                      <a:gd name="connsiteY0" fmla="*/ 11093 h 749350"/>
                      <a:gd name="connsiteX1" fmla="*/ 468276 w 3657603"/>
                      <a:gd name="connsiteY1" fmla="*/ 0 h 749350"/>
                      <a:gd name="connsiteX2" fmla="*/ 0 w 3657603"/>
                      <a:gd name="connsiteY2" fmla="*/ 748512 h 749350"/>
                      <a:gd name="connsiteX3" fmla="*/ 3238491 w 3657603"/>
                      <a:gd name="connsiteY3" fmla="*/ 749350 h 749350"/>
                      <a:gd name="connsiteX4" fmla="*/ 3657603 w 3657603"/>
                      <a:gd name="connsiteY4" fmla="*/ 11093 h 749350"/>
                      <a:gd name="connsiteX0" fmla="*/ 3657603 w 3657603"/>
                      <a:gd name="connsiteY0" fmla="*/ 842 h 749350"/>
                      <a:gd name="connsiteX1" fmla="*/ 468276 w 3657603"/>
                      <a:gd name="connsiteY1" fmla="*/ 0 h 749350"/>
                      <a:gd name="connsiteX2" fmla="*/ 0 w 3657603"/>
                      <a:gd name="connsiteY2" fmla="*/ 748512 h 749350"/>
                      <a:gd name="connsiteX3" fmla="*/ 3238491 w 3657603"/>
                      <a:gd name="connsiteY3" fmla="*/ 749350 h 749350"/>
                      <a:gd name="connsiteX4" fmla="*/ 3657603 w 3657603"/>
                      <a:gd name="connsiteY4" fmla="*/ 842 h 749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3" h="749350">
                        <a:moveTo>
                          <a:pt x="3657603" y="842"/>
                        </a:moveTo>
                        <a:lnTo>
                          <a:pt x="468276" y="0"/>
                        </a:lnTo>
                        <a:lnTo>
                          <a:pt x="0" y="748512"/>
                        </a:lnTo>
                        <a:lnTo>
                          <a:pt x="3238491" y="749350"/>
                        </a:lnTo>
                        <a:lnTo>
                          <a:pt x="3657603" y="842"/>
                        </a:lnTo>
                        <a:close/>
                      </a:path>
                    </a:pathLst>
                  </a:custGeom>
                  <a:solidFill>
                    <a:srgbClr val="F4B183"/>
                  </a:solidFill>
                  <a:ln>
                    <a:solidFill>
                      <a:srgbClr val="104D8C"/>
                    </a:solidFill>
                  </a:ln>
                </p:spPr>
                <p:style>
                  <a:lnRef idx="0">
                    <a:schemeClr val="accent1"/>
                  </a:lnRef>
                  <a:fillRef idx="1">
                    <a:schemeClr val="accent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endParaRPr lang="el-GR" sz="1200">
                      <a:latin typeface="+mn-lt"/>
                    </a:endParaRPr>
                  </a:p>
                </p:txBody>
              </p:sp>
            </p:grpSp>
          </p:grpSp>
        </p:grp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AA5C4346-7690-2617-A378-33821BF72262}"/>
                </a:ext>
              </a:extLst>
            </p:cNvPr>
            <p:cNvSpPr txBox="1"/>
            <p:nvPr/>
          </p:nvSpPr>
          <p:spPr>
            <a:xfrm>
              <a:off x="1873939" y="2184032"/>
              <a:ext cx="827662" cy="4737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r">
                <a:spcAft>
                  <a:spcPts val="578"/>
                </a:spcAft>
              </a:pPr>
              <a:r>
                <a:rPr lang="en-US" sz="15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92</a:t>
              </a:r>
              <a:r>
                <a:rPr lang="el-GR" sz="15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%</a:t>
              </a:r>
              <a:endParaRPr lang="en-GB" sz="105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BF5EFFB5-6C32-D47C-090F-2D58085D7536}"/>
                </a:ext>
              </a:extLst>
            </p:cNvPr>
            <p:cNvSpPr txBox="1"/>
            <p:nvPr/>
          </p:nvSpPr>
          <p:spPr>
            <a:xfrm>
              <a:off x="3208264" y="2157713"/>
              <a:ext cx="827662" cy="4737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r">
                <a:spcAft>
                  <a:spcPts val="578"/>
                </a:spcAft>
              </a:pPr>
              <a:r>
                <a:rPr lang="en-US" sz="15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64</a:t>
              </a:r>
              <a:r>
                <a:rPr lang="el-GR" sz="15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%</a:t>
              </a:r>
              <a:endParaRPr lang="en-GB" sz="105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528" name="TextBox 527">
            <a:extLst>
              <a:ext uri="{FF2B5EF4-FFF2-40B4-BE49-F238E27FC236}">
                <a16:creationId xmlns:a16="http://schemas.microsoft.com/office/drawing/2014/main" id="{FA93A3AB-8736-AB13-9ED9-13B6724D11F4}"/>
              </a:ext>
            </a:extLst>
          </p:cNvPr>
          <p:cNvSpPr txBox="1"/>
          <p:nvPr/>
        </p:nvSpPr>
        <p:spPr>
          <a:xfrm>
            <a:off x="7346978" y="3298010"/>
            <a:ext cx="348398" cy="18465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spcAft>
                <a:spcPts val="578"/>
              </a:spcAft>
            </a:pPr>
            <a:r>
              <a:rPr lang="en-US" sz="15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41</a:t>
            </a:r>
            <a:r>
              <a:rPr lang="el-GR" sz="15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l-GR" sz="1500" b="1" dirty="0">
                <a:solidFill>
                  <a:schemeClr val="bg1"/>
                </a:solidFill>
                <a:latin typeface="+mn-lt"/>
              </a:rPr>
              <a:t>%</a:t>
            </a:r>
            <a:endParaRPr lang="en-GB" sz="105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29" name="TextBox 528">
            <a:extLst>
              <a:ext uri="{FF2B5EF4-FFF2-40B4-BE49-F238E27FC236}">
                <a16:creationId xmlns:a16="http://schemas.microsoft.com/office/drawing/2014/main" id="{F07C2E6B-1360-D97B-99E7-5F82FC5ACF53}"/>
              </a:ext>
            </a:extLst>
          </p:cNvPr>
          <p:cNvSpPr txBox="1"/>
          <p:nvPr/>
        </p:nvSpPr>
        <p:spPr>
          <a:xfrm>
            <a:off x="7290010" y="2649781"/>
            <a:ext cx="8107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050" b="1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%</a:t>
            </a:r>
          </a:p>
          <a:p>
            <a:pPr algn="ctr"/>
            <a:r>
              <a:rPr lang="en-US" sz="1050" b="1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l-GR" sz="1050" b="1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επί του </a:t>
            </a:r>
          </a:p>
          <a:p>
            <a:pPr algn="ctr"/>
            <a:r>
              <a:rPr lang="el-GR" sz="1050" b="1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π/υ</a:t>
            </a:r>
            <a:endParaRPr lang="en-US" sz="1050" b="1">
              <a:solidFill>
                <a:srgbClr val="104D8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0F4A0076-5C2C-8385-997D-DE70ABF95F9B}"/>
              </a:ext>
            </a:extLst>
          </p:cNvPr>
          <p:cNvSpPr txBox="1"/>
          <p:nvPr/>
        </p:nvSpPr>
        <p:spPr>
          <a:xfrm rot="17986231">
            <a:off x="6652251" y="2920926"/>
            <a:ext cx="951581" cy="1615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450"/>
              </a:spcAft>
              <a:buSzPct val="100000"/>
            </a:pPr>
            <a:r>
              <a:rPr lang="el-GR" sz="1050" b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Προσκλήσεις</a:t>
            </a: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5550F23E-D94F-75C7-EB4F-B3D77EDC4BB8}"/>
              </a:ext>
            </a:extLst>
          </p:cNvPr>
          <p:cNvSpPr txBox="1"/>
          <p:nvPr/>
        </p:nvSpPr>
        <p:spPr>
          <a:xfrm>
            <a:off x="7509436" y="3209758"/>
            <a:ext cx="1182612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05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Νομικές</a:t>
            </a:r>
          </a:p>
          <a:p>
            <a:pPr algn="ctr"/>
            <a:r>
              <a:rPr lang="el-GR" sz="105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Δεσμεύσεις</a:t>
            </a:r>
            <a:endParaRPr lang="en-US" sz="1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933F9088-C79D-591F-E282-1CA6BD68FA1A}"/>
              </a:ext>
            </a:extLst>
          </p:cNvPr>
          <p:cNvSpPr txBox="1"/>
          <p:nvPr/>
        </p:nvSpPr>
        <p:spPr>
          <a:xfrm rot="3334383">
            <a:off x="7748996" y="2703079"/>
            <a:ext cx="1079849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l-GR" sz="1050" b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Εντάξεις</a:t>
            </a:r>
            <a:endParaRPr lang="en-US" sz="120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373C9A15-9991-7F7F-011A-2194786DFF5D}"/>
              </a:ext>
            </a:extLst>
          </p:cNvPr>
          <p:cNvSpPr txBox="1"/>
          <p:nvPr/>
        </p:nvSpPr>
        <p:spPr>
          <a:xfrm>
            <a:off x="6565070" y="1700484"/>
            <a:ext cx="21960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50" b="1" i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Σύνολο Προγράμματος</a:t>
            </a:r>
          </a:p>
        </p:txBody>
      </p:sp>
      <p:grpSp>
        <p:nvGrpSpPr>
          <p:cNvPr id="19" name="object 12">
            <a:extLst>
              <a:ext uri="{FF2B5EF4-FFF2-40B4-BE49-F238E27FC236}">
                <a16:creationId xmlns:a16="http://schemas.microsoft.com/office/drawing/2014/main" id="{2C7E782C-C1E0-398D-D704-3AC6E743B55D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21" name="object 13">
              <a:extLst>
                <a:ext uri="{FF2B5EF4-FFF2-40B4-BE49-F238E27FC236}">
                  <a16:creationId xmlns:a16="http://schemas.microsoft.com/office/drawing/2014/main" id="{66156A07-6399-710F-B36A-127B68B1D8B5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22" name="object 14">
              <a:extLst>
                <a:ext uri="{FF2B5EF4-FFF2-40B4-BE49-F238E27FC236}">
                  <a16:creationId xmlns:a16="http://schemas.microsoft.com/office/drawing/2014/main" id="{29425593-06C9-87CD-5ACC-7C66836D6DFD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A4540EF1-FF0C-1753-40CB-574857E7813E}"/>
              </a:ext>
            </a:extLst>
          </p:cNvPr>
          <p:cNvSpPr txBox="1"/>
          <p:nvPr/>
        </p:nvSpPr>
        <p:spPr>
          <a:xfrm>
            <a:off x="3154437" y="1299063"/>
            <a:ext cx="76237" cy="294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329182DD-0A4D-8887-5380-84020FCC363D}"/>
              </a:ext>
            </a:extLst>
          </p:cNvPr>
          <p:cNvGrpSpPr/>
          <p:nvPr/>
        </p:nvGrpSpPr>
        <p:grpSpPr>
          <a:xfrm>
            <a:off x="262192" y="941694"/>
            <a:ext cx="6864573" cy="4027052"/>
            <a:chOff x="153544" y="660391"/>
            <a:chExt cx="10118581" cy="5446787"/>
          </a:xfrm>
        </p:grpSpPr>
        <p:graphicFrame>
          <p:nvGraphicFramePr>
            <p:cNvPr id="345" name="Chart 344">
              <a:extLst>
                <a:ext uri="{FF2B5EF4-FFF2-40B4-BE49-F238E27FC236}">
                  <a16:creationId xmlns:a16="http://schemas.microsoft.com/office/drawing/2014/main" id="{E56552AC-BB4D-0AC0-C507-1CCEFA50AC2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82737206"/>
                </p:ext>
              </p:extLst>
            </p:nvPr>
          </p:nvGraphicFramePr>
          <p:xfrm>
            <a:off x="3723011" y="3477954"/>
            <a:ext cx="3358305" cy="8232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3"/>
            </a:graphicData>
          </a:graphic>
        </p:graphicFrame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124264FA-6D1F-9E9A-F7E0-E9DA553FEAA2}"/>
                </a:ext>
              </a:extLst>
            </p:cNvPr>
            <p:cNvGrpSpPr/>
            <p:nvPr/>
          </p:nvGrpSpPr>
          <p:grpSpPr>
            <a:xfrm>
              <a:off x="153544" y="660391"/>
              <a:ext cx="10118581" cy="5446787"/>
              <a:chOff x="142806" y="988299"/>
              <a:chExt cx="10118581" cy="5446787"/>
            </a:xfrm>
          </p:grpSpPr>
          <p:grpSp>
            <p:nvGrpSpPr>
              <p:cNvPr id="347" name="Group 346">
                <a:extLst>
                  <a:ext uri="{FF2B5EF4-FFF2-40B4-BE49-F238E27FC236}">
                    <a16:creationId xmlns:a16="http://schemas.microsoft.com/office/drawing/2014/main" id="{2E099CBD-6797-2D5E-70C0-D76B21FB2C18}"/>
                  </a:ext>
                </a:extLst>
              </p:cNvPr>
              <p:cNvGrpSpPr/>
              <p:nvPr/>
            </p:nvGrpSpPr>
            <p:grpSpPr>
              <a:xfrm>
                <a:off x="142806" y="988299"/>
                <a:ext cx="10118581" cy="5446787"/>
                <a:chOff x="276662" y="692918"/>
                <a:chExt cx="10118581" cy="5784261"/>
              </a:xfrm>
            </p:grpSpPr>
            <p:grpSp>
              <p:nvGrpSpPr>
                <p:cNvPr id="349" name="Group 348">
                  <a:extLst>
                    <a:ext uri="{FF2B5EF4-FFF2-40B4-BE49-F238E27FC236}">
                      <a16:creationId xmlns:a16="http://schemas.microsoft.com/office/drawing/2014/main" id="{931F94F2-A3C2-2E7C-DBAA-0E9DD9C5AACA}"/>
                    </a:ext>
                  </a:extLst>
                </p:cNvPr>
                <p:cNvGrpSpPr/>
                <p:nvPr/>
              </p:nvGrpSpPr>
              <p:grpSpPr>
                <a:xfrm>
                  <a:off x="276662" y="692918"/>
                  <a:ext cx="10118581" cy="5784261"/>
                  <a:chOff x="691849" y="505001"/>
                  <a:chExt cx="10118581" cy="5784261"/>
                </a:xfrm>
              </p:grpSpPr>
              <p:grpSp>
                <p:nvGrpSpPr>
                  <p:cNvPr id="351" name="Group 350">
                    <a:extLst>
                      <a:ext uri="{FF2B5EF4-FFF2-40B4-BE49-F238E27FC236}">
                        <a16:creationId xmlns:a16="http://schemas.microsoft.com/office/drawing/2014/main" id="{72C7E347-F6CB-06DC-8E98-FE538A02C8ED}"/>
                      </a:ext>
                    </a:extLst>
                  </p:cNvPr>
                  <p:cNvGrpSpPr/>
                  <p:nvPr/>
                </p:nvGrpSpPr>
                <p:grpSpPr>
                  <a:xfrm>
                    <a:off x="1433255" y="627436"/>
                    <a:ext cx="2722425" cy="530431"/>
                    <a:chOff x="970174" y="873901"/>
                    <a:chExt cx="2722425" cy="530431"/>
                  </a:xfrm>
                </p:grpSpPr>
                <p:sp>
                  <p:nvSpPr>
                    <p:cNvPr id="612" name="Google Shape;416;p5">
                      <a:extLst>
                        <a:ext uri="{FF2B5EF4-FFF2-40B4-BE49-F238E27FC236}">
                          <a16:creationId xmlns:a16="http://schemas.microsoft.com/office/drawing/2014/main" id="{E8BA48A3-CEAD-80E9-D3BC-569838DA5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0174" y="894776"/>
                      <a:ext cx="2722425" cy="46080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l" rtl="0">
                        <a:buClr>
                          <a:schemeClr val="dk1"/>
                        </a:buClr>
                        <a:buSzPts val="1200"/>
                      </a:pPr>
                      <a:endParaRPr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13" name="Google Shape;417;p5">
                      <a:extLst>
                        <a:ext uri="{FF2B5EF4-FFF2-40B4-BE49-F238E27FC236}">
                          <a16:creationId xmlns:a16="http://schemas.microsoft.com/office/drawing/2014/main" id="{7977490A-637F-8C1F-389C-0668B1B9A5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66748" y="873901"/>
                      <a:ext cx="2603841" cy="5304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l-GR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1. Ενίσχυση και προώθηση επιχειρηματικότητας</a:t>
                      </a:r>
                      <a:endParaRPr lang="en-US"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352" name="Group 351">
                    <a:extLst>
                      <a:ext uri="{FF2B5EF4-FFF2-40B4-BE49-F238E27FC236}">
                        <a16:creationId xmlns:a16="http://schemas.microsoft.com/office/drawing/2014/main" id="{CC921219-5E28-1E30-D56F-FF7727944BC4}"/>
                      </a:ext>
                    </a:extLst>
                  </p:cNvPr>
                  <p:cNvGrpSpPr/>
                  <p:nvPr/>
                </p:nvGrpSpPr>
                <p:grpSpPr>
                  <a:xfrm>
                    <a:off x="1400415" y="1232779"/>
                    <a:ext cx="2722425" cy="530432"/>
                    <a:chOff x="937334" y="1486561"/>
                    <a:chExt cx="2722425" cy="530432"/>
                  </a:xfrm>
                </p:grpSpPr>
                <p:sp>
                  <p:nvSpPr>
                    <p:cNvPr id="610" name="Google Shape;421;p5">
                      <a:extLst>
                        <a:ext uri="{FF2B5EF4-FFF2-40B4-BE49-F238E27FC236}">
                          <a16:creationId xmlns:a16="http://schemas.microsoft.com/office/drawing/2014/main" id="{FC45722E-929E-33CD-C241-EAB76992CE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334" y="1521393"/>
                      <a:ext cx="2722425" cy="46080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chemeClr val="dk1"/>
                        </a:buClr>
                        <a:buSzPts val="1200"/>
                      </a:pPr>
                      <a:endParaRPr sz="120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11" name="Google Shape;422;p5">
                      <a:extLst>
                        <a:ext uri="{FF2B5EF4-FFF2-40B4-BE49-F238E27FC236}">
                          <a16:creationId xmlns:a16="http://schemas.microsoft.com/office/drawing/2014/main" id="{F9EB896D-1E0E-DF86-4A57-6103613BA8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68672" y="1486561"/>
                      <a:ext cx="2457714" cy="5304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l-GR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2. Ενεργειακή Μετάβαση - Κλιματική Ουδετερότητα</a:t>
                      </a:r>
                      <a:endParaRPr lang="en-US"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353" name="Group 352">
                    <a:extLst>
                      <a:ext uri="{FF2B5EF4-FFF2-40B4-BE49-F238E27FC236}">
                        <a16:creationId xmlns:a16="http://schemas.microsoft.com/office/drawing/2014/main" id="{B6624A32-9368-DA92-C3C1-927605A6404B}"/>
                      </a:ext>
                    </a:extLst>
                  </p:cNvPr>
                  <p:cNvGrpSpPr/>
                  <p:nvPr/>
                </p:nvGrpSpPr>
                <p:grpSpPr>
                  <a:xfrm>
                    <a:off x="1411245" y="1838421"/>
                    <a:ext cx="2722425" cy="530432"/>
                    <a:chOff x="948164" y="2334725"/>
                    <a:chExt cx="2722425" cy="530432"/>
                  </a:xfrm>
                </p:grpSpPr>
                <p:sp>
                  <p:nvSpPr>
                    <p:cNvPr id="608" name="Google Shape;427;p5">
                      <a:extLst>
                        <a:ext uri="{FF2B5EF4-FFF2-40B4-BE49-F238E27FC236}">
                          <a16:creationId xmlns:a16="http://schemas.microsoft.com/office/drawing/2014/main" id="{D7E23391-D0EF-EEA0-6970-5647058F90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8164" y="2364318"/>
                      <a:ext cx="2722425" cy="46080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chemeClr val="dk1"/>
                        </a:buClr>
                        <a:buSzPts val="1200"/>
                      </a:pPr>
                      <a:endParaRPr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09" name="Google Shape;428;p5">
                      <a:extLst>
                        <a:ext uri="{FF2B5EF4-FFF2-40B4-BE49-F238E27FC236}">
                          <a16:creationId xmlns:a16="http://schemas.microsoft.com/office/drawing/2014/main" id="{5651175D-678D-1F5C-B7CC-1F18CDF642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45174" y="2334725"/>
                      <a:ext cx="2609878" cy="5304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l-GR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3. Αναπροσαρμογή χρήσεων γης - κυκλική οικονομία</a:t>
                      </a:r>
                      <a:endParaRPr lang="en-US"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354" name="Group 353">
                    <a:extLst>
                      <a:ext uri="{FF2B5EF4-FFF2-40B4-BE49-F238E27FC236}">
                        <a16:creationId xmlns:a16="http://schemas.microsoft.com/office/drawing/2014/main" id="{B62B3985-C7E5-7D06-BD42-72B629376ED9}"/>
                      </a:ext>
                    </a:extLst>
                  </p:cNvPr>
                  <p:cNvGrpSpPr/>
                  <p:nvPr/>
                </p:nvGrpSpPr>
                <p:grpSpPr>
                  <a:xfrm>
                    <a:off x="1402174" y="2448322"/>
                    <a:ext cx="2972388" cy="460800"/>
                    <a:chOff x="948163" y="3127568"/>
                    <a:chExt cx="2972388" cy="460800"/>
                  </a:xfrm>
                </p:grpSpPr>
                <p:sp>
                  <p:nvSpPr>
                    <p:cNvPr id="606" name="Google Shape;433;p5">
                      <a:extLst>
                        <a:ext uri="{FF2B5EF4-FFF2-40B4-BE49-F238E27FC236}">
                          <a16:creationId xmlns:a16="http://schemas.microsoft.com/office/drawing/2014/main" id="{D5AF3D85-2F27-85E4-D321-5E6522D91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8163" y="3127568"/>
                      <a:ext cx="2742957" cy="46080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chemeClr val="dk1"/>
                        </a:buClr>
                        <a:buSzPts val="1200"/>
                      </a:pPr>
                      <a:endParaRPr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07" name="Google Shape;434;p5">
                      <a:extLst>
                        <a:ext uri="{FF2B5EF4-FFF2-40B4-BE49-F238E27FC236}">
                          <a16:creationId xmlns:a16="http://schemas.microsoft.com/office/drawing/2014/main" id="{99DD5A9F-F1F8-141D-B591-581EE05156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88706" y="3179677"/>
                      <a:ext cx="2931845" cy="33149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l-GR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4. Δίκαιη εργασιακή μετάβαση</a:t>
                      </a:r>
                      <a:endParaRPr lang="en-US"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355" name="Group 354">
                    <a:extLst>
                      <a:ext uri="{FF2B5EF4-FFF2-40B4-BE49-F238E27FC236}">
                        <a16:creationId xmlns:a16="http://schemas.microsoft.com/office/drawing/2014/main" id="{8EF9F017-D5DB-F37D-4F0D-0B134F48C337}"/>
                      </a:ext>
                    </a:extLst>
                  </p:cNvPr>
                  <p:cNvGrpSpPr/>
                  <p:nvPr/>
                </p:nvGrpSpPr>
                <p:grpSpPr>
                  <a:xfrm>
                    <a:off x="1430492" y="3069317"/>
                    <a:ext cx="2820456" cy="530431"/>
                    <a:chOff x="948163" y="3859833"/>
                    <a:chExt cx="2820456" cy="530431"/>
                  </a:xfrm>
                </p:grpSpPr>
                <p:sp>
                  <p:nvSpPr>
                    <p:cNvPr id="604" name="Google Shape;439;p5">
                      <a:extLst>
                        <a:ext uri="{FF2B5EF4-FFF2-40B4-BE49-F238E27FC236}">
                          <a16:creationId xmlns:a16="http://schemas.microsoft.com/office/drawing/2014/main" id="{7E95FA70-41C1-19AE-B29C-1EF5492C14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8163" y="3893046"/>
                      <a:ext cx="2742957" cy="46080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chemeClr val="dk1"/>
                        </a:buClr>
                        <a:buSzPts val="1200"/>
                      </a:pPr>
                      <a:endParaRPr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05" name="Google Shape;440;p5">
                      <a:extLst>
                        <a:ext uri="{FF2B5EF4-FFF2-40B4-BE49-F238E27FC236}">
                          <a16:creationId xmlns:a16="http://schemas.microsoft.com/office/drawing/2014/main" id="{9B8EF9CA-6036-A4DA-70C0-208045736A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91679" y="3859833"/>
                      <a:ext cx="2776940" cy="5304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l-GR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5. Ολοκληρωμένες παρεμβάσεις μικρής κλίμακας</a:t>
                      </a:r>
                      <a:endParaRPr lang="en-US"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p:txBody>
                </p:sp>
              </p:grpSp>
              <p:sp>
                <p:nvSpPr>
                  <p:cNvPr id="356" name="Google Shape;439;p5">
                    <a:extLst>
                      <a:ext uri="{FF2B5EF4-FFF2-40B4-BE49-F238E27FC236}">
                        <a16:creationId xmlns:a16="http://schemas.microsoft.com/office/drawing/2014/main" id="{83BC5341-8422-9A2C-6E42-D212FAC81B25}"/>
                      </a:ext>
                    </a:extLst>
                  </p:cNvPr>
                  <p:cNvSpPr/>
                  <p:nvPr/>
                </p:nvSpPr>
                <p:spPr>
                  <a:xfrm>
                    <a:off x="1439115" y="4419133"/>
                    <a:ext cx="2716564" cy="4608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solidFill>
                      <a:schemeClr val="accent1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/>
                    <a:r>
                      <a:rPr lang="el-GR" sz="9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rPr>
                      <a:t>6. Τεχνική Βοήθεια</a:t>
                    </a:r>
                    <a:endParaRPr lang="en-US" sz="900" dirty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</a:endParaRPr>
                  </a:p>
                </p:txBody>
              </p:sp>
              <p:graphicFrame>
                <p:nvGraphicFramePr>
                  <p:cNvPr id="357" name="Chart 356">
                    <a:extLst>
                      <a:ext uri="{FF2B5EF4-FFF2-40B4-BE49-F238E27FC236}">
                        <a16:creationId xmlns:a16="http://schemas.microsoft.com/office/drawing/2014/main" id="{178EC23F-9460-AE02-D059-40CB45D18D1F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718247251"/>
                      </p:ext>
                    </p:extLst>
                  </p:nvPr>
                </p:nvGraphicFramePr>
                <p:xfrm>
                  <a:off x="4275638" y="2221907"/>
                  <a:ext cx="4778588" cy="87426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4"/>
                  </a:graphicData>
                </a:graphic>
              </p:graphicFrame>
              <p:graphicFrame>
                <p:nvGraphicFramePr>
                  <p:cNvPr id="358" name="Chart 357">
                    <a:extLst>
                      <a:ext uri="{FF2B5EF4-FFF2-40B4-BE49-F238E27FC236}">
                        <a16:creationId xmlns:a16="http://schemas.microsoft.com/office/drawing/2014/main" id="{8581A852-A33A-AB81-58C5-BE6E5797E0E3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016129096"/>
                      </p:ext>
                    </p:extLst>
                  </p:nvPr>
                </p:nvGraphicFramePr>
                <p:xfrm>
                  <a:off x="4281829" y="505001"/>
                  <a:ext cx="6528601" cy="87426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5"/>
                  </a:graphicData>
                </a:graphic>
              </p:graphicFrame>
              <p:graphicFrame>
                <p:nvGraphicFramePr>
                  <p:cNvPr id="359" name="Chart 358">
                    <a:extLst>
                      <a:ext uri="{FF2B5EF4-FFF2-40B4-BE49-F238E27FC236}">
                        <a16:creationId xmlns:a16="http://schemas.microsoft.com/office/drawing/2014/main" id="{871F0DD4-0438-0A1F-EBAA-50C99FEB6FB8}"/>
                      </a:ext>
                    </a:extLst>
                  </p:cNvPr>
                  <p:cNvGraphicFramePr/>
                  <p:nvPr/>
                </p:nvGraphicFramePr>
                <p:xfrm>
                  <a:off x="4275638" y="1629509"/>
                  <a:ext cx="3447921" cy="87426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6"/>
                  </a:graphicData>
                </a:graphic>
              </p:graphicFrame>
              <p:graphicFrame>
                <p:nvGraphicFramePr>
                  <p:cNvPr id="360" name="Chart 359">
                    <a:extLst>
                      <a:ext uri="{FF2B5EF4-FFF2-40B4-BE49-F238E27FC236}">
                        <a16:creationId xmlns:a16="http://schemas.microsoft.com/office/drawing/2014/main" id="{20633001-3A01-0C9D-2FC5-F10786354D9F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4268656735"/>
                      </p:ext>
                    </p:extLst>
                  </p:nvPr>
                </p:nvGraphicFramePr>
                <p:xfrm>
                  <a:off x="4271682" y="2894691"/>
                  <a:ext cx="3358305" cy="87426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7"/>
                  </a:graphicData>
                </a:graphic>
              </p:graphicFrame>
              <p:graphicFrame>
                <p:nvGraphicFramePr>
                  <p:cNvPr id="361" name="Chart 360">
                    <a:extLst>
                      <a:ext uri="{FF2B5EF4-FFF2-40B4-BE49-F238E27FC236}">
                        <a16:creationId xmlns:a16="http://schemas.microsoft.com/office/drawing/2014/main" id="{944E02E9-91C3-0F8A-6B41-FA7F8B4EBCDB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552083062"/>
                      </p:ext>
                    </p:extLst>
                  </p:nvPr>
                </p:nvGraphicFramePr>
                <p:xfrm>
                  <a:off x="4274966" y="4190013"/>
                  <a:ext cx="3443315" cy="87426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8"/>
                  </a:graphicData>
                </a:graphic>
              </p:graphicFrame>
              <p:graphicFrame>
                <p:nvGraphicFramePr>
                  <p:cNvPr id="362" name="Chart 361">
                    <a:extLst>
                      <a:ext uri="{FF2B5EF4-FFF2-40B4-BE49-F238E27FC236}">
                        <a16:creationId xmlns:a16="http://schemas.microsoft.com/office/drawing/2014/main" id="{AEEEE7AF-053B-6EFF-98C9-43560DC59B9A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541378431"/>
                      </p:ext>
                    </p:extLst>
                  </p:nvPr>
                </p:nvGraphicFramePr>
                <p:xfrm>
                  <a:off x="4294647" y="4802507"/>
                  <a:ext cx="913778" cy="874263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9"/>
                  </a:graphicData>
                </a:graphic>
              </p:graphicFrame>
              <p:graphicFrame>
                <p:nvGraphicFramePr>
                  <p:cNvPr id="363" name="Chart 362">
                    <a:extLst>
                      <a:ext uri="{FF2B5EF4-FFF2-40B4-BE49-F238E27FC236}">
                        <a16:creationId xmlns:a16="http://schemas.microsoft.com/office/drawing/2014/main" id="{3BD6FEFE-468F-0C15-EB0D-FF516F0366DD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4066365415"/>
                      </p:ext>
                    </p:extLst>
                  </p:nvPr>
                </p:nvGraphicFramePr>
                <p:xfrm>
                  <a:off x="4281596" y="5414998"/>
                  <a:ext cx="4137375" cy="87426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0"/>
                  </a:graphicData>
                </a:graphic>
              </p:graphicFrame>
              <p:grpSp>
                <p:nvGrpSpPr>
                  <p:cNvPr id="364" name="Group 363">
                    <a:extLst>
                      <a:ext uri="{FF2B5EF4-FFF2-40B4-BE49-F238E27FC236}">
                        <a16:creationId xmlns:a16="http://schemas.microsoft.com/office/drawing/2014/main" id="{E679EB52-569B-4D45-AD5C-456DED9FF77A}"/>
                      </a:ext>
                    </a:extLst>
                  </p:cNvPr>
                  <p:cNvGrpSpPr/>
                  <p:nvPr/>
                </p:nvGrpSpPr>
                <p:grpSpPr>
                  <a:xfrm>
                    <a:off x="1420126" y="3716845"/>
                    <a:ext cx="2742957" cy="546688"/>
                    <a:chOff x="948163" y="3893046"/>
                    <a:chExt cx="2742957" cy="495319"/>
                  </a:xfrm>
                </p:grpSpPr>
                <p:sp>
                  <p:nvSpPr>
                    <p:cNvPr id="602" name="Google Shape;439;p5">
                      <a:extLst>
                        <a:ext uri="{FF2B5EF4-FFF2-40B4-BE49-F238E27FC236}">
                          <a16:creationId xmlns:a16="http://schemas.microsoft.com/office/drawing/2014/main" id="{81BA45C0-F8F5-A5B8-BDC3-FD1565F411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8163" y="3893046"/>
                      <a:ext cx="2742957" cy="46080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chemeClr val="dk1"/>
                        </a:buClr>
                        <a:buSzPts val="1200"/>
                      </a:pPr>
                      <a:endParaRPr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03" name="Google Shape;440;p5">
                      <a:extLst>
                        <a:ext uri="{FF2B5EF4-FFF2-40B4-BE49-F238E27FC236}">
                          <a16:creationId xmlns:a16="http://schemas.microsoft.com/office/drawing/2014/main" id="{5486976F-63B2-262E-1CB7-928468036E5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1307" y="3907774"/>
                      <a:ext cx="2627611" cy="4805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l-GR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5α. Δράσεις Περιφέρειας Νοτίου Αιγαίου</a:t>
                      </a:r>
                      <a:endParaRPr lang="en-US"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p:txBody>
                </p:sp>
              </p:grpSp>
              <p:sp>
                <p:nvSpPr>
                  <p:cNvPr id="365" name="Google Shape;439;p5">
                    <a:extLst>
                      <a:ext uri="{FF2B5EF4-FFF2-40B4-BE49-F238E27FC236}">
                        <a16:creationId xmlns:a16="http://schemas.microsoft.com/office/drawing/2014/main" id="{0EE251A7-DF03-CABE-F2F5-B352DFA42CA4}"/>
                      </a:ext>
                    </a:extLst>
                  </p:cNvPr>
                  <p:cNvSpPr/>
                  <p:nvPr/>
                </p:nvSpPr>
                <p:spPr>
                  <a:xfrm>
                    <a:off x="1441715" y="4979344"/>
                    <a:ext cx="2742957" cy="4608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solidFill>
                      <a:schemeClr val="accent1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/>
                    <a:r>
                      <a:rPr lang="el-GR" sz="9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rPr>
                      <a:t>6α. Τεχνική Βοήθεια Περιφέρειας Νοτίου Αιγαίου</a:t>
                    </a:r>
                    <a:endParaRPr lang="en-US" sz="900" dirty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66" name="Google Shape;439;p5">
                    <a:extLst>
                      <a:ext uri="{FF2B5EF4-FFF2-40B4-BE49-F238E27FC236}">
                        <a16:creationId xmlns:a16="http://schemas.microsoft.com/office/drawing/2014/main" id="{9FE78934-8E81-CFEE-331D-D756ABC3B307}"/>
                      </a:ext>
                    </a:extLst>
                  </p:cNvPr>
                  <p:cNvSpPr/>
                  <p:nvPr/>
                </p:nvSpPr>
                <p:spPr>
                  <a:xfrm>
                    <a:off x="1453753" y="5599841"/>
                    <a:ext cx="2742958" cy="5746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solidFill>
                      <a:schemeClr val="accent1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/>
                    <a:r>
                      <a:rPr lang="el-GR" sz="9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rPr>
                      <a:t>7. Στήριξη κρίσιμων τεχνολογιών σε στρατηγικούς τομείς (STEP)</a:t>
                    </a:r>
                    <a:endParaRPr lang="en-US" sz="900" b="1" dirty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</a:endParaRPr>
                  </a:p>
                </p:txBody>
              </p:sp>
              <p:grpSp>
                <p:nvGrpSpPr>
                  <p:cNvPr id="367" name="Group 366">
                    <a:extLst>
                      <a:ext uri="{FF2B5EF4-FFF2-40B4-BE49-F238E27FC236}">
                        <a16:creationId xmlns:a16="http://schemas.microsoft.com/office/drawing/2014/main" id="{B3A8FFCF-96F7-E65F-1A06-A763C623D3A3}"/>
                      </a:ext>
                    </a:extLst>
                  </p:cNvPr>
                  <p:cNvGrpSpPr/>
                  <p:nvPr/>
                </p:nvGrpSpPr>
                <p:grpSpPr>
                  <a:xfrm>
                    <a:off x="714147" y="648312"/>
                    <a:ext cx="576000" cy="540000"/>
                    <a:chOff x="167737" y="856106"/>
                    <a:chExt cx="684000" cy="558106"/>
                  </a:xfrm>
                </p:grpSpPr>
                <p:sp>
                  <p:nvSpPr>
                    <p:cNvPr id="600" name="Google Shape;441;p5">
                      <a:extLst>
                        <a:ext uri="{FF2B5EF4-FFF2-40B4-BE49-F238E27FC236}">
                          <a16:creationId xmlns:a16="http://schemas.microsoft.com/office/drawing/2014/main" id="{1A167D2A-68D0-3815-627A-3D00E8F85A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7737" y="856106"/>
                      <a:ext cx="684000" cy="558106"/>
                    </a:xfrm>
                    <a:prstGeom prst="flowChartConnector">
                      <a:avLst/>
                    </a:prstGeom>
                    <a:solidFill>
                      <a:srgbClr val="104D8C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01" name="Google Shape;446;p5">
                      <a:extLst>
                        <a:ext uri="{FF2B5EF4-FFF2-40B4-BE49-F238E27FC236}">
                          <a16:creationId xmlns:a16="http://schemas.microsoft.com/office/drawing/2014/main" id="{FF6C1FE4-109B-D4BF-6C47-D2EB6EAF20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8539" y="928323"/>
                      <a:ext cx="361523" cy="3708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4" h="262" extrusionOk="0">
                          <a:moveTo>
                            <a:pt x="0" y="212"/>
                          </a:moveTo>
                          <a:lnTo>
                            <a:pt x="0" y="136"/>
                          </a:lnTo>
                          <a:lnTo>
                            <a:pt x="0" y="136"/>
                          </a:lnTo>
                          <a:lnTo>
                            <a:pt x="0" y="132"/>
                          </a:lnTo>
                          <a:lnTo>
                            <a:pt x="2" y="128"/>
                          </a:lnTo>
                          <a:lnTo>
                            <a:pt x="6" y="126"/>
                          </a:lnTo>
                          <a:lnTo>
                            <a:pt x="10" y="126"/>
                          </a:lnTo>
                          <a:lnTo>
                            <a:pt x="46" y="126"/>
                          </a:lnTo>
                          <a:lnTo>
                            <a:pt x="46" y="126"/>
                          </a:lnTo>
                          <a:lnTo>
                            <a:pt x="50" y="126"/>
                          </a:lnTo>
                          <a:lnTo>
                            <a:pt x="54" y="128"/>
                          </a:lnTo>
                          <a:lnTo>
                            <a:pt x="56" y="132"/>
                          </a:lnTo>
                          <a:lnTo>
                            <a:pt x="56" y="136"/>
                          </a:lnTo>
                          <a:lnTo>
                            <a:pt x="56" y="212"/>
                          </a:lnTo>
                          <a:lnTo>
                            <a:pt x="56" y="212"/>
                          </a:lnTo>
                          <a:lnTo>
                            <a:pt x="56" y="216"/>
                          </a:lnTo>
                          <a:lnTo>
                            <a:pt x="54" y="218"/>
                          </a:lnTo>
                          <a:lnTo>
                            <a:pt x="50" y="220"/>
                          </a:lnTo>
                          <a:lnTo>
                            <a:pt x="46" y="222"/>
                          </a:lnTo>
                          <a:lnTo>
                            <a:pt x="10" y="222"/>
                          </a:lnTo>
                          <a:lnTo>
                            <a:pt x="10" y="222"/>
                          </a:lnTo>
                          <a:lnTo>
                            <a:pt x="6" y="220"/>
                          </a:lnTo>
                          <a:lnTo>
                            <a:pt x="2" y="218"/>
                          </a:lnTo>
                          <a:lnTo>
                            <a:pt x="0" y="216"/>
                          </a:lnTo>
                          <a:lnTo>
                            <a:pt x="0" y="212"/>
                          </a:lnTo>
                          <a:lnTo>
                            <a:pt x="0" y="212"/>
                          </a:lnTo>
                          <a:close/>
                          <a:moveTo>
                            <a:pt x="100" y="222"/>
                          </a:moveTo>
                          <a:lnTo>
                            <a:pt x="136" y="222"/>
                          </a:lnTo>
                          <a:lnTo>
                            <a:pt x="136" y="222"/>
                          </a:lnTo>
                          <a:lnTo>
                            <a:pt x="140" y="220"/>
                          </a:lnTo>
                          <a:lnTo>
                            <a:pt x="142" y="218"/>
                          </a:lnTo>
                          <a:lnTo>
                            <a:pt x="144" y="216"/>
                          </a:lnTo>
                          <a:lnTo>
                            <a:pt x="146" y="212"/>
                          </a:lnTo>
                          <a:lnTo>
                            <a:pt x="146" y="58"/>
                          </a:lnTo>
                          <a:lnTo>
                            <a:pt x="146" y="58"/>
                          </a:lnTo>
                          <a:lnTo>
                            <a:pt x="144" y="54"/>
                          </a:lnTo>
                          <a:lnTo>
                            <a:pt x="142" y="52"/>
                          </a:lnTo>
                          <a:lnTo>
                            <a:pt x="140" y="50"/>
                          </a:lnTo>
                          <a:lnTo>
                            <a:pt x="136" y="48"/>
                          </a:lnTo>
                          <a:lnTo>
                            <a:pt x="100" y="48"/>
                          </a:lnTo>
                          <a:lnTo>
                            <a:pt x="100" y="48"/>
                          </a:lnTo>
                          <a:lnTo>
                            <a:pt x="96" y="50"/>
                          </a:lnTo>
                          <a:lnTo>
                            <a:pt x="92" y="52"/>
                          </a:lnTo>
                          <a:lnTo>
                            <a:pt x="90" y="54"/>
                          </a:lnTo>
                          <a:lnTo>
                            <a:pt x="90" y="58"/>
                          </a:lnTo>
                          <a:lnTo>
                            <a:pt x="90" y="212"/>
                          </a:lnTo>
                          <a:lnTo>
                            <a:pt x="90" y="212"/>
                          </a:lnTo>
                          <a:lnTo>
                            <a:pt x="90" y="216"/>
                          </a:lnTo>
                          <a:lnTo>
                            <a:pt x="92" y="218"/>
                          </a:lnTo>
                          <a:lnTo>
                            <a:pt x="96" y="220"/>
                          </a:lnTo>
                          <a:lnTo>
                            <a:pt x="100" y="222"/>
                          </a:lnTo>
                          <a:lnTo>
                            <a:pt x="100" y="222"/>
                          </a:lnTo>
                          <a:close/>
                          <a:moveTo>
                            <a:pt x="188" y="222"/>
                          </a:moveTo>
                          <a:lnTo>
                            <a:pt x="224" y="222"/>
                          </a:lnTo>
                          <a:lnTo>
                            <a:pt x="224" y="222"/>
                          </a:lnTo>
                          <a:lnTo>
                            <a:pt x="228" y="220"/>
                          </a:lnTo>
                          <a:lnTo>
                            <a:pt x="232" y="218"/>
                          </a:lnTo>
                          <a:lnTo>
                            <a:pt x="234" y="216"/>
                          </a:lnTo>
                          <a:lnTo>
                            <a:pt x="234" y="212"/>
                          </a:lnTo>
                          <a:lnTo>
                            <a:pt x="234" y="86"/>
                          </a:lnTo>
                          <a:lnTo>
                            <a:pt x="234" y="86"/>
                          </a:lnTo>
                          <a:lnTo>
                            <a:pt x="234" y="82"/>
                          </a:lnTo>
                          <a:lnTo>
                            <a:pt x="232" y="78"/>
                          </a:lnTo>
                          <a:lnTo>
                            <a:pt x="228" y="76"/>
                          </a:lnTo>
                          <a:lnTo>
                            <a:pt x="224" y="76"/>
                          </a:lnTo>
                          <a:lnTo>
                            <a:pt x="188" y="76"/>
                          </a:lnTo>
                          <a:lnTo>
                            <a:pt x="188" y="76"/>
                          </a:lnTo>
                          <a:lnTo>
                            <a:pt x="184" y="76"/>
                          </a:lnTo>
                          <a:lnTo>
                            <a:pt x="182" y="78"/>
                          </a:lnTo>
                          <a:lnTo>
                            <a:pt x="180" y="82"/>
                          </a:lnTo>
                          <a:lnTo>
                            <a:pt x="178" y="86"/>
                          </a:lnTo>
                          <a:lnTo>
                            <a:pt x="178" y="212"/>
                          </a:lnTo>
                          <a:lnTo>
                            <a:pt x="178" y="212"/>
                          </a:lnTo>
                          <a:lnTo>
                            <a:pt x="180" y="216"/>
                          </a:lnTo>
                          <a:lnTo>
                            <a:pt x="182" y="218"/>
                          </a:lnTo>
                          <a:lnTo>
                            <a:pt x="184" y="220"/>
                          </a:lnTo>
                          <a:lnTo>
                            <a:pt x="188" y="222"/>
                          </a:lnTo>
                          <a:lnTo>
                            <a:pt x="188" y="222"/>
                          </a:lnTo>
                          <a:close/>
                          <a:moveTo>
                            <a:pt x="314" y="0"/>
                          </a:moveTo>
                          <a:lnTo>
                            <a:pt x="278" y="0"/>
                          </a:lnTo>
                          <a:lnTo>
                            <a:pt x="278" y="0"/>
                          </a:lnTo>
                          <a:lnTo>
                            <a:pt x="274" y="0"/>
                          </a:lnTo>
                          <a:lnTo>
                            <a:pt x="270" y="2"/>
                          </a:lnTo>
                          <a:lnTo>
                            <a:pt x="268" y="6"/>
                          </a:lnTo>
                          <a:lnTo>
                            <a:pt x="268" y="10"/>
                          </a:lnTo>
                          <a:lnTo>
                            <a:pt x="268" y="212"/>
                          </a:lnTo>
                          <a:lnTo>
                            <a:pt x="268" y="212"/>
                          </a:lnTo>
                          <a:lnTo>
                            <a:pt x="268" y="216"/>
                          </a:lnTo>
                          <a:lnTo>
                            <a:pt x="270" y="218"/>
                          </a:lnTo>
                          <a:lnTo>
                            <a:pt x="274" y="220"/>
                          </a:lnTo>
                          <a:lnTo>
                            <a:pt x="278" y="222"/>
                          </a:lnTo>
                          <a:lnTo>
                            <a:pt x="314" y="222"/>
                          </a:lnTo>
                          <a:lnTo>
                            <a:pt x="314" y="222"/>
                          </a:lnTo>
                          <a:lnTo>
                            <a:pt x="318" y="220"/>
                          </a:lnTo>
                          <a:lnTo>
                            <a:pt x="322" y="218"/>
                          </a:lnTo>
                          <a:lnTo>
                            <a:pt x="324" y="216"/>
                          </a:lnTo>
                          <a:lnTo>
                            <a:pt x="324" y="212"/>
                          </a:lnTo>
                          <a:lnTo>
                            <a:pt x="324" y="10"/>
                          </a:lnTo>
                          <a:lnTo>
                            <a:pt x="324" y="10"/>
                          </a:lnTo>
                          <a:lnTo>
                            <a:pt x="324" y="6"/>
                          </a:lnTo>
                          <a:lnTo>
                            <a:pt x="322" y="2"/>
                          </a:lnTo>
                          <a:lnTo>
                            <a:pt x="318" y="0"/>
                          </a:lnTo>
                          <a:lnTo>
                            <a:pt x="314" y="0"/>
                          </a:lnTo>
                          <a:lnTo>
                            <a:pt x="314" y="0"/>
                          </a:lnTo>
                          <a:close/>
                          <a:moveTo>
                            <a:pt x="324" y="242"/>
                          </a:moveTo>
                          <a:lnTo>
                            <a:pt x="0" y="242"/>
                          </a:lnTo>
                          <a:lnTo>
                            <a:pt x="0" y="262"/>
                          </a:lnTo>
                          <a:lnTo>
                            <a:pt x="324" y="262"/>
                          </a:lnTo>
                          <a:lnTo>
                            <a:pt x="324" y="242"/>
                          </a:ln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t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l" rtl="0">
                        <a:buClr>
                          <a:schemeClr val="dk1"/>
                        </a:buClr>
                        <a:buSzPts val="1800"/>
                      </a:pPr>
                      <a:endParaRPr sz="1400">
                        <a:solidFill>
                          <a:schemeClr val="dk1"/>
                        </a:solidFill>
                      </a:endParaRPr>
                    </a:p>
                  </p:txBody>
                </p:sp>
              </p:grpSp>
              <p:grpSp>
                <p:nvGrpSpPr>
                  <p:cNvPr id="368" name="Group 367">
                    <a:extLst>
                      <a:ext uri="{FF2B5EF4-FFF2-40B4-BE49-F238E27FC236}">
                        <a16:creationId xmlns:a16="http://schemas.microsoft.com/office/drawing/2014/main" id="{64E7F5A7-B444-FA5D-701B-D13D568A5BF8}"/>
                      </a:ext>
                    </a:extLst>
                  </p:cNvPr>
                  <p:cNvGrpSpPr/>
                  <p:nvPr/>
                </p:nvGrpSpPr>
                <p:grpSpPr>
                  <a:xfrm>
                    <a:off x="707015" y="1273305"/>
                    <a:ext cx="576000" cy="540000"/>
                    <a:chOff x="178319" y="1460818"/>
                    <a:chExt cx="684000" cy="558000"/>
                  </a:xfrm>
                </p:grpSpPr>
                <p:sp>
                  <p:nvSpPr>
                    <p:cNvPr id="598" name="Google Shape;442;p5">
                      <a:extLst>
                        <a:ext uri="{FF2B5EF4-FFF2-40B4-BE49-F238E27FC236}">
                          <a16:creationId xmlns:a16="http://schemas.microsoft.com/office/drawing/2014/main" id="{1FA5B8A4-D26B-4F23-D4CF-4AF06ECEF9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319" y="1460818"/>
                      <a:ext cx="684000" cy="558000"/>
                    </a:xfrm>
                    <a:prstGeom prst="flowChartConnector">
                      <a:avLst/>
                    </a:prstGeom>
                    <a:solidFill>
                      <a:srgbClr val="97CA3F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99" name="Google Shape;447;p5">
                      <a:extLst>
                        <a:ext uri="{FF2B5EF4-FFF2-40B4-BE49-F238E27FC236}">
                          <a16:creationId xmlns:a16="http://schemas.microsoft.com/office/drawing/2014/main" id="{F8B80C77-2B0F-DD4A-98F3-DDF53E4413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060" y="1555852"/>
                      <a:ext cx="396000" cy="3708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0" h="340" extrusionOk="0">
                          <a:moveTo>
                            <a:pt x="274" y="56"/>
                          </a:moveTo>
                          <a:lnTo>
                            <a:pt x="258" y="116"/>
                          </a:lnTo>
                          <a:lnTo>
                            <a:pt x="258" y="116"/>
                          </a:lnTo>
                          <a:lnTo>
                            <a:pt x="254" y="120"/>
                          </a:lnTo>
                          <a:lnTo>
                            <a:pt x="250" y="120"/>
                          </a:lnTo>
                          <a:lnTo>
                            <a:pt x="190" y="104"/>
                          </a:lnTo>
                          <a:lnTo>
                            <a:pt x="190" y="104"/>
                          </a:lnTo>
                          <a:lnTo>
                            <a:pt x="188" y="102"/>
                          </a:lnTo>
                          <a:lnTo>
                            <a:pt x="186" y="98"/>
                          </a:lnTo>
                          <a:lnTo>
                            <a:pt x="186" y="98"/>
                          </a:lnTo>
                          <a:lnTo>
                            <a:pt x="186" y="94"/>
                          </a:lnTo>
                          <a:lnTo>
                            <a:pt x="190" y="92"/>
                          </a:lnTo>
                          <a:lnTo>
                            <a:pt x="204" y="82"/>
                          </a:lnTo>
                          <a:lnTo>
                            <a:pt x="180" y="42"/>
                          </a:lnTo>
                          <a:lnTo>
                            <a:pt x="180" y="42"/>
                          </a:lnTo>
                          <a:lnTo>
                            <a:pt x="166" y="18"/>
                          </a:lnTo>
                          <a:lnTo>
                            <a:pt x="166" y="18"/>
                          </a:lnTo>
                          <a:lnTo>
                            <a:pt x="164" y="14"/>
                          </a:lnTo>
                          <a:lnTo>
                            <a:pt x="160" y="12"/>
                          </a:lnTo>
                          <a:lnTo>
                            <a:pt x="154" y="12"/>
                          </a:lnTo>
                          <a:lnTo>
                            <a:pt x="150" y="14"/>
                          </a:lnTo>
                          <a:lnTo>
                            <a:pt x="150" y="14"/>
                          </a:lnTo>
                          <a:lnTo>
                            <a:pt x="148" y="16"/>
                          </a:lnTo>
                          <a:lnTo>
                            <a:pt x="146" y="20"/>
                          </a:lnTo>
                          <a:lnTo>
                            <a:pt x="146" y="26"/>
                          </a:lnTo>
                          <a:lnTo>
                            <a:pt x="146" y="30"/>
                          </a:lnTo>
                          <a:lnTo>
                            <a:pt x="168" y="66"/>
                          </a:lnTo>
                          <a:lnTo>
                            <a:pt x="120" y="146"/>
                          </a:lnTo>
                          <a:lnTo>
                            <a:pt x="120" y="146"/>
                          </a:lnTo>
                          <a:lnTo>
                            <a:pt x="116" y="150"/>
                          </a:lnTo>
                          <a:lnTo>
                            <a:pt x="110" y="150"/>
                          </a:lnTo>
                          <a:lnTo>
                            <a:pt x="78" y="130"/>
                          </a:lnTo>
                          <a:lnTo>
                            <a:pt x="78" y="130"/>
                          </a:lnTo>
                          <a:lnTo>
                            <a:pt x="76" y="126"/>
                          </a:lnTo>
                          <a:lnTo>
                            <a:pt x="76" y="126"/>
                          </a:lnTo>
                          <a:lnTo>
                            <a:pt x="76" y="120"/>
                          </a:lnTo>
                          <a:lnTo>
                            <a:pt x="144" y="4"/>
                          </a:lnTo>
                          <a:lnTo>
                            <a:pt x="144" y="4"/>
                          </a:lnTo>
                          <a:lnTo>
                            <a:pt x="144" y="4"/>
                          </a:lnTo>
                          <a:lnTo>
                            <a:pt x="144" y="4"/>
                          </a:lnTo>
                          <a:lnTo>
                            <a:pt x="146" y="2"/>
                          </a:lnTo>
                          <a:lnTo>
                            <a:pt x="146" y="2"/>
                          </a:lnTo>
                          <a:lnTo>
                            <a:pt x="146" y="2"/>
                          </a:lnTo>
                          <a:lnTo>
                            <a:pt x="146" y="2"/>
                          </a:lnTo>
                          <a:lnTo>
                            <a:pt x="146" y="2"/>
                          </a:lnTo>
                          <a:lnTo>
                            <a:pt x="146" y="2"/>
                          </a:lnTo>
                          <a:lnTo>
                            <a:pt x="146" y="0"/>
                          </a:lnTo>
                          <a:lnTo>
                            <a:pt x="146" y="0"/>
                          </a:lnTo>
                          <a:lnTo>
                            <a:pt x="148" y="0"/>
                          </a:lnTo>
                          <a:lnTo>
                            <a:pt x="148" y="0"/>
                          </a:lnTo>
                          <a:lnTo>
                            <a:pt x="148" y="0"/>
                          </a:lnTo>
                          <a:lnTo>
                            <a:pt x="148" y="0"/>
                          </a:lnTo>
                          <a:lnTo>
                            <a:pt x="150" y="0"/>
                          </a:lnTo>
                          <a:lnTo>
                            <a:pt x="210" y="0"/>
                          </a:lnTo>
                          <a:lnTo>
                            <a:pt x="210" y="0"/>
                          </a:lnTo>
                          <a:lnTo>
                            <a:pt x="214" y="0"/>
                          </a:lnTo>
                          <a:lnTo>
                            <a:pt x="218" y="4"/>
                          </a:lnTo>
                          <a:lnTo>
                            <a:pt x="248" y="58"/>
                          </a:lnTo>
                          <a:lnTo>
                            <a:pt x="264" y="48"/>
                          </a:lnTo>
                          <a:lnTo>
                            <a:pt x="264" y="48"/>
                          </a:lnTo>
                          <a:lnTo>
                            <a:pt x="268" y="48"/>
                          </a:lnTo>
                          <a:lnTo>
                            <a:pt x="272" y="48"/>
                          </a:lnTo>
                          <a:lnTo>
                            <a:pt x="272" y="48"/>
                          </a:lnTo>
                          <a:lnTo>
                            <a:pt x="274" y="50"/>
                          </a:lnTo>
                          <a:lnTo>
                            <a:pt x="274" y="50"/>
                          </a:lnTo>
                          <a:lnTo>
                            <a:pt x="274" y="56"/>
                          </a:lnTo>
                          <a:lnTo>
                            <a:pt x="274" y="56"/>
                          </a:lnTo>
                          <a:close/>
                          <a:moveTo>
                            <a:pt x="360" y="254"/>
                          </a:moveTo>
                          <a:lnTo>
                            <a:pt x="360" y="254"/>
                          </a:lnTo>
                          <a:lnTo>
                            <a:pt x="360" y="254"/>
                          </a:lnTo>
                          <a:lnTo>
                            <a:pt x="360" y="254"/>
                          </a:lnTo>
                          <a:lnTo>
                            <a:pt x="360" y="252"/>
                          </a:lnTo>
                          <a:lnTo>
                            <a:pt x="360" y="252"/>
                          </a:lnTo>
                          <a:lnTo>
                            <a:pt x="360" y="252"/>
                          </a:lnTo>
                          <a:lnTo>
                            <a:pt x="292" y="134"/>
                          </a:lnTo>
                          <a:lnTo>
                            <a:pt x="292" y="134"/>
                          </a:lnTo>
                          <a:lnTo>
                            <a:pt x="286" y="132"/>
                          </a:lnTo>
                          <a:lnTo>
                            <a:pt x="286" y="132"/>
                          </a:lnTo>
                          <a:lnTo>
                            <a:pt x="282" y="132"/>
                          </a:lnTo>
                          <a:lnTo>
                            <a:pt x="250" y="150"/>
                          </a:lnTo>
                          <a:lnTo>
                            <a:pt x="250" y="150"/>
                          </a:lnTo>
                          <a:lnTo>
                            <a:pt x="246" y="154"/>
                          </a:lnTo>
                          <a:lnTo>
                            <a:pt x="246" y="160"/>
                          </a:lnTo>
                          <a:lnTo>
                            <a:pt x="294" y="240"/>
                          </a:lnTo>
                          <a:lnTo>
                            <a:pt x="336" y="240"/>
                          </a:lnTo>
                          <a:lnTo>
                            <a:pt x="336" y="240"/>
                          </a:lnTo>
                          <a:lnTo>
                            <a:pt x="340" y="242"/>
                          </a:lnTo>
                          <a:lnTo>
                            <a:pt x="344" y="244"/>
                          </a:lnTo>
                          <a:lnTo>
                            <a:pt x="346" y="248"/>
                          </a:lnTo>
                          <a:lnTo>
                            <a:pt x="346" y="252"/>
                          </a:lnTo>
                          <a:lnTo>
                            <a:pt x="346" y="252"/>
                          </a:lnTo>
                          <a:lnTo>
                            <a:pt x="346" y="256"/>
                          </a:lnTo>
                          <a:lnTo>
                            <a:pt x="344" y="260"/>
                          </a:lnTo>
                          <a:lnTo>
                            <a:pt x="340" y="262"/>
                          </a:lnTo>
                          <a:lnTo>
                            <a:pt x="336" y="264"/>
                          </a:lnTo>
                          <a:lnTo>
                            <a:pt x="306" y="264"/>
                          </a:lnTo>
                          <a:lnTo>
                            <a:pt x="306" y="264"/>
                          </a:lnTo>
                          <a:lnTo>
                            <a:pt x="260" y="264"/>
                          </a:lnTo>
                          <a:lnTo>
                            <a:pt x="260" y="248"/>
                          </a:lnTo>
                          <a:lnTo>
                            <a:pt x="260" y="248"/>
                          </a:lnTo>
                          <a:lnTo>
                            <a:pt x="260" y="242"/>
                          </a:lnTo>
                          <a:lnTo>
                            <a:pt x="256" y="240"/>
                          </a:lnTo>
                          <a:lnTo>
                            <a:pt x="256" y="240"/>
                          </a:lnTo>
                          <a:lnTo>
                            <a:pt x="252" y="240"/>
                          </a:lnTo>
                          <a:lnTo>
                            <a:pt x="248" y="242"/>
                          </a:lnTo>
                          <a:lnTo>
                            <a:pt x="206" y="284"/>
                          </a:lnTo>
                          <a:lnTo>
                            <a:pt x="206" y="284"/>
                          </a:lnTo>
                          <a:lnTo>
                            <a:pt x="204" y="290"/>
                          </a:lnTo>
                          <a:lnTo>
                            <a:pt x="206" y="296"/>
                          </a:lnTo>
                          <a:lnTo>
                            <a:pt x="248" y="338"/>
                          </a:lnTo>
                          <a:lnTo>
                            <a:pt x="248" y="338"/>
                          </a:lnTo>
                          <a:lnTo>
                            <a:pt x="254" y="340"/>
                          </a:lnTo>
                          <a:lnTo>
                            <a:pt x="254" y="340"/>
                          </a:lnTo>
                          <a:lnTo>
                            <a:pt x="256" y="340"/>
                          </a:lnTo>
                          <a:lnTo>
                            <a:pt x="256" y="340"/>
                          </a:lnTo>
                          <a:lnTo>
                            <a:pt x="260" y="336"/>
                          </a:lnTo>
                          <a:lnTo>
                            <a:pt x="260" y="332"/>
                          </a:lnTo>
                          <a:lnTo>
                            <a:pt x="260" y="316"/>
                          </a:lnTo>
                          <a:lnTo>
                            <a:pt x="322" y="316"/>
                          </a:lnTo>
                          <a:lnTo>
                            <a:pt x="322" y="316"/>
                          </a:lnTo>
                          <a:lnTo>
                            <a:pt x="326" y="314"/>
                          </a:lnTo>
                          <a:lnTo>
                            <a:pt x="328" y="312"/>
                          </a:lnTo>
                          <a:lnTo>
                            <a:pt x="360" y="260"/>
                          </a:lnTo>
                          <a:lnTo>
                            <a:pt x="360" y="260"/>
                          </a:lnTo>
                          <a:lnTo>
                            <a:pt x="360" y="258"/>
                          </a:lnTo>
                          <a:lnTo>
                            <a:pt x="360" y="258"/>
                          </a:lnTo>
                          <a:lnTo>
                            <a:pt x="360" y="256"/>
                          </a:lnTo>
                          <a:lnTo>
                            <a:pt x="360" y="256"/>
                          </a:lnTo>
                          <a:lnTo>
                            <a:pt x="360" y="256"/>
                          </a:lnTo>
                          <a:lnTo>
                            <a:pt x="360" y="256"/>
                          </a:lnTo>
                          <a:lnTo>
                            <a:pt x="360" y="256"/>
                          </a:lnTo>
                          <a:lnTo>
                            <a:pt x="360" y="256"/>
                          </a:lnTo>
                          <a:lnTo>
                            <a:pt x="360" y="254"/>
                          </a:lnTo>
                          <a:lnTo>
                            <a:pt x="360" y="254"/>
                          </a:lnTo>
                          <a:close/>
                          <a:moveTo>
                            <a:pt x="172" y="264"/>
                          </a:moveTo>
                          <a:lnTo>
                            <a:pt x="80" y="264"/>
                          </a:lnTo>
                          <a:lnTo>
                            <a:pt x="58" y="300"/>
                          </a:lnTo>
                          <a:lnTo>
                            <a:pt x="58" y="300"/>
                          </a:lnTo>
                          <a:lnTo>
                            <a:pt x="54" y="304"/>
                          </a:lnTo>
                          <a:lnTo>
                            <a:pt x="48" y="306"/>
                          </a:lnTo>
                          <a:lnTo>
                            <a:pt x="48" y="306"/>
                          </a:lnTo>
                          <a:lnTo>
                            <a:pt x="44" y="304"/>
                          </a:lnTo>
                          <a:lnTo>
                            <a:pt x="44" y="304"/>
                          </a:lnTo>
                          <a:lnTo>
                            <a:pt x="40" y="302"/>
                          </a:lnTo>
                          <a:lnTo>
                            <a:pt x="38" y="298"/>
                          </a:lnTo>
                          <a:lnTo>
                            <a:pt x="38" y="294"/>
                          </a:lnTo>
                          <a:lnTo>
                            <a:pt x="38" y="290"/>
                          </a:lnTo>
                          <a:lnTo>
                            <a:pt x="54" y="264"/>
                          </a:lnTo>
                          <a:lnTo>
                            <a:pt x="54" y="264"/>
                          </a:lnTo>
                          <a:lnTo>
                            <a:pt x="76" y="224"/>
                          </a:lnTo>
                          <a:lnTo>
                            <a:pt x="90" y="234"/>
                          </a:lnTo>
                          <a:lnTo>
                            <a:pt x="90" y="234"/>
                          </a:lnTo>
                          <a:lnTo>
                            <a:pt x="94" y="234"/>
                          </a:lnTo>
                          <a:lnTo>
                            <a:pt x="98" y="232"/>
                          </a:lnTo>
                          <a:lnTo>
                            <a:pt x="98" y="232"/>
                          </a:lnTo>
                          <a:lnTo>
                            <a:pt x="102" y="230"/>
                          </a:lnTo>
                          <a:lnTo>
                            <a:pt x="102" y="224"/>
                          </a:lnTo>
                          <a:lnTo>
                            <a:pt x="86" y="166"/>
                          </a:lnTo>
                          <a:lnTo>
                            <a:pt x="86" y="166"/>
                          </a:lnTo>
                          <a:lnTo>
                            <a:pt x="82" y="162"/>
                          </a:lnTo>
                          <a:lnTo>
                            <a:pt x="76" y="162"/>
                          </a:lnTo>
                          <a:lnTo>
                            <a:pt x="18" y="176"/>
                          </a:lnTo>
                          <a:lnTo>
                            <a:pt x="18" y="176"/>
                          </a:lnTo>
                          <a:lnTo>
                            <a:pt x="14" y="180"/>
                          </a:lnTo>
                          <a:lnTo>
                            <a:pt x="14" y="180"/>
                          </a:lnTo>
                          <a:lnTo>
                            <a:pt x="14" y="184"/>
                          </a:lnTo>
                          <a:lnTo>
                            <a:pt x="14" y="184"/>
                          </a:lnTo>
                          <a:lnTo>
                            <a:pt x="14" y="188"/>
                          </a:lnTo>
                          <a:lnTo>
                            <a:pt x="16" y="190"/>
                          </a:lnTo>
                          <a:lnTo>
                            <a:pt x="32" y="200"/>
                          </a:lnTo>
                          <a:lnTo>
                            <a:pt x="0" y="252"/>
                          </a:lnTo>
                          <a:lnTo>
                            <a:pt x="0" y="252"/>
                          </a:lnTo>
                          <a:lnTo>
                            <a:pt x="0" y="256"/>
                          </a:lnTo>
                          <a:lnTo>
                            <a:pt x="0" y="260"/>
                          </a:lnTo>
                          <a:lnTo>
                            <a:pt x="32" y="312"/>
                          </a:lnTo>
                          <a:lnTo>
                            <a:pt x="32" y="312"/>
                          </a:lnTo>
                          <a:lnTo>
                            <a:pt x="32" y="314"/>
                          </a:lnTo>
                          <a:lnTo>
                            <a:pt x="32" y="314"/>
                          </a:lnTo>
                          <a:lnTo>
                            <a:pt x="32" y="314"/>
                          </a:lnTo>
                          <a:lnTo>
                            <a:pt x="32" y="314"/>
                          </a:lnTo>
                          <a:lnTo>
                            <a:pt x="34" y="314"/>
                          </a:lnTo>
                          <a:lnTo>
                            <a:pt x="34" y="314"/>
                          </a:lnTo>
                          <a:lnTo>
                            <a:pt x="34" y="316"/>
                          </a:lnTo>
                          <a:lnTo>
                            <a:pt x="34" y="316"/>
                          </a:lnTo>
                          <a:lnTo>
                            <a:pt x="36" y="316"/>
                          </a:lnTo>
                          <a:lnTo>
                            <a:pt x="36" y="316"/>
                          </a:lnTo>
                          <a:lnTo>
                            <a:pt x="36" y="316"/>
                          </a:lnTo>
                          <a:lnTo>
                            <a:pt x="36" y="316"/>
                          </a:lnTo>
                          <a:lnTo>
                            <a:pt x="38" y="316"/>
                          </a:lnTo>
                          <a:lnTo>
                            <a:pt x="38" y="316"/>
                          </a:lnTo>
                          <a:lnTo>
                            <a:pt x="38" y="316"/>
                          </a:lnTo>
                          <a:lnTo>
                            <a:pt x="172" y="316"/>
                          </a:lnTo>
                          <a:lnTo>
                            <a:pt x="172" y="316"/>
                          </a:lnTo>
                          <a:lnTo>
                            <a:pt x="178" y="314"/>
                          </a:lnTo>
                          <a:lnTo>
                            <a:pt x="178" y="314"/>
                          </a:lnTo>
                          <a:lnTo>
                            <a:pt x="180" y="308"/>
                          </a:lnTo>
                          <a:lnTo>
                            <a:pt x="180" y="272"/>
                          </a:lnTo>
                          <a:lnTo>
                            <a:pt x="180" y="272"/>
                          </a:lnTo>
                          <a:lnTo>
                            <a:pt x="178" y="266"/>
                          </a:lnTo>
                          <a:lnTo>
                            <a:pt x="172" y="264"/>
                          </a:lnTo>
                          <a:lnTo>
                            <a:pt x="172" y="264"/>
                          </a:ln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t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l" rtl="0">
                        <a:buClr>
                          <a:schemeClr val="dk1"/>
                        </a:buClr>
                        <a:buSzPts val="1800"/>
                      </a:pPr>
                      <a:endParaRPr sz="1400">
                        <a:solidFill>
                          <a:schemeClr val="dk1"/>
                        </a:solidFill>
                      </a:endParaRPr>
                    </a:p>
                  </p:txBody>
                </p:sp>
              </p:grpSp>
              <p:grpSp>
                <p:nvGrpSpPr>
                  <p:cNvPr id="369" name="Group 368">
                    <a:extLst>
                      <a:ext uri="{FF2B5EF4-FFF2-40B4-BE49-F238E27FC236}">
                        <a16:creationId xmlns:a16="http://schemas.microsoft.com/office/drawing/2014/main" id="{D6418959-1BA1-39EF-4948-57060970F832}"/>
                      </a:ext>
                    </a:extLst>
                  </p:cNvPr>
                  <p:cNvGrpSpPr/>
                  <p:nvPr/>
                </p:nvGrpSpPr>
                <p:grpSpPr>
                  <a:xfrm>
                    <a:off x="710570" y="1889157"/>
                    <a:ext cx="576000" cy="540000"/>
                    <a:chOff x="181875" y="2039918"/>
                    <a:chExt cx="684000" cy="558000"/>
                  </a:xfrm>
                </p:grpSpPr>
                <p:sp>
                  <p:nvSpPr>
                    <p:cNvPr id="596" name="Google Shape;443;p5">
                      <a:extLst>
                        <a:ext uri="{FF2B5EF4-FFF2-40B4-BE49-F238E27FC236}">
                          <a16:creationId xmlns:a16="http://schemas.microsoft.com/office/drawing/2014/main" id="{7AF36120-9C18-9BA9-5A86-88793085F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1875" y="2039918"/>
                      <a:ext cx="684000" cy="558000"/>
                    </a:xfrm>
                    <a:prstGeom prst="flowChartConnector">
                      <a:avLst/>
                    </a:prstGeom>
                    <a:solidFill>
                      <a:srgbClr val="A5A5A5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97" name="Google Shape;458;p5">
                      <a:extLst>
                        <a:ext uri="{FF2B5EF4-FFF2-40B4-BE49-F238E27FC236}">
                          <a16:creationId xmlns:a16="http://schemas.microsoft.com/office/drawing/2014/main" id="{D76FA659-FD46-C945-73FC-9FDCBDFE72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757" y="2157662"/>
                      <a:ext cx="324000" cy="3600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" h="162" extrusionOk="0">
                          <a:moveTo>
                            <a:pt x="60" y="92"/>
                          </a:moveTo>
                          <a:cubicBezTo>
                            <a:pt x="60" y="92"/>
                            <a:pt x="60" y="92"/>
                            <a:pt x="60" y="92"/>
                          </a:cubicBezTo>
                          <a:cubicBezTo>
                            <a:pt x="82" y="92"/>
                            <a:pt x="101" y="84"/>
                            <a:pt x="116" y="70"/>
                          </a:cubicBezTo>
                          <a:cubicBezTo>
                            <a:pt x="133" y="54"/>
                            <a:pt x="141" y="30"/>
                            <a:pt x="139" y="4"/>
                          </a:cubicBezTo>
                          <a:cubicBezTo>
                            <a:pt x="138" y="3"/>
                            <a:pt x="137" y="1"/>
                            <a:pt x="135" y="1"/>
                          </a:cubicBezTo>
                          <a:cubicBezTo>
                            <a:pt x="132" y="0"/>
                            <a:pt x="128" y="0"/>
                            <a:pt x="125" y="0"/>
                          </a:cubicBezTo>
                          <a:cubicBezTo>
                            <a:pt x="103" y="0"/>
                            <a:pt x="83" y="8"/>
                            <a:pt x="69" y="22"/>
                          </a:cubicBezTo>
                          <a:cubicBezTo>
                            <a:pt x="52" y="39"/>
                            <a:pt x="44" y="63"/>
                            <a:pt x="46" y="88"/>
                          </a:cubicBezTo>
                          <a:cubicBezTo>
                            <a:pt x="46" y="88"/>
                            <a:pt x="46" y="88"/>
                            <a:pt x="46" y="88"/>
                          </a:cubicBezTo>
                          <a:cubicBezTo>
                            <a:pt x="46" y="88"/>
                            <a:pt x="46" y="88"/>
                            <a:pt x="46" y="88"/>
                          </a:cubicBezTo>
                          <a:cubicBezTo>
                            <a:pt x="46" y="156"/>
                            <a:pt x="46" y="156"/>
                            <a:pt x="46" y="156"/>
                          </a:cubicBezTo>
                          <a:cubicBezTo>
                            <a:pt x="22" y="156"/>
                            <a:pt x="22" y="156"/>
                            <a:pt x="22" y="156"/>
                          </a:cubicBezTo>
                          <a:cubicBezTo>
                            <a:pt x="22" y="129"/>
                            <a:pt x="22" y="129"/>
                            <a:pt x="22" y="129"/>
                          </a:cubicBezTo>
                          <a:cubicBezTo>
                            <a:pt x="25" y="124"/>
                            <a:pt x="26" y="118"/>
                            <a:pt x="24" y="113"/>
                          </a:cubicBezTo>
                          <a:cubicBezTo>
                            <a:pt x="22" y="106"/>
                            <a:pt x="17" y="101"/>
                            <a:pt x="10" y="98"/>
                          </a:cubicBezTo>
                          <a:cubicBezTo>
                            <a:pt x="5" y="104"/>
                            <a:pt x="3" y="111"/>
                            <a:pt x="5" y="118"/>
                          </a:cubicBezTo>
                          <a:cubicBezTo>
                            <a:pt x="6" y="123"/>
                            <a:pt x="10" y="128"/>
                            <a:pt x="14" y="131"/>
                          </a:cubicBezTo>
                          <a:cubicBezTo>
                            <a:pt x="14" y="156"/>
                            <a:pt x="14" y="156"/>
                            <a:pt x="14" y="156"/>
                          </a:cubicBezTo>
                          <a:cubicBezTo>
                            <a:pt x="2" y="156"/>
                            <a:pt x="2" y="156"/>
                            <a:pt x="2" y="156"/>
                          </a:cubicBezTo>
                          <a:cubicBezTo>
                            <a:pt x="1" y="156"/>
                            <a:pt x="0" y="158"/>
                            <a:pt x="0" y="159"/>
                          </a:cubicBezTo>
                          <a:cubicBezTo>
                            <a:pt x="0" y="160"/>
                            <a:pt x="1" y="162"/>
                            <a:pt x="2" y="162"/>
                          </a:cubicBezTo>
                          <a:cubicBezTo>
                            <a:pt x="113" y="162"/>
                            <a:pt x="113" y="162"/>
                            <a:pt x="113" y="162"/>
                          </a:cubicBezTo>
                          <a:cubicBezTo>
                            <a:pt x="115" y="162"/>
                            <a:pt x="116" y="160"/>
                            <a:pt x="116" y="159"/>
                          </a:cubicBezTo>
                          <a:cubicBezTo>
                            <a:pt x="116" y="158"/>
                            <a:pt x="115" y="156"/>
                            <a:pt x="113" y="156"/>
                          </a:cubicBezTo>
                          <a:cubicBezTo>
                            <a:pt x="91" y="156"/>
                            <a:pt x="91" y="156"/>
                            <a:pt x="91" y="156"/>
                          </a:cubicBezTo>
                          <a:cubicBezTo>
                            <a:pt x="91" y="127"/>
                            <a:pt x="91" y="127"/>
                            <a:pt x="91" y="127"/>
                          </a:cubicBezTo>
                          <a:cubicBezTo>
                            <a:pt x="95" y="128"/>
                            <a:pt x="100" y="127"/>
                            <a:pt x="104" y="124"/>
                          </a:cubicBezTo>
                          <a:cubicBezTo>
                            <a:pt x="110" y="120"/>
                            <a:pt x="113" y="113"/>
                            <a:pt x="113" y="105"/>
                          </a:cubicBezTo>
                          <a:cubicBezTo>
                            <a:pt x="106" y="103"/>
                            <a:pt x="98" y="103"/>
                            <a:pt x="92" y="107"/>
                          </a:cubicBezTo>
                          <a:cubicBezTo>
                            <a:pt x="86" y="111"/>
                            <a:pt x="83" y="118"/>
                            <a:pt x="83" y="126"/>
                          </a:cubicBezTo>
                          <a:cubicBezTo>
                            <a:pt x="83" y="126"/>
                            <a:pt x="83" y="126"/>
                            <a:pt x="83" y="126"/>
                          </a:cubicBezTo>
                          <a:cubicBezTo>
                            <a:pt x="83" y="156"/>
                            <a:pt x="83" y="156"/>
                            <a:pt x="83" y="156"/>
                          </a:cubicBezTo>
                          <a:cubicBezTo>
                            <a:pt x="58" y="156"/>
                            <a:pt x="58" y="156"/>
                            <a:pt x="58" y="156"/>
                          </a:cubicBezTo>
                          <a:cubicBezTo>
                            <a:pt x="58" y="92"/>
                            <a:pt x="58" y="92"/>
                            <a:pt x="58" y="92"/>
                          </a:cubicBezTo>
                          <a:cubicBezTo>
                            <a:pt x="59" y="92"/>
                            <a:pt x="59" y="92"/>
                            <a:pt x="60" y="92"/>
                          </a:cubicBezTo>
                          <a:moveTo>
                            <a:pt x="74" y="28"/>
                          </a:moveTo>
                          <a:cubicBezTo>
                            <a:pt x="89" y="14"/>
                            <a:pt x="109" y="7"/>
                            <a:pt x="131" y="8"/>
                          </a:cubicBezTo>
                          <a:cubicBezTo>
                            <a:pt x="132" y="30"/>
                            <a:pt x="125" y="50"/>
                            <a:pt x="110" y="65"/>
                          </a:cubicBezTo>
                          <a:cubicBezTo>
                            <a:pt x="97" y="77"/>
                            <a:pt x="79" y="84"/>
                            <a:pt x="60" y="84"/>
                          </a:cubicBezTo>
                          <a:cubicBezTo>
                            <a:pt x="107" y="36"/>
                            <a:pt x="107" y="36"/>
                            <a:pt x="107" y="36"/>
                          </a:cubicBezTo>
                          <a:cubicBezTo>
                            <a:pt x="109" y="35"/>
                            <a:pt x="109" y="32"/>
                            <a:pt x="107" y="31"/>
                          </a:cubicBezTo>
                          <a:cubicBezTo>
                            <a:pt x="106" y="30"/>
                            <a:pt x="104" y="30"/>
                            <a:pt x="102" y="31"/>
                          </a:cubicBezTo>
                          <a:cubicBezTo>
                            <a:pt x="54" y="80"/>
                            <a:pt x="54" y="80"/>
                            <a:pt x="54" y="80"/>
                          </a:cubicBezTo>
                          <a:cubicBezTo>
                            <a:pt x="53" y="60"/>
                            <a:pt x="61" y="41"/>
                            <a:pt x="74" y="28"/>
                          </a:cubicBezTo>
                          <a:moveTo>
                            <a:pt x="16" y="59"/>
                          </a:moveTo>
                          <a:cubicBezTo>
                            <a:pt x="4" y="45"/>
                            <a:pt x="0" y="26"/>
                            <a:pt x="4" y="6"/>
                          </a:cubicBezTo>
                          <a:cubicBezTo>
                            <a:pt x="4" y="4"/>
                            <a:pt x="4" y="4"/>
                            <a:pt x="4" y="4"/>
                          </a:cubicBezTo>
                          <a:cubicBezTo>
                            <a:pt x="7" y="4"/>
                            <a:pt x="7" y="4"/>
                            <a:pt x="7" y="4"/>
                          </a:cubicBezTo>
                          <a:cubicBezTo>
                            <a:pt x="27" y="4"/>
                            <a:pt x="45" y="12"/>
                            <a:pt x="56" y="26"/>
                          </a:cubicBezTo>
                          <a:cubicBezTo>
                            <a:pt x="57" y="28"/>
                            <a:pt x="57" y="30"/>
                            <a:pt x="56" y="31"/>
                          </a:cubicBezTo>
                          <a:cubicBezTo>
                            <a:pt x="54" y="32"/>
                            <a:pt x="53" y="31"/>
                            <a:pt x="51" y="30"/>
                          </a:cubicBezTo>
                          <a:cubicBezTo>
                            <a:pt x="41" y="18"/>
                            <a:pt x="27" y="11"/>
                            <a:pt x="9" y="10"/>
                          </a:cubicBezTo>
                          <a:cubicBezTo>
                            <a:pt x="6" y="27"/>
                            <a:pt x="10" y="43"/>
                            <a:pt x="20" y="55"/>
                          </a:cubicBezTo>
                          <a:cubicBezTo>
                            <a:pt x="25" y="61"/>
                            <a:pt x="31" y="66"/>
                            <a:pt x="38" y="69"/>
                          </a:cubicBezTo>
                          <a:cubicBezTo>
                            <a:pt x="39" y="70"/>
                            <a:pt x="40" y="72"/>
                            <a:pt x="39" y="73"/>
                          </a:cubicBezTo>
                          <a:cubicBezTo>
                            <a:pt x="39" y="75"/>
                            <a:pt x="38" y="75"/>
                            <a:pt x="36" y="75"/>
                          </a:cubicBezTo>
                          <a:cubicBezTo>
                            <a:pt x="36" y="75"/>
                            <a:pt x="35" y="75"/>
                            <a:pt x="35" y="75"/>
                          </a:cubicBezTo>
                          <a:cubicBezTo>
                            <a:pt x="27" y="71"/>
                            <a:pt x="21" y="66"/>
                            <a:pt x="16" y="59"/>
                          </a:cubicBezTo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spcFirstLastPara="1" wrap="square" lIns="100800" tIns="50400" rIns="100800" bIns="50400" anchor="t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l" rtl="0">
                        <a:buClr>
                          <a:schemeClr val="dk1"/>
                        </a:buClr>
                        <a:buSzPts val="2205"/>
                      </a:pPr>
                      <a:endParaRPr sz="2205">
                        <a:solidFill>
                          <a:schemeClr val="dk1"/>
                        </a:solidFill>
                      </a:endParaRPr>
                    </a:p>
                  </p:txBody>
                </p:sp>
              </p:grpSp>
              <p:grpSp>
                <p:nvGrpSpPr>
                  <p:cNvPr id="370" name="Group 369">
                    <a:extLst>
                      <a:ext uri="{FF2B5EF4-FFF2-40B4-BE49-F238E27FC236}">
                        <a16:creationId xmlns:a16="http://schemas.microsoft.com/office/drawing/2014/main" id="{D62E39F7-6411-90AC-1626-B966B53011D1}"/>
                      </a:ext>
                    </a:extLst>
                  </p:cNvPr>
                  <p:cNvGrpSpPr/>
                  <p:nvPr/>
                </p:nvGrpSpPr>
                <p:grpSpPr>
                  <a:xfrm>
                    <a:off x="714147" y="3132375"/>
                    <a:ext cx="576000" cy="540000"/>
                    <a:chOff x="-1331711" y="3175803"/>
                    <a:chExt cx="684000" cy="558000"/>
                  </a:xfrm>
                </p:grpSpPr>
                <p:sp>
                  <p:nvSpPr>
                    <p:cNvPr id="588" name="Google Shape;445;p5">
                      <a:extLst>
                        <a:ext uri="{FF2B5EF4-FFF2-40B4-BE49-F238E27FC236}">
                          <a16:creationId xmlns:a16="http://schemas.microsoft.com/office/drawing/2014/main" id="{EAC9AC07-CA18-0A19-2ABA-5DC74ED0F4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331711" y="3175803"/>
                      <a:ext cx="684000" cy="558000"/>
                    </a:xfrm>
                    <a:prstGeom prst="flowChartConnector">
                      <a:avLst/>
                    </a:prstGeom>
                    <a:solidFill>
                      <a:srgbClr val="0CACDC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grpSp>
                  <p:nvGrpSpPr>
                    <p:cNvPr id="589" name="Google Shape;459;p5">
                      <a:extLst>
                        <a:ext uri="{FF2B5EF4-FFF2-40B4-BE49-F238E27FC236}">
                          <a16:creationId xmlns:a16="http://schemas.microsoft.com/office/drawing/2014/main" id="{283AD372-7F2F-E213-6C24-19313666B05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1229734" y="3252107"/>
                      <a:ext cx="468000" cy="395999"/>
                      <a:chOff x="4275375" y="4536410"/>
                      <a:chExt cx="1125132" cy="730945"/>
                    </a:xfrm>
                  </p:grpSpPr>
                  <p:sp>
                    <p:nvSpPr>
                      <p:cNvPr id="590" name="Google Shape;460;p5">
                        <a:extLst>
                          <a:ext uri="{FF2B5EF4-FFF2-40B4-BE49-F238E27FC236}">
                            <a16:creationId xmlns:a16="http://schemas.microsoft.com/office/drawing/2014/main" id="{34B3C6CF-E6AF-1316-C91F-CD2B34F9AF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2266" y="4541490"/>
                        <a:ext cx="135016" cy="1105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4" h="82" extrusionOk="0">
                            <a:moveTo>
                              <a:pt x="42" y="82"/>
                            </a:moveTo>
                            <a:lnTo>
                              <a:pt x="42" y="82"/>
                            </a:lnTo>
                            <a:lnTo>
                              <a:pt x="34" y="82"/>
                            </a:lnTo>
                            <a:lnTo>
                              <a:pt x="26" y="80"/>
                            </a:lnTo>
                            <a:lnTo>
                              <a:pt x="18" y="76"/>
                            </a:lnTo>
                            <a:lnTo>
                              <a:pt x="12" y="70"/>
                            </a:lnTo>
                            <a:lnTo>
                              <a:pt x="8" y="64"/>
                            </a:lnTo>
                            <a:lnTo>
                              <a:pt x="4" y="58"/>
                            </a:lnTo>
                            <a:lnTo>
                              <a:pt x="2" y="50"/>
                            </a:lnTo>
                            <a:lnTo>
                              <a:pt x="0" y="42"/>
                            </a:lnTo>
                            <a:lnTo>
                              <a:pt x="0" y="42"/>
                            </a:lnTo>
                            <a:lnTo>
                              <a:pt x="2" y="32"/>
                            </a:lnTo>
                            <a:lnTo>
                              <a:pt x="4" y="26"/>
                            </a:lnTo>
                            <a:lnTo>
                              <a:pt x="8" y="18"/>
                            </a:lnTo>
                            <a:lnTo>
                              <a:pt x="12" y="12"/>
                            </a:lnTo>
                            <a:lnTo>
                              <a:pt x="18" y="8"/>
                            </a:lnTo>
                            <a:lnTo>
                              <a:pt x="26" y="4"/>
                            </a:lnTo>
                            <a:lnTo>
                              <a:pt x="34" y="0"/>
                            </a:lnTo>
                            <a:lnTo>
                              <a:pt x="42" y="0"/>
                            </a:lnTo>
                            <a:lnTo>
                              <a:pt x="42" y="0"/>
                            </a:lnTo>
                            <a:lnTo>
                              <a:pt x="50" y="0"/>
                            </a:lnTo>
                            <a:lnTo>
                              <a:pt x="58" y="4"/>
                            </a:lnTo>
                            <a:lnTo>
                              <a:pt x="64" y="8"/>
                            </a:lnTo>
                            <a:lnTo>
                              <a:pt x="72" y="12"/>
                            </a:lnTo>
                            <a:lnTo>
                              <a:pt x="76" y="18"/>
                            </a:lnTo>
                            <a:lnTo>
                              <a:pt x="80" y="26"/>
                            </a:lnTo>
                            <a:lnTo>
                              <a:pt x="82" y="32"/>
                            </a:lnTo>
                            <a:lnTo>
                              <a:pt x="84" y="42"/>
                            </a:lnTo>
                            <a:lnTo>
                              <a:pt x="84" y="42"/>
                            </a:lnTo>
                            <a:lnTo>
                              <a:pt x="82" y="50"/>
                            </a:lnTo>
                            <a:lnTo>
                              <a:pt x="80" y="58"/>
                            </a:lnTo>
                            <a:lnTo>
                              <a:pt x="76" y="64"/>
                            </a:lnTo>
                            <a:lnTo>
                              <a:pt x="72" y="70"/>
                            </a:lnTo>
                            <a:lnTo>
                              <a:pt x="64" y="76"/>
                            </a:lnTo>
                            <a:lnTo>
                              <a:pt x="58" y="80"/>
                            </a:lnTo>
                            <a:lnTo>
                              <a:pt x="50" y="82"/>
                            </a:lnTo>
                            <a:lnTo>
                              <a:pt x="42" y="82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1800"/>
                        </a:pPr>
                        <a:endParaRPr sz="1400">
                          <a:solidFill>
                            <a:schemeClr val="dk1"/>
                          </a:solidFill>
                        </a:endParaRPr>
                      </a:p>
                    </p:txBody>
                  </p:sp>
                  <p:sp>
                    <p:nvSpPr>
                      <p:cNvPr id="591" name="Google Shape;461;p5">
                        <a:extLst>
                          <a:ext uri="{FF2B5EF4-FFF2-40B4-BE49-F238E27FC236}">
                            <a16:creationId xmlns:a16="http://schemas.microsoft.com/office/drawing/2014/main" id="{A59CFC4C-1C88-B167-9019-18F1006EF9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2255" y="4686969"/>
                        <a:ext cx="318252" cy="56623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98" h="420" extrusionOk="0">
                            <a:moveTo>
                              <a:pt x="20" y="202"/>
                            </a:moveTo>
                            <a:lnTo>
                              <a:pt x="20" y="202"/>
                            </a:lnTo>
                            <a:lnTo>
                              <a:pt x="22" y="202"/>
                            </a:lnTo>
                            <a:lnTo>
                              <a:pt x="28" y="200"/>
                            </a:lnTo>
                            <a:lnTo>
                              <a:pt x="32" y="198"/>
                            </a:lnTo>
                            <a:lnTo>
                              <a:pt x="34" y="194"/>
                            </a:lnTo>
                            <a:lnTo>
                              <a:pt x="36" y="188"/>
                            </a:lnTo>
                            <a:lnTo>
                              <a:pt x="36" y="182"/>
                            </a:lnTo>
                            <a:lnTo>
                              <a:pt x="36" y="64"/>
                            </a:lnTo>
                            <a:lnTo>
                              <a:pt x="46" y="64"/>
                            </a:lnTo>
                            <a:lnTo>
                              <a:pt x="46" y="388"/>
                            </a:lnTo>
                            <a:lnTo>
                              <a:pt x="46" y="388"/>
                            </a:lnTo>
                            <a:lnTo>
                              <a:pt x="46" y="392"/>
                            </a:lnTo>
                            <a:lnTo>
                              <a:pt x="48" y="404"/>
                            </a:lnTo>
                            <a:lnTo>
                              <a:pt x="50" y="408"/>
                            </a:lnTo>
                            <a:lnTo>
                              <a:pt x="54" y="414"/>
                            </a:lnTo>
                            <a:lnTo>
                              <a:pt x="60" y="418"/>
                            </a:lnTo>
                            <a:lnTo>
                              <a:pt x="70" y="420"/>
                            </a:lnTo>
                            <a:lnTo>
                              <a:pt x="70" y="420"/>
                            </a:lnTo>
                            <a:lnTo>
                              <a:pt x="74" y="418"/>
                            </a:lnTo>
                            <a:lnTo>
                              <a:pt x="82" y="416"/>
                            </a:lnTo>
                            <a:lnTo>
                              <a:pt x="88" y="412"/>
                            </a:lnTo>
                            <a:lnTo>
                              <a:pt x="92" y="406"/>
                            </a:lnTo>
                            <a:lnTo>
                              <a:pt x="94" y="398"/>
                            </a:lnTo>
                            <a:lnTo>
                              <a:pt x="96" y="388"/>
                            </a:lnTo>
                            <a:lnTo>
                              <a:pt x="96" y="204"/>
                            </a:lnTo>
                            <a:lnTo>
                              <a:pt x="102" y="204"/>
                            </a:lnTo>
                            <a:lnTo>
                              <a:pt x="102" y="388"/>
                            </a:lnTo>
                            <a:lnTo>
                              <a:pt x="102" y="388"/>
                            </a:lnTo>
                            <a:lnTo>
                              <a:pt x="104" y="398"/>
                            </a:lnTo>
                            <a:lnTo>
                              <a:pt x="106" y="406"/>
                            </a:lnTo>
                            <a:lnTo>
                              <a:pt x="110" y="412"/>
                            </a:lnTo>
                            <a:lnTo>
                              <a:pt x="116" y="416"/>
                            </a:lnTo>
                            <a:lnTo>
                              <a:pt x="124" y="418"/>
                            </a:lnTo>
                            <a:lnTo>
                              <a:pt x="128" y="420"/>
                            </a:lnTo>
                            <a:lnTo>
                              <a:pt x="128" y="420"/>
                            </a:lnTo>
                            <a:lnTo>
                              <a:pt x="136" y="418"/>
                            </a:lnTo>
                            <a:lnTo>
                              <a:pt x="144" y="414"/>
                            </a:lnTo>
                            <a:lnTo>
                              <a:pt x="148" y="408"/>
                            </a:lnTo>
                            <a:lnTo>
                              <a:pt x="150" y="404"/>
                            </a:lnTo>
                            <a:lnTo>
                              <a:pt x="152" y="392"/>
                            </a:lnTo>
                            <a:lnTo>
                              <a:pt x="152" y="388"/>
                            </a:lnTo>
                            <a:lnTo>
                              <a:pt x="152" y="64"/>
                            </a:lnTo>
                            <a:lnTo>
                              <a:pt x="162" y="64"/>
                            </a:lnTo>
                            <a:lnTo>
                              <a:pt x="162" y="182"/>
                            </a:lnTo>
                            <a:lnTo>
                              <a:pt x="162" y="182"/>
                            </a:lnTo>
                            <a:lnTo>
                              <a:pt x="162" y="188"/>
                            </a:lnTo>
                            <a:lnTo>
                              <a:pt x="164" y="194"/>
                            </a:lnTo>
                            <a:lnTo>
                              <a:pt x="166" y="198"/>
                            </a:lnTo>
                            <a:lnTo>
                              <a:pt x="170" y="200"/>
                            </a:lnTo>
                            <a:lnTo>
                              <a:pt x="176" y="202"/>
                            </a:lnTo>
                            <a:lnTo>
                              <a:pt x="178" y="202"/>
                            </a:lnTo>
                            <a:lnTo>
                              <a:pt x="178" y="202"/>
                            </a:lnTo>
                            <a:lnTo>
                              <a:pt x="186" y="202"/>
                            </a:lnTo>
                            <a:lnTo>
                              <a:pt x="190" y="200"/>
                            </a:lnTo>
                            <a:lnTo>
                              <a:pt x="194" y="196"/>
                            </a:lnTo>
                            <a:lnTo>
                              <a:pt x="196" y="192"/>
                            </a:lnTo>
                            <a:lnTo>
                              <a:pt x="198" y="184"/>
                            </a:lnTo>
                            <a:lnTo>
                              <a:pt x="198" y="182"/>
                            </a:lnTo>
                            <a:lnTo>
                              <a:pt x="198" y="54"/>
                            </a:lnTo>
                            <a:lnTo>
                              <a:pt x="198" y="54"/>
                            </a:lnTo>
                            <a:lnTo>
                              <a:pt x="196" y="36"/>
                            </a:lnTo>
                            <a:lnTo>
                              <a:pt x="192" y="22"/>
                            </a:lnTo>
                            <a:lnTo>
                              <a:pt x="184" y="14"/>
                            </a:lnTo>
                            <a:lnTo>
                              <a:pt x="176" y="8"/>
                            </a:lnTo>
                            <a:lnTo>
                              <a:pt x="168" y="4"/>
                            </a:lnTo>
                            <a:lnTo>
                              <a:pt x="162" y="2"/>
                            </a:lnTo>
                            <a:lnTo>
                              <a:pt x="154" y="0"/>
                            </a:lnTo>
                            <a:lnTo>
                              <a:pt x="44" y="0"/>
                            </a:lnTo>
                            <a:lnTo>
                              <a:pt x="44" y="0"/>
                            </a:lnTo>
                            <a:lnTo>
                              <a:pt x="36" y="2"/>
                            </a:lnTo>
                            <a:lnTo>
                              <a:pt x="30" y="4"/>
                            </a:lnTo>
                            <a:lnTo>
                              <a:pt x="22" y="8"/>
                            </a:lnTo>
                            <a:lnTo>
                              <a:pt x="14" y="14"/>
                            </a:lnTo>
                            <a:lnTo>
                              <a:pt x="6" y="22"/>
                            </a:lnTo>
                            <a:lnTo>
                              <a:pt x="2" y="36"/>
                            </a:lnTo>
                            <a:lnTo>
                              <a:pt x="0" y="54"/>
                            </a:lnTo>
                            <a:lnTo>
                              <a:pt x="0" y="182"/>
                            </a:lnTo>
                            <a:lnTo>
                              <a:pt x="0" y="182"/>
                            </a:lnTo>
                            <a:lnTo>
                              <a:pt x="0" y="184"/>
                            </a:lnTo>
                            <a:lnTo>
                              <a:pt x="2" y="192"/>
                            </a:lnTo>
                            <a:lnTo>
                              <a:pt x="4" y="196"/>
                            </a:lnTo>
                            <a:lnTo>
                              <a:pt x="8" y="200"/>
                            </a:lnTo>
                            <a:lnTo>
                              <a:pt x="12" y="202"/>
                            </a:lnTo>
                            <a:lnTo>
                              <a:pt x="20" y="202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1800"/>
                        </a:pPr>
                        <a:endParaRPr sz="1400">
                          <a:solidFill>
                            <a:schemeClr val="dk1"/>
                          </a:solidFill>
                        </a:endParaRPr>
                      </a:p>
                    </p:txBody>
                  </p:sp>
                  <p:sp>
                    <p:nvSpPr>
                      <p:cNvPr id="592" name="Google Shape;462;p5">
                        <a:extLst>
                          <a:ext uri="{FF2B5EF4-FFF2-40B4-BE49-F238E27FC236}">
                            <a16:creationId xmlns:a16="http://schemas.microsoft.com/office/drawing/2014/main" id="{50BDEE0C-CD9E-BE56-049F-B2D7D84EE7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6509" y="4541490"/>
                        <a:ext cx="131801" cy="1105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2" h="82" extrusionOk="0">
                            <a:moveTo>
                              <a:pt x="42" y="82"/>
                            </a:moveTo>
                            <a:lnTo>
                              <a:pt x="42" y="82"/>
                            </a:lnTo>
                            <a:lnTo>
                              <a:pt x="34" y="82"/>
                            </a:lnTo>
                            <a:lnTo>
                              <a:pt x="26" y="80"/>
                            </a:lnTo>
                            <a:lnTo>
                              <a:pt x="18" y="76"/>
                            </a:lnTo>
                            <a:lnTo>
                              <a:pt x="12" y="70"/>
                            </a:lnTo>
                            <a:lnTo>
                              <a:pt x="8" y="64"/>
                            </a:lnTo>
                            <a:lnTo>
                              <a:pt x="4" y="58"/>
                            </a:lnTo>
                            <a:lnTo>
                              <a:pt x="2" y="50"/>
                            </a:lnTo>
                            <a:lnTo>
                              <a:pt x="0" y="42"/>
                            </a:lnTo>
                            <a:lnTo>
                              <a:pt x="0" y="42"/>
                            </a:lnTo>
                            <a:lnTo>
                              <a:pt x="2" y="32"/>
                            </a:lnTo>
                            <a:lnTo>
                              <a:pt x="4" y="26"/>
                            </a:lnTo>
                            <a:lnTo>
                              <a:pt x="8" y="18"/>
                            </a:lnTo>
                            <a:lnTo>
                              <a:pt x="12" y="12"/>
                            </a:lnTo>
                            <a:lnTo>
                              <a:pt x="18" y="8"/>
                            </a:lnTo>
                            <a:lnTo>
                              <a:pt x="26" y="4"/>
                            </a:lnTo>
                            <a:lnTo>
                              <a:pt x="34" y="0"/>
                            </a:lnTo>
                            <a:lnTo>
                              <a:pt x="42" y="0"/>
                            </a:lnTo>
                            <a:lnTo>
                              <a:pt x="42" y="0"/>
                            </a:lnTo>
                            <a:lnTo>
                              <a:pt x="50" y="0"/>
                            </a:lnTo>
                            <a:lnTo>
                              <a:pt x="58" y="4"/>
                            </a:lnTo>
                            <a:lnTo>
                              <a:pt x="64" y="8"/>
                            </a:lnTo>
                            <a:lnTo>
                              <a:pt x="70" y="12"/>
                            </a:lnTo>
                            <a:lnTo>
                              <a:pt x="76" y="18"/>
                            </a:lnTo>
                            <a:lnTo>
                              <a:pt x="80" y="26"/>
                            </a:lnTo>
                            <a:lnTo>
                              <a:pt x="82" y="32"/>
                            </a:lnTo>
                            <a:lnTo>
                              <a:pt x="82" y="42"/>
                            </a:lnTo>
                            <a:lnTo>
                              <a:pt x="82" y="42"/>
                            </a:lnTo>
                            <a:lnTo>
                              <a:pt x="82" y="50"/>
                            </a:lnTo>
                            <a:lnTo>
                              <a:pt x="80" y="58"/>
                            </a:lnTo>
                            <a:lnTo>
                              <a:pt x="76" y="64"/>
                            </a:lnTo>
                            <a:lnTo>
                              <a:pt x="70" y="70"/>
                            </a:lnTo>
                            <a:lnTo>
                              <a:pt x="64" y="76"/>
                            </a:lnTo>
                            <a:lnTo>
                              <a:pt x="58" y="80"/>
                            </a:lnTo>
                            <a:lnTo>
                              <a:pt x="50" y="82"/>
                            </a:lnTo>
                            <a:lnTo>
                              <a:pt x="42" y="82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1800"/>
                        </a:pPr>
                        <a:endParaRPr sz="1400">
                          <a:solidFill>
                            <a:schemeClr val="dk1"/>
                          </a:solidFill>
                        </a:endParaRPr>
                      </a:p>
                    </p:txBody>
                  </p:sp>
                  <p:sp>
                    <p:nvSpPr>
                      <p:cNvPr id="593" name="Google Shape;463;p5">
                        <a:extLst>
                          <a:ext uri="{FF2B5EF4-FFF2-40B4-BE49-F238E27FC236}">
                            <a16:creationId xmlns:a16="http://schemas.microsoft.com/office/drawing/2014/main" id="{5C815FCD-43DF-CD05-09BE-CBFCB1A526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6496" y="4686969"/>
                        <a:ext cx="318252" cy="56623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98" h="420" extrusionOk="0">
                            <a:moveTo>
                              <a:pt x="18" y="202"/>
                            </a:moveTo>
                            <a:lnTo>
                              <a:pt x="18" y="202"/>
                            </a:lnTo>
                            <a:lnTo>
                              <a:pt x="22" y="202"/>
                            </a:lnTo>
                            <a:lnTo>
                              <a:pt x="28" y="200"/>
                            </a:lnTo>
                            <a:lnTo>
                              <a:pt x="30" y="198"/>
                            </a:lnTo>
                            <a:lnTo>
                              <a:pt x="34" y="194"/>
                            </a:lnTo>
                            <a:lnTo>
                              <a:pt x="36" y="188"/>
                            </a:lnTo>
                            <a:lnTo>
                              <a:pt x="36" y="182"/>
                            </a:lnTo>
                            <a:lnTo>
                              <a:pt x="36" y="64"/>
                            </a:lnTo>
                            <a:lnTo>
                              <a:pt x="46" y="64"/>
                            </a:lnTo>
                            <a:lnTo>
                              <a:pt x="46" y="388"/>
                            </a:lnTo>
                            <a:lnTo>
                              <a:pt x="46" y="388"/>
                            </a:lnTo>
                            <a:lnTo>
                              <a:pt x="46" y="392"/>
                            </a:lnTo>
                            <a:lnTo>
                              <a:pt x="48" y="404"/>
                            </a:lnTo>
                            <a:lnTo>
                              <a:pt x="50" y="408"/>
                            </a:lnTo>
                            <a:lnTo>
                              <a:pt x="54" y="414"/>
                            </a:lnTo>
                            <a:lnTo>
                              <a:pt x="60" y="418"/>
                            </a:lnTo>
                            <a:lnTo>
                              <a:pt x="70" y="420"/>
                            </a:lnTo>
                            <a:lnTo>
                              <a:pt x="70" y="420"/>
                            </a:lnTo>
                            <a:lnTo>
                              <a:pt x="74" y="418"/>
                            </a:lnTo>
                            <a:lnTo>
                              <a:pt x="82" y="416"/>
                            </a:lnTo>
                            <a:lnTo>
                              <a:pt x="86" y="412"/>
                            </a:lnTo>
                            <a:lnTo>
                              <a:pt x="90" y="406"/>
                            </a:lnTo>
                            <a:lnTo>
                              <a:pt x="94" y="398"/>
                            </a:lnTo>
                            <a:lnTo>
                              <a:pt x="96" y="388"/>
                            </a:lnTo>
                            <a:lnTo>
                              <a:pt x="96" y="204"/>
                            </a:lnTo>
                            <a:lnTo>
                              <a:pt x="102" y="204"/>
                            </a:lnTo>
                            <a:lnTo>
                              <a:pt x="102" y="388"/>
                            </a:lnTo>
                            <a:lnTo>
                              <a:pt x="102" y="388"/>
                            </a:lnTo>
                            <a:lnTo>
                              <a:pt x="104" y="398"/>
                            </a:lnTo>
                            <a:lnTo>
                              <a:pt x="106" y="406"/>
                            </a:lnTo>
                            <a:lnTo>
                              <a:pt x="110" y="412"/>
                            </a:lnTo>
                            <a:lnTo>
                              <a:pt x="116" y="416"/>
                            </a:lnTo>
                            <a:lnTo>
                              <a:pt x="124" y="418"/>
                            </a:lnTo>
                            <a:lnTo>
                              <a:pt x="128" y="420"/>
                            </a:lnTo>
                            <a:lnTo>
                              <a:pt x="128" y="420"/>
                            </a:lnTo>
                            <a:lnTo>
                              <a:pt x="136" y="418"/>
                            </a:lnTo>
                            <a:lnTo>
                              <a:pt x="142" y="414"/>
                            </a:lnTo>
                            <a:lnTo>
                              <a:pt x="148" y="408"/>
                            </a:lnTo>
                            <a:lnTo>
                              <a:pt x="150" y="404"/>
                            </a:lnTo>
                            <a:lnTo>
                              <a:pt x="152" y="392"/>
                            </a:lnTo>
                            <a:lnTo>
                              <a:pt x="152" y="388"/>
                            </a:lnTo>
                            <a:lnTo>
                              <a:pt x="152" y="64"/>
                            </a:lnTo>
                            <a:lnTo>
                              <a:pt x="160" y="64"/>
                            </a:lnTo>
                            <a:lnTo>
                              <a:pt x="160" y="182"/>
                            </a:lnTo>
                            <a:lnTo>
                              <a:pt x="160" y="182"/>
                            </a:lnTo>
                            <a:lnTo>
                              <a:pt x="162" y="188"/>
                            </a:lnTo>
                            <a:lnTo>
                              <a:pt x="164" y="194"/>
                            </a:lnTo>
                            <a:lnTo>
                              <a:pt x="166" y="198"/>
                            </a:lnTo>
                            <a:lnTo>
                              <a:pt x="170" y="200"/>
                            </a:lnTo>
                            <a:lnTo>
                              <a:pt x="176" y="202"/>
                            </a:lnTo>
                            <a:lnTo>
                              <a:pt x="178" y="202"/>
                            </a:lnTo>
                            <a:lnTo>
                              <a:pt x="178" y="202"/>
                            </a:lnTo>
                            <a:lnTo>
                              <a:pt x="186" y="202"/>
                            </a:lnTo>
                            <a:lnTo>
                              <a:pt x="190" y="200"/>
                            </a:lnTo>
                            <a:lnTo>
                              <a:pt x="194" y="196"/>
                            </a:lnTo>
                            <a:lnTo>
                              <a:pt x="196" y="192"/>
                            </a:lnTo>
                            <a:lnTo>
                              <a:pt x="198" y="184"/>
                            </a:lnTo>
                            <a:lnTo>
                              <a:pt x="198" y="182"/>
                            </a:lnTo>
                            <a:lnTo>
                              <a:pt x="198" y="54"/>
                            </a:lnTo>
                            <a:lnTo>
                              <a:pt x="198" y="54"/>
                            </a:lnTo>
                            <a:lnTo>
                              <a:pt x="196" y="36"/>
                            </a:lnTo>
                            <a:lnTo>
                              <a:pt x="192" y="22"/>
                            </a:lnTo>
                            <a:lnTo>
                              <a:pt x="184" y="14"/>
                            </a:lnTo>
                            <a:lnTo>
                              <a:pt x="176" y="8"/>
                            </a:lnTo>
                            <a:lnTo>
                              <a:pt x="168" y="4"/>
                            </a:lnTo>
                            <a:lnTo>
                              <a:pt x="160" y="2"/>
                            </a:lnTo>
                            <a:lnTo>
                              <a:pt x="154" y="0"/>
                            </a:lnTo>
                            <a:lnTo>
                              <a:pt x="44" y="0"/>
                            </a:lnTo>
                            <a:lnTo>
                              <a:pt x="44" y="0"/>
                            </a:lnTo>
                            <a:lnTo>
                              <a:pt x="36" y="2"/>
                            </a:lnTo>
                            <a:lnTo>
                              <a:pt x="30" y="4"/>
                            </a:lnTo>
                            <a:lnTo>
                              <a:pt x="22" y="8"/>
                            </a:lnTo>
                            <a:lnTo>
                              <a:pt x="14" y="14"/>
                            </a:lnTo>
                            <a:lnTo>
                              <a:pt x="6" y="22"/>
                            </a:lnTo>
                            <a:lnTo>
                              <a:pt x="2" y="36"/>
                            </a:lnTo>
                            <a:lnTo>
                              <a:pt x="0" y="54"/>
                            </a:lnTo>
                            <a:lnTo>
                              <a:pt x="0" y="182"/>
                            </a:lnTo>
                            <a:lnTo>
                              <a:pt x="0" y="182"/>
                            </a:lnTo>
                            <a:lnTo>
                              <a:pt x="0" y="184"/>
                            </a:lnTo>
                            <a:lnTo>
                              <a:pt x="2" y="192"/>
                            </a:lnTo>
                            <a:lnTo>
                              <a:pt x="4" y="196"/>
                            </a:lnTo>
                            <a:lnTo>
                              <a:pt x="8" y="200"/>
                            </a:lnTo>
                            <a:lnTo>
                              <a:pt x="12" y="202"/>
                            </a:lnTo>
                            <a:lnTo>
                              <a:pt x="18" y="202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1800"/>
                        </a:pPr>
                        <a:endParaRPr sz="1400">
                          <a:solidFill>
                            <a:schemeClr val="dk1"/>
                          </a:solidFill>
                        </a:endParaRPr>
                      </a:p>
                    </p:txBody>
                  </p:sp>
                  <p:sp>
                    <p:nvSpPr>
                      <p:cNvPr id="594" name="Google Shape;464;p5">
                        <a:extLst>
                          <a:ext uri="{FF2B5EF4-FFF2-40B4-BE49-F238E27FC236}">
                            <a16:creationId xmlns:a16="http://schemas.microsoft.com/office/drawing/2014/main" id="{8EF89694-8B7D-AFF8-49E9-85CB9B1482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15987" y="4536410"/>
                        <a:ext cx="135016" cy="11594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4" h="86" extrusionOk="0">
                            <a:moveTo>
                              <a:pt x="0" y="44"/>
                            </a:moveTo>
                            <a:lnTo>
                              <a:pt x="0" y="44"/>
                            </a:lnTo>
                            <a:lnTo>
                              <a:pt x="0" y="52"/>
                            </a:lnTo>
                            <a:lnTo>
                              <a:pt x="2" y="60"/>
                            </a:lnTo>
                            <a:lnTo>
                              <a:pt x="6" y="66"/>
                            </a:lnTo>
                            <a:lnTo>
                              <a:pt x="12" y="74"/>
                            </a:lnTo>
                            <a:lnTo>
                              <a:pt x="18" y="78"/>
                            </a:lnTo>
                            <a:lnTo>
                              <a:pt x="26" y="82"/>
                            </a:lnTo>
                            <a:lnTo>
                              <a:pt x="34" y="84"/>
                            </a:lnTo>
                            <a:lnTo>
                              <a:pt x="42" y="86"/>
                            </a:lnTo>
                            <a:lnTo>
                              <a:pt x="42" y="86"/>
                            </a:lnTo>
                            <a:lnTo>
                              <a:pt x="50" y="84"/>
                            </a:lnTo>
                            <a:lnTo>
                              <a:pt x="58" y="82"/>
                            </a:lnTo>
                            <a:lnTo>
                              <a:pt x="66" y="78"/>
                            </a:lnTo>
                            <a:lnTo>
                              <a:pt x="72" y="74"/>
                            </a:lnTo>
                            <a:lnTo>
                              <a:pt x="76" y="66"/>
                            </a:lnTo>
                            <a:lnTo>
                              <a:pt x="80" y="60"/>
                            </a:lnTo>
                            <a:lnTo>
                              <a:pt x="84" y="52"/>
                            </a:lnTo>
                            <a:lnTo>
                              <a:pt x="84" y="44"/>
                            </a:lnTo>
                            <a:lnTo>
                              <a:pt x="84" y="44"/>
                            </a:lnTo>
                            <a:lnTo>
                              <a:pt x="84" y="34"/>
                            </a:lnTo>
                            <a:lnTo>
                              <a:pt x="80" y="26"/>
                            </a:lnTo>
                            <a:lnTo>
                              <a:pt x="76" y="20"/>
                            </a:lnTo>
                            <a:lnTo>
                              <a:pt x="72" y="14"/>
                            </a:lnTo>
                            <a:lnTo>
                              <a:pt x="66" y="8"/>
                            </a:lnTo>
                            <a:lnTo>
                              <a:pt x="58" y="4"/>
                            </a:lnTo>
                            <a:lnTo>
                              <a:pt x="50" y="2"/>
                            </a:lnTo>
                            <a:lnTo>
                              <a:pt x="42" y="0"/>
                            </a:lnTo>
                            <a:lnTo>
                              <a:pt x="42" y="0"/>
                            </a:lnTo>
                            <a:lnTo>
                              <a:pt x="34" y="2"/>
                            </a:lnTo>
                            <a:lnTo>
                              <a:pt x="26" y="4"/>
                            </a:lnTo>
                            <a:lnTo>
                              <a:pt x="18" y="8"/>
                            </a:lnTo>
                            <a:lnTo>
                              <a:pt x="12" y="14"/>
                            </a:lnTo>
                            <a:lnTo>
                              <a:pt x="6" y="20"/>
                            </a:lnTo>
                            <a:lnTo>
                              <a:pt x="2" y="26"/>
                            </a:lnTo>
                            <a:lnTo>
                              <a:pt x="0" y="34"/>
                            </a:lnTo>
                            <a:lnTo>
                              <a:pt x="0" y="44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1800"/>
                        </a:pPr>
                        <a:endParaRPr sz="1400">
                          <a:solidFill>
                            <a:schemeClr val="dk1"/>
                          </a:solidFill>
                        </a:endParaRPr>
                      </a:p>
                    </p:txBody>
                  </p:sp>
                  <p:sp>
                    <p:nvSpPr>
                      <p:cNvPr id="595" name="Google Shape;465;p5">
                        <a:extLst>
                          <a:ext uri="{FF2B5EF4-FFF2-40B4-BE49-F238E27FC236}">
                            <a16:creationId xmlns:a16="http://schemas.microsoft.com/office/drawing/2014/main" id="{697ED5AE-6336-7363-0CD0-D2983DACC4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75375" y="4693030"/>
                        <a:ext cx="385760" cy="5743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0" h="426" extrusionOk="0">
                            <a:moveTo>
                              <a:pt x="238" y="156"/>
                            </a:moveTo>
                            <a:lnTo>
                              <a:pt x="202" y="36"/>
                            </a:lnTo>
                            <a:lnTo>
                              <a:pt x="202" y="36"/>
                            </a:lnTo>
                            <a:lnTo>
                              <a:pt x="198" y="30"/>
                            </a:lnTo>
                            <a:lnTo>
                              <a:pt x="190" y="18"/>
                            </a:lnTo>
                            <a:lnTo>
                              <a:pt x="184" y="12"/>
                            </a:lnTo>
                            <a:lnTo>
                              <a:pt x="176" y="6"/>
                            </a:lnTo>
                            <a:lnTo>
                              <a:pt x="166" y="2"/>
                            </a:lnTo>
                            <a:lnTo>
                              <a:pt x="154" y="0"/>
                            </a:lnTo>
                            <a:lnTo>
                              <a:pt x="80" y="0"/>
                            </a:lnTo>
                            <a:lnTo>
                              <a:pt x="80" y="0"/>
                            </a:lnTo>
                            <a:lnTo>
                              <a:pt x="74" y="0"/>
                            </a:lnTo>
                            <a:lnTo>
                              <a:pt x="68" y="2"/>
                            </a:lnTo>
                            <a:lnTo>
                              <a:pt x="62" y="6"/>
                            </a:lnTo>
                            <a:lnTo>
                              <a:pt x="54" y="12"/>
                            </a:lnTo>
                            <a:lnTo>
                              <a:pt x="48" y="20"/>
                            </a:lnTo>
                            <a:lnTo>
                              <a:pt x="40" y="32"/>
                            </a:lnTo>
                            <a:lnTo>
                              <a:pt x="36" y="48"/>
                            </a:lnTo>
                            <a:lnTo>
                              <a:pt x="4" y="158"/>
                            </a:lnTo>
                            <a:lnTo>
                              <a:pt x="4" y="158"/>
                            </a:lnTo>
                            <a:lnTo>
                              <a:pt x="2" y="162"/>
                            </a:lnTo>
                            <a:lnTo>
                              <a:pt x="0" y="170"/>
                            </a:lnTo>
                            <a:lnTo>
                              <a:pt x="0" y="174"/>
                            </a:lnTo>
                            <a:lnTo>
                              <a:pt x="2" y="180"/>
                            </a:lnTo>
                            <a:lnTo>
                              <a:pt x="6" y="184"/>
                            </a:lnTo>
                            <a:lnTo>
                              <a:pt x="14" y="186"/>
                            </a:lnTo>
                            <a:lnTo>
                              <a:pt x="14" y="186"/>
                            </a:lnTo>
                            <a:lnTo>
                              <a:pt x="16" y="186"/>
                            </a:lnTo>
                            <a:lnTo>
                              <a:pt x="24" y="184"/>
                            </a:lnTo>
                            <a:lnTo>
                              <a:pt x="28" y="182"/>
                            </a:lnTo>
                            <a:lnTo>
                              <a:pt x="32" y="178"/>
                            </a:lnTo>
                            <a:lnTo>
                              <a:pt x="34" y="172"/>
                            </a:lnTo>
                            <a:lnTo>
                              <a:pt x="38" y="162"/>
                            </a:lnTo>
                            <a:lnTo>
                              <a:pt x="68" y="60"/>
                            </a:lnTo>
                            <a:lnTo>
                              <a:pt x="78" y="60"/>
                            </a:lnTo>
                            <a:lnTo>
                              <a:pt x="20" y="256"/>
                            </a:lnTo>
                            <a:lnTo>
                              <a:pt x="76" y="256"/>
                            </a:lnTo>
                            <a:lnTo>
                              <a:pt x="76" y="408"/>
                            </a:lnTo>
                            <a:lnTo>
                              <a:pt x="76" y="408"/>
                            </a:lnTo>
                            <a:lnTo>
                              <a:pt x="76" y="412"/>
                            </a:lnTo>
                            <a:lnTo>
                              <a:pt x="78" y="418"/>
                            </a:lnTo>
                            <a:lnTo>
                              <a:pt x="80" y="420"/>
                            </a:lnTo>
                            <a:lnTo>
                              <a:pt x="84" y="424"/>
                            </a:lnTo>
                            <a:lnTo>
                              <a:pt x="88" y="426"/>
                            </a:lnTo>
                            <a:lnTo>
                              <a:pt x="94" y="426"/>
                            </a:lnTo>
                            <a:lnTo>
                              <a:pt x="94" y="426"/>
                            </a:lnTo>
                            <a:lnTo>
                              <a:pt x="98" y="426"/>
                            </a:lnTo>
                            <a:lnTo>
                              <a:pt x="104" y="424"/>
                            </a:lnTo>
                            <a:lnTo>
                              <a:pt x="108" y="422"/>
                            </a:lnTo>
                            <a:lnTo>
                              <a:pt x="112" y="418"/>
                            </a:lnTo>
                            <a:lnTo>
                              <a:pt x="114" y="414"/>
                            </a:lnTo>
                            <a:lnTo>
                              <a:pt x="114" y="408"/>
                            </a:lnTo>
                            <a:lnTo>
                              <a:pt x="114" y="258"/>
                            </a:lnTo>
                            <a:lnTo>
                              <a:pt x="126" y="258"/>
                            </a:lnTo>
                            <a:lnTo>
                              <a:pt x="126" y="412"/>
                            </a:lnTo>
                            <a:lnTo>
                              <a:pt x="126" y="412"/>
                            </a:lnTo>
                            <a:lnTo>
                              <a:pt x="126" y="414"/>
                            </a:lnTo>
                            <a:lnTo>
                              <a:pt x="130" y="418"/>
                            </a:lnTo>
                            <a:lnTo>
                              <a:pt x="136" y="424"/>
                            </a:lnTo>
                            <a:lnTo>
                              <a:pt x="140" y="426"/>
                            </a:lnTo>
                            <a:lnTo>
                              <a:pt x="146" y="426"/>
                            </a:lnTo>
                            <a:lnTo>
                              <a:pt x="146" y="426"/>
                            </a:lnTo>
                            <a:lnTo>
                              <a:pt x="150" y="426"/>
                            </a:lnTo>
                            <a:lnTo>
                              <a:pt x="156" y="424"/>
                            </a:lnTo>
                            <a:lnTo>
                              <a:pt x="160" y="422"/>
                            </a:lnTo>
                            <a:lnTo>
                              <a:pt x="164" y="418"/>
                            </a:lnTo>
                            <a:lnTo>
                              <a:pt x="166" y="412"/>
                            </a:lnTo>
                            <a:lnTo>
                              <a:pt x="166" y="406"/>
                            </a:lnTo>
                            <a:lnTo>
                              <a:pt x="166" y="260"/>
                            </a:lnTo>
                            <a:lnTo>
                              <a:pt x="220" y="260"/>
                            </a:lnTo>
                            <a:lnTo>
                              <a:pt x="164" y="62"/>
                            </a:lnTo>
                            <a:lnTo>
                              <a:pt x="174" y="62"/>
                            </a:lnTo>
                            <a:lnTo>
                              <a:pt x="204" y="172"/>
                            </a:lnTo>
                            <a:lnTo>
                              <a:pt x="204" y="172"/>
                            </a:lnTo>
                            <a:lnTo>
                              <a:pt x="206" y="176"/>
                            </a:lnTo>
                            <a:lnTo>
                              <a:pt x="210" y="180"/>
                            </a:lnTo>
                            <a:lnTo>
                              <a:pt x="218" y="184"/>
                            </a:lnTo>
                            <a:lnTo>
                              <a:pt x="222" y="186"/>
                            </a:lnTo>
                            <a:lnTo>
                              <a:pt x="228" y="184"/>
                            </a:lnTo>
                            <a:lnTo>
                              <a:pt x="228" y="184"/>
                            </a:lnTo>
                            <a:lnTo>
                              <a:pt x="230" y="184"/>
                            </a:lnTo>
                            <a:lnTo>
                              <a:pt x="236" y="180"/>
                            </a:lnTo>
                            <a:lnTo>
                              <a:pt x="238" y="176"/>
                            </a:lnTo>
                            <a:lnTo>
                              <a:pt x="240" y="172"/>
                            </a:lnTo>
                            <a:lnTo>
                              <a:pt x="240" y="164"/>
                            </a:lnTo>
                            <a:lnTo>
                              <a:pt x="238" y="156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1800"/>
                        </a:pPr>
                        <a:endParaRPr sz="1400">
                          <a:solidFill>
                            <a:schemeClr val="dk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71" name="Group 370">
                    <a:extLst>
                      <a:ext uri="{FF2B5EF4-FFF2-40B4-BE49-F238E27FC236}">
                        <a16:creationId xmlns:a16="http://schemas.microsoft.com/office/drawing/2014/main" id="{18C0E1B6-4943-279D-A0FA-EDB6372BAE35}"/>
                      </a:ext>
                    </a:extLst>
                  </p:cNvPr>
                  <p:cNvGrpSpPr/>
                  <p:nvPr/>
                </p:nvGrpSpPr>
                <p:grpSpPr>
                  <a:xfrm>
                    <a:off x="710570" y="2485646"/>
                    <a:ext cx="576000" cy="540000"/>
                    <a:chOff x="181875" y="2711273"/>
                    <a:chExt cx="684000" cy="558000"/>
                  </a:xfrm>
                </p:grpSpPr>
                <p:sp>
                  <p:nvSpPr>
                    <p:cNvPr id="577" name="Google Shape;444;p5">
                      <a:extLst>
                        <a:ext uri="{FF2B5EF4-FFF2-40B4-BE49-F238E27FC236}">
                          <a16:creationId xmlns:a16="http://schemas.microsoft.com/office/drawing/2014/main" id="{C17B22C6-87A5-DDEE-7683-DA99C0FB0A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1875" y="2711273"/>
                      <a:ext cx="684000" cy="558000"/>
                    </a:xfrm>
                    <a:prstGeom prst="flowChartConnector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grpSp>
                  <p:nvGrpSpPr>
                    <p:cNvPr id="578" name="Google Shape;448;p5">
                      <a:extLst>
                        <a:ext uri="{FF2B5EF4-FFF2-40B4-BE49-F238E27FC236}">
                          <a16:creationId xmlns:a16="http://schemas.microsoft.com/office/drawing/2014/main" id="{80D85AC3-B2F8-DA10-E484-FEF8C24463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12999" y="2809374"/>
                      <a:ext cx="432001" cy="396000"/>
                      <a:chOff x="3525" y="2005"/>
                      <a:chExt cx="446" cy="441"/>
                    </a:xfrm>
                  </p:grpSpPr>
                  <p:sp>
                    <p:nvSpPr>
                      <p:cNvPr id="579" name="Google Shape;449;p5">
                        <a:extLst>
                          <a:ext uri="{FF2B5EF4-FFF2-40B4-BE49-F238E27FC236}">
                            <a16:creationId xmlns:a16="http://schemas.microsoft.com/office/drawing/2014/main" id="{E729421E-F24C-7D46-B890-72A1DB0ED7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25" y="2024"/>
                        <a:ext cx="178" cy="28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8" h="123" extrusionOk="0">
                            <a:moveTo>
                              <a:pt x="8" y="123"/>
                            </a:moveTo>
                            <a:cubicBezTo>
                              <a:pt x="6" y="123"/>
                              <a:pt x="5" y="122"/>
                              <a:pt x="4" y="120"/>
                            </a:cubicBezTo>
                            <a:cubicBezTo>
                              <a:pt x="1" y="111"/>
                              <a:pt x="0" y="101"/>
                              <a:pt x="0" y="91"/>
                            </a:cubicBezTo>
                            <a:cubicBezTo>
                              <a:pt x="0" y="47"/>
                              <a:pt x="30" y="9"/>
                              <a:pt x="73" y="0"/>
                            </a:cubicBezTo>
                            <a:cubicBezTo>
                              <a:pt x="75" y="0"/>
                              <a:pt x="77" y="1"/>
                              <a:pt x="78" y="3"/>
                            </a:cubicBezTo>
                            <a:cubicBezTo>
                              <a:pt x="78" y="5"/>
                              <a:pt x="77" y="7"/>
                              <a:pt x="75" y="7"/>
                            </a:cubicBezTo>
                            <a:cubicBezTo>
                              <a:pt x="36" y="16"/>
                              <a:pt x="7" y="51"/>
                              <a:pt x="7" y="91"/>
                            </a:cubicBezTo>
                            <a:cubicBezTo>
                              <a:pt x="7" y="100"/>
                              <a:pt x="9" y="109"/>
                              <a:pt x="11" y="118"/>
                            </a:cubicBezTo>
                            <a:cubicBezTo>
                              <a:pt x="12" y="120"/>
                              <a:pt x="11" y="122"/>
                              <a:pt x="9" y="123"/>
                            </a:cubicBezTo>
                            <a:cubicBezTo>
                              <a:pt x="9" y="123"/>
                              <a:pt x="8" y="123"/>
                              <a:pt x="8" y="123"/>
                            </a:cubicBez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0" name="Google Shape;450;p5">
                        <a:extLst>
                          <a:ext uri="{FF2B5EF4-FFF2-40B4-BE49-F238E27FC236}">
                            <a16:creationId xmlns:a16="http://schemas.microsoft.com/office/drawing/2014/main" id="{FD9F656D-EB6F-E96C-0B90-5E1374D041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80" y="2005"/>
                        <a:ext cx="57" cy="6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7" h="60" extrusionOk="0">
                            <a:moveTo>
                              <a:pt x="9" y="60"/>
                            </a:moveTo>
                            <a:lnTo>
                              <a:pt x="57" y="23"/>
                            </a:lnTo>
                            <a:lnTo>
                              <a:pt x="0" y="0"/>
                            </a:lnTo>
                            <a:lnTo>
                              <a:pt x="9" y="60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1" name="Google Shape;451;p5">
                        <a:extLst>
                          <a:ext uri="{FF2B5EF4-FFF2-40B4-BE49-F238E27FC236}">
                            <a16:creationId xmlns:a16="http://schemas.microsoft.com/office/drawing/2014/main" id="{6DB01891-68B6-0001-93B8-9774C31FB0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0" y="2357"/>
                        <a:ext cx="322" cy="8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" h="39" extrusionOk="0">
                            <a:moveTo>
                              <a:pt x="70" y="37"/>
                            </a:moveTo>
                            <a:cubicBezTo>
                              <a:pt x="44" y="37"/>
                              <a:pt x="19" y="27"/>
                              <a:pt x="1" y="7"/>
                            </a:cubicBezTo>
                            <a:cubicBezTo>
                              <a:pt x="0" y="5"/>
                              <a:pt x="0" y="3"/>
                              <a:pt x="1" y="2"/>
                            </a:cubicBezTo>
                            <a:cubicBezTo>
                              <a:pt x="3" y="0"/>
                              <a:pt x="5" y="0"/>
                              <a:pt x="7" y="2"/>
                            </a:cubicBezTo>
                            <a:cubicBezTo>
                              <a:pt x="33" y="32"/>
                              <a:pt x="78" y="39"/>
                              <a:pt x="113" y="18"/>
                            </a:cubicBezTo>
                            <a:cubicBezTo>
                              <a:pt x="121" y="14"/>
                              <a:pt x="128" y="8"/>
                              <a:pt x="134" y="1"/>
                            </a:cubicBezTo>
                            <a:cubicBezTo>
                              <a:pt x="135" y="0"/>
                              <a:pt x="138" y="0"/>
                              <a:pt x="139" y="1"/>
                            </a:cubicBezTo>
                            <a:cubicBezTo>
                              <a:pt x="141" y="2"/>
                              <a:pt x="141" y="5"/>
                              <a:pt x="140" y="6"/>
                            </a:cubicBezTo>
                            <a:cubicBezTo>
                              <a:pt x="133" y="14"/>
                              <a:pt x="125" y="20"/>
                              <a:pt x="117" y="25"/>
                            </a:cubicBezTo>
                            <a:cubicBezTo>
                              <a:pt x="102" y="33"/>
                              <a:pt x="86" y="37"/>
                              <a:pt x="70" y="37"/>
                            </a:cubicBez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2" name="Google Shape;452;p5">
                        <a:extLst>
                          <a:ext uri="{FF2B5EF4-FFF2-40B4-BE49-F238E27FC236}">
                            <a16:creationId xmlns:a16="http://schemas.microsoft.com/office/drawing/2014/main" id="{89BC2669-4AA2-B93B-55F7-71D5780F40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64" y="2332"/>
                        <a:ext cx="55" cy="6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" h="60" extrusionOk="0">
                            <a:moveTo>
                              <a:pt x="55" y="23"/>
                            </a:moveTo>
                            <a:lnTo>
                              <a:pt x="0" y="0"/>
                            </a:lnTo>
                            <a:lnTo>
                              <a:pt x="7" y="60"/>
                            </a:lnTo>
                            <a:lnTo>
                              <a:pt x="55" y="23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3" name="Google Shape;453;p5">
                        <a:extLst>
                          <a:ext uri="{FF2B5EF4-FFF2-40B4-BE49-F238E27FC236}">
                            <a16:creationId xmlns:a16="http://schemas.microsoft.com/office/drawing/2014/main" id="{BFD22DF8-81E5-9791-EF59-90AE70C47A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69" y="2019"/>
                        <a:ext cx="202" cy="28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" h="123" extrusionOk="0">
                            <a:moveTo>
                              <a:pt x="71" y="123"/>
                            </a:moveTo>
                            <a:cubicBezTo>
                              <a:pt x="70" y="123"/>
                              <a:pt x="70" y="123"/>
                              <a:pt x="70" y="123"/>
                            </a:cubicBezTo>
                            <a:cubicBezTo>
                              <a:pt x="68" y="122"/>
                              <a:pt x="67" y="120"/>
                              <a:pt x="67" y="118"/>
                            </a:cubicBezTo>
                            <a:cubicBezTo>
                              <a:pt x="80" y="80"/>
                              <a:pt x="63" y="37"/>
                              <a:pt x="28" y="17"/>
                            </a:cubicBezTo>
                            <a:cubicBezTo>
                              <a:pt x="21" y="13"/>
                              <a:pt x="12" y="10"/>
                              <a:pt x="3" y="8"/>
                            </a:cubicBezTo>
                            <a:cubicBezTo>
                              <a:pt x="1" y="7"/>
                              <a:pt x="0" y="5"/>
                              <a:pt x="0" y="3"/>
                            </a:cubicBezTo>
                            <a:cubicBezTo>
                              <a:pt x="1" y="1"/>
                              <a:pt x="2" y="0"/>
                              <a:pt x="5" y="0"/>
                            </a:cubicBezTo>
                            <a:cubicBezTo>
                              <a:pt x="14" y="2"/>
                              <a:pt x="24" y="6"/>
                              <a:pt x="32" y="11"/>
                            </a:cubicBezTo>
                            <a:cubicBezTo>
                              <a:pt x="70" y="33"/>
                              <a:pt x="88" y="79"/>
                              <a:pt x="74" y="120"/>
                            </a:cubicBezTo>
                            <a:cubicBezTo>
                              <a:pt x="74" y="122"/>
                              <a:pt x="72" y="123"/>
                              <a:pt x="71" y="123"/>
                            </a:cubicBez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4" name="Google Shape;454;p5">
                        <a:extLst>
                          <a:ext uri="{FF2B5EF4-FFF2-40B4-BE49-F238E27FC236}">
                            <a16:creationId xmlns:a16="http://schemas.microsoft.com/office/drawing/2014/main" id="{65CB3B39-9BD2-289D-71D5-972805D172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07" y="2270"/>
                        <a:ext cx="54" cy="6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4" h="60" extrusionOk="0">
                            <a:moveTo>
                              <a:pt x="0" y="0"/>
                            </a:moveTo>
                            <a:lnTo>
                              <a:pt x="6" y="60"/>
                            </a:lnTo>
                            <a:lnTo>
                              <a:pt x="54" y="23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5" name="Google Shape;455;p5">
                        <a:extLst>
                          <a:ext uri="{FF2B5EF4-FFF2-40B4-BE49-F238E27FC236}">
                            <a16:creationId xmlns:a16="http://schemas.microsoft.com/office/drawing/2014/main" id="{3BEA9BAB-65AF-D456-2C3D-F78CAA2755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14" y="2101"/>
                        <a:ext cx="251" cy="23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0" h="102" extrusionOk="0">
                            <a:moveTo>
                              <a:pt x="4" y="102"/>
                            </a:moveTo>
                            <a:cubicBezTo>
                              <a:pt x="4" y="102"/>
                              <a:pt x="3" y="102"/>
                              <a:pt x="3" y="102"/>
                            </a:cubicBezTo>
                            <a:cubicBezTo>
                              <a:pt x="2" y="102"/>
                              <a:pt x="0" y="101"/>
                              <a:pt x="1" y="99"/>
                            </a:cubicBezTo>
                            <a:cubicBezTo>
                              <a:pt x="1" y="97"/>
                              <a:pt x="2" y="80"/>
                              <a:pt x="9" y="74"/>
                            </a:cubicBezTo>
                            <a:cubicBezTo>
                              <a:pt x="12" y="72"/>
                              <a:pt x="18" y="69"/>
                              <a:pt x="27" y="66"/>
                            </a:cubicBezTo>
                            <a:cubicBezTo>
                              <a:pt x="31" y="65"/>
                              <a:pt x="35" y="63"/>
                              <a:pt x="36" y="63"/>
                            </a:cubicBezTo>
                            <a:cubicBezTo>
                              <a:pt x="37" y="61"/>
                              <a:pt x="39" y="58"/>
                              <a:pt x="39" y="57"/>
                            </a:cubicBezTo>
                            <a:cubicBezTo>
                              <a:pt x="39" y="57"/>
                              <a:pt x="40" y="57"/>
                              <a:pt x="40" y="56"/>
                            </a:cubicBezTo>
                            <a:cubicBezTo>
                              <a:pt x="39" y="55"/>
                              <a:pt x="39" y="52"/>
                              <a:pt x="38" y="49"/>
                            </a:cubicBezTo>
                            <a:cubicBezTo>
                              <a:pt x="38" y="48"/>
                              <a:pt x="38" y="48"/>
                              <a:pt x="38" y="47"/>
                            </a:cubicBezTo>
                            <a:cubicBezTo>
                              <a:pt x="38" y="47"/>
                              <a:pt x="38" y="47"/>
                              <a:pt x="38" y="47"/>
                            </a:cubicBezTo>
                            <a:cubicBezTo>
                              <a:pt x="36" y="46"/>
                              <a:pt x="35" y="45"/>
                              <a:pt x="34" y="42"/>
                            </a:cubicBezTo>
                            <a:cubicBezTo>
                              <a:pt x="34" y="41"/>
                              <a:pt x="34" y="41"/>
                              <a:pt x="34" y="41"/>
                            </a:cubicBezTo>
                            <a:cubicBezTo>
                              <a:pt x="34" y="38"/>
                              <a:pt x="33" y="36"/>
                              <a:pt x="33" y="34"/>
                            </a:cubicBezTo>
                            <a:cubicBezTo>
                              <a:pt x="34" y="32"/>
                              <a:pt x="34" y="32"/>
                              <a:pt x="35" y="31"/>
                            </a:cubicBezTo>
                            <a:cubicBezTo>
                              <a:pt x="34" y="27"/>
                              <a:pt x="33" y="22"/>
                              <a:pt x="33" y="20"/>
                            </a:cubicBezTo>
                            <a:cubicBezTo>
                              <a:pt x="34" y="12"/>
                              <a:pt x="40" y="4"/>
                              <a:pt x="46" y="2"/>
                            </a:cubicBezTo>
                            <a:cubicBezTo>
                              <a:pt x="51" y="0"/>
                              <a:pt x="54" y="0"/>
                              <a:pt x="55" y="0"/>
                            </a:cubicBezTo>
                            <a:cubicBezTo>
                              <a:pt x="55" y="0"/>
                              <a:pt x="59" y="0"/>
                              <a:pt x="64" y="2"/>
                            </a:cubicBezTo>
                            <a:cubicBezTo>
                              <a:pt x="70" y="4"/>
                              <a:pt x="76" y="12"/>
                              <a:pt x="76" y="20"/>
                            </a:cubicBezTo>
                            <a:cubicBezTo>
                              <a:pt x="76" y="22"/>
                              <a:pt x="76" y="27"/>
                              <a:pt x="75" y="31"/>
                            </a:cubicBezTo>
                            <a:cubicBezTo>
                              <a:pt x="75" y="32"/>
                              <a:pt x="76" y="32"/>
                              <a:pt x="76" y="34"/>
                            </a:cubicBezTo>
                            <a:cubicBezTo>
                              <a:pt x="76" y="36"/>
                              <a:pt x="76" y="38"/>
                              <a:pt x="75" y="41"/>
                            </a:cubicBezTo>
                            <a:cubicBezTo>
                              <a:pt x="75" y="42"/>
                              <a:pt x="75" y="42"/>
                              <a:pt x="75" y="42"/>
                            </a:cubicBezTo>
                            <a:cubicBezTo>
                              <a:pt x="75" y="45"/>
                              <a:pt x="73" y="46"/>
                              <a:pt x="72" y="47"/>
                            </a:cubicBezTo>
                            <a:cubicBezTo>
                              <a:pt x="72" y="47"/>
                              <a:pt x="72" y="47"/>
                              <a:pt x="72" y="47"/>
                            </a:cubicBezTo>
                            <a:cubicBezTo>
                              <a:pt x="71" y="48"/>
                              <a:pt x="71" y="49"/>
                              <a:pt x="71" y="50"/>
                            </a:cubicBezTo>
                            <a:cubicBezTo>
                              <a:pt x="71" y="52"/>
                              <a:pt x="71" y="55"/>
                              <a:pt x="70" y="57"/>
                            </a:cubicBezTo>
                            <a:cubicBezTo>
                              <a:pt x="70" y="57"/>
                              <a:pt x="70" y="57"/>
                              <a:pt x="70" y="57"/>
                            </a:cubicBezTo>
                            <a:cubicBezTo>
                              <a:pt x="71" y="58"/>
                              <a:pt x="72" y="61"/>
                              <a:pt x="73" y="63"/>
                            </a:cubicBezTo>
                            <a:cubicBezTo>
                              <a:pt x="75" y="63"/>
                              <a:pt x="79" y="65"/>
                              <a:pt x="83" y="66"/>
                            </a:cubicBezTo>
                            <a:cubicBezTo>
                              <a:pt x="91" y="69"/>
                              <a:pt x="98" y="72"/>
                              <a:pt x="100" y="74"/>
                            </a:cubicBezTo>
                            <a:cubicBezTo>
                              <a:pt x="109" y="80"/>
                              <a:pt x="110" y="97"/>
                              <a:pt x="110" y="99"/>
                            </a:cubicBezTo>
                            <a:cubicBezTo>
                              <a:pt x="110" y="101"/>
                              <a:pt x="109" y="102"/>
                              <a:pt x="107" y="102"/>
                            </a:cubicBezTo>
                            <a:cubicBezTo>
                              <a:pt x="105" y="102"/>
                              <a:pt x="104" y="101"/>
                              <a:pt x="104" y="99"/>
                            </a:cubicBezTo>
                            <a:cubicBezTo>
                              <a:pt x="104" y="95"/>
                              <a:pt x="102" y="82"/>
                              <a:pt x="97" y="79"/>
                            </a:cubicBezTo>
                            <a:cubicBezTo>
                              <a:pt x="95" y="77"/>
                              <a:pt x="87" y="74"/>
                              <a:pt x="81" y="72"/>
                            </a:cubicBezTo>
                            <a:cubicBezTo>
                              <a:pt x="72" y="69"/>
                              <a:pt x="70" y="68"/>
                              <a:pt x="69" y="66"/>
                            </a:cubicBezTo>
                            <a:cubicBezTo>
                              <a:pt x="68" y="65"/>
                              <a:pt x="66" y="62"/>
                              <a:pt x="66" y="61"/>
                            </a:cubicBezTo>
                            <a:cubicBezTo>
                              <a:pt x="64" y="60"/>
                              <a:pt x="62" y="59"/>
                              <a:pt x="62" y="57"/>
                            </a:cubicBezTo>
                            <a:cubicBezTo>
                              <a:pt x="62" y="56"/>
                              <a:pt x="63" y="55"/>
                              <a:pt x="64" y="54"/>
                            </a:cubicBezTo>
                            <a:cubicBezTo>
                              <a:pt x="65" y="53"/>
                              <a:pt x="65" y="50"/>
                              <a:pt x="65" y="49"/>
                            </a:cubicBezTo>
                            <a:cubicBezTo>
                              <a:pt x="65" y="48"/>
                              <a:pt x="65" y="47"/>
                              <a:pt x="66" y="46"/>
                            </a:cubicBezTo>
                            <a:cubicBezTo>
                              <a:pt x="66" y="43"/>
                              <a:pt x="68" y="42"/>
                              <a:pt x="69" y="41"/>
                            </a:cubicBezTo>
                            <a:cubicBezTo>
                              <a:pt x="69" y="41"/>
                              <a:pt x="69" y="41"/>
                              <a:pt x="69" y="41"/>
                            </a:cubicBezTo>
                            <a:cubicBezTo>
                              <a:pt x="69" y="40"/>
                              <a:pt x="69" y="40"/>
                              <a:pt x="70" y="39"/>
                            </a:cubicBezTo>
                            <a:cubicBezTo>
                              <a:pt x="70" y="38"/>
                              <a:pt x="70" y="36"/>
                              <a:pt x="70" y="35"/>
                            </a:cubicBezTo>
                            <a:cubicBezTo>
                              <a:pt x="70" y="35"/>
                              <a:pt x="70" y="35"/>
                              <a:pt x="70" y="34"/>
                            </a:cubicBezTo>
                            <a:cubicBezTo>
                              <a:pt x="69" y="34"/>
                              <a:pt x="68" y="32"/>
                              <a:pt x="69" y="30"/>
                            </a:cubicBezTo>
                            <a:cubicBezTo>
                              <a:pt x="69" y="28"/>
                              <a:pt x="70" y="23"/>
                              <a:pt x="70" y="20"/>
                            </a:cubicBezTo>
                            <a:cubicBezTo>
                              <a:pt x="70" y="15"/>
                              <a:pt x="65" y="9"/>
                              <a:pt x="62" y="7"/>
                            </a:cubicBezTo>
                            <a:cubicBezTo>
                              <a:pt x="57" y="6"/>
                              <a:pt x="55" y="6"/>
                              <a:pt x="55" y="6"/>
                            </a:cubicBezTo>
                            <a:cubicBezTo>
                              <a:pt x="55" y="6"/>
                              <a:pt x="55" y="6"/>
                              <a:pt x="55" y="6"/>
                            </a:cubicBezTo>
                            <a:cubicBezTo>
                              <a:pt x="55" y="6"/>
                              <a:pt x="55" y="6"/>
                              <a:pt x="55" y="6"/>
                            </a:cubicBezTo>
                            <a:cubicBezTo>
                              <a:pt x="54" y="6"/>
                              <a:pt x="52" y="6"/>
                              <a:pt x="48" y="7"/>
                            </a:cubicBezTo>
                            <a:cubicBezTo>
                              <a:pt x="44" y="9"/>
                              <a:pt x="40" y="15"/>
                              <a:pt x="39" y="20"/>
                            </a:cubicBezTo>
                            <a:cubicBezTo>
                              <a:pt x="39" y="23"/>
                              <a:pt x="40" y="28"/>
                              <a:pt x="41" y="30"/>
                            </a:cubicBezTo>
                            <a:cubicBezTo>
                              <a:pt x="41" y="30"/>
                              <a:pt x="41" y="30"/>
                              <a:pt x="41" y="30"/>
                            </a:cubicBezTo>
                            <a:cubicBezTo>
                              <a:pt x="41" y="32"/>
                              <a:pt x="40" y="34"/>
                              <a:pt x="40" y="34"/>
                            </a:cubicBezTo>
                            <a:cubicBezTo>
                              <a:pt x="40" y="35"/>
                              <a:pt x="39" y="35"/>
                              <a:pt x="39" y="35"/>
                            </a:cubicBezTo>
                            <a:cubicBezTo>
                              <a:pt x="39" y="36"/>
                              <a:pt x="40" y="38"/>
                              <a:pt x="40" y="39"/>
                            </a:cubicBezTo>
                            <a:cubicBezTo>
                              <a:pt x="40" y="40"/>
                              <a:pt x="40" y="40"/>
                              <a:pt x="40" y="41"/>
                            </a:cubicBezTo>
                            <a:cubicBezTo>
                              <a:pt x="40" y="41"/>
                              <a:pt x="40" y="41"/>
                              <a:pt x="40" y="41"/>
                            </a:cubicBezTo>
                            <a:cubicBezTo>
                              <a:pt x="42" y="42"/>
                              <a:pt x="43" y="43"/>
                              <a:pt x="44" y="46"/>
                            </a:cubicBezTo>
                            <a:cubicBezTo>
                              <a:pt x="44" y="47"/>
                              <a:pt x="44" y="47"/>
                              <a:pt x="44" y="48"/>
                            </a:cubicBezTo>
                            <a:cubicBezTo>
                              <a:pt x="45" y="50"/>
                              <a:pt x="45" y="53"/>
                              <a:pt x="46" y="54"/>
                            </a:cubicBezTo>
                            <a:cubicBezTo>
                              <a:pt x="46" y="55"/>
                              <a:pt x="47" y="56"/>
                              <a:pt x="47" y="56"/>
                            </a:cubicBezTo>
                            <a:cubicBezTo>
                              <a:pt x="47" y="58"/>
                              <a:pt x="46" y="60"/>
                              <a:pt x="44" y="61"/>
                            </a:cubicBezTo>
                            <a:cubicBezTo>
                              <a:pt x="43" y="62"/>
                              <a:pt x="42" y="65"/>
                              <a:pt x="41" y="66"/>
                            </a:cubicBezTo>
                            <a:cubicBezTo>
                              <a:pt x="40" y="68"/>
                              <a:pt x="38" y="69"/>
                              <a:pt x="29" y="72"/>
                            </a:cubicBezTo>
                            <a:cubicBezTo>
                              <a:pt x="24" y="74"/>
                              <a:pt x="15" y="77"/>
                              <a:pt x="13" y="78"/>
                            </a:cubicBezTo>
                            <a:cubicBezTo>
                              <a:pt x="9" y="82"/>
                              <a:pt x="7" y="93"/>
                              <a:pt x="7" y="100"/>
                            </a:cubicBezTo>
                            <a:cubicBezTo>
                              <a:pt x="6" y="101"/>
                              <a:pt x="5" y="102"/>
                              <a:pt x="4" y="102"/>
                            </a:cubicBez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6" name="Google Shape;456;p5">
                        <a:extLst>
                          <a:ext uri="{FF2B5EF4-FFF2-40B4-BE49-F238E27FC236}">
                            <a16:creationId xmlns:a16="http://schemas.microsoft.com/office/drawing/2014/main" id="{C2791425-7E94-A9B1-84D1-0654DB9200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66" y="2133"/>
                        <a:ext cx="126" cy="14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" h="62" extrusionOk="0">
                            <a:moveTo>
                              <a:pt x="44" y="37"/>
                            </a:moveTo>
                            <a:cubicBezTo>
                              <a:pt x="44" y="37"/>
                              <a:pt x="42" y="37"/>
                              <a:pt x="42" y="37"/>
                            </a:cubicBezTo>
                            <a:cubicBezTo>
                              <a:pt x="41" y="36"/>
                              <a:pt x="41" y="35"/>
                              <a:pt x="41" y="35"/>
                            </a:cubicBezTo>
                            <a:cubicBezTo>
                              <a:pt x="41" y="35"/>
                              <a:pt x="41" y="34"/>
                              <a:pt x="41" y="34"/>
                            </a:cubicBezTo>
                            <a:cubicBezTo>
                              <a:pt x="42" y="34"/>
                              <a:pt x="42" y="34"/>
                              <a:pt x="42" y="33"/>
                            </a:cubicBezTo>
                            <a:cubicBezTo>
                              <a:pt x="43" y="32"/>
                              <a:pt x="44" y="31"/>
                              <a:pt x="44" y="29"/>
                            </a:cubicBezTo>
                            <a:cubicBezTo>
                              <a:pt x="45" y="29"/>
                              <a:pt x="46" y="28"/>
                              <a:pt x="47" y="26"/>
                            </a:cubicBezTo>
                            <a:cubicBezTo>
                              <a:pt x="47" y="26"/>
                              <a:pt x="47" y="26"/>
                              <a:pt x="47" y="26"/>
                            </a:cubicBezTo>
                            <a:cubicBezTo>
                              <a:pt x="47" y="23"/>
                              <a:pt x="48" y="19"/>
                              <a:pt x="46" y="17"/>
                            </a:cubicBezTo>
                            <a:cubicBezTo>
                              <a:pt x="46" y="17"/>
                              <a:pt x="45" y="17"/>
                              <a:pt x="45" y="17"/>
                            </a:cubicBezTo>
                            <a:cubicBezTo>
                              <a:pt x="45" y="14"/>
                              <a:pt x="45" y="9"/>
                              <a:pt x="43" y="6"/>
                            </a:cubicBezTo>
                            <a:cubicBezTo>
                              <a:pt x="41" y="3"/>
                              <a:pt x="37" y="1"/>
                              <a:pt x="33" y="1"/>
                            </a:cubicBezTo>
                            <a:cubicBezTo>
                              <a:pt x="33" y="1"/>
                              <a:pt x="33" y="1"/>
                              <a:pt x="32" y="1"/>
                            </a:cubicBezTo>
                            <a:cubicBezTo>
                              <a:pt x="31" y="1"/>
                              <a:pt x="31" y="1"/>
                              <a:pt x="31" y="1"/>
                            </a:cubicBezTo>
                            <a:cubicBezTo>
                              <a:pt x="27" y="0"/>
                              <a:pt x="23" y="2"/>
                              <a:pt x="20" y="6"/>
                            </a:cubicBezTo>
                            <a:cubicBezTo>
                              <a:pt x="18" y="9"/>
                              <a:pt x="18" y="14"/>
                              <a:pt x="19" y="17"/>
                            </a:cubicBezTo>
                            <a:cubicBezTo>
                              <a:pt x="18" y="17"/>
                              <a:pt x="18" y="17"/>
                              <a:pt x="18" y="17"/>
                            </a:cubicBezTo>
                            <a:cubicBezTo>
                              <a:pt x="16" y="19"/>
                              <a:pt x="16" y="22"/>
                              <a:pt x="17" y="25"/>
                            </a:cubicBezTo>
                            <a:cubicBezTo>
                              <a:pt x="17" y="26"/>
                              <a:pt x="17" y="26"/>
                              <a:pt x="17" y="26"/>
                            </a:cubicBezTo>
                            <a:cubicBezTo>
                              <a:pt x="17" y="28"/>
                              <a:pt x="18" y="29"/>
                              <a:pt x="19" y="29"/>
                            </a:cubicBezTo>
                            <a:cubicBezTo>
                              <a:pt x="19" y="31"/>
                              <a:pt x="20" y="32"/>
                              <a:pt x="22" y="33"/>
                            </a:cubicBezTo>
                            <a:cubicBezTo>
                              <a:pt x="22" y="34"/>
                              <a:pt x="22" y="34"/>
                              <a:pt x="22" y="34"/>
                            </a:cubicBezTo>
                            <a:cubicBezTo>
                              <a:pt x="22" y="34"/>
                              <a:pt x="22" y="35"/>
                              <a:pt x="22" y="35"/>
                            </a:cubicBezTo>
                            <a:cubicBezTo>
                              <a:pt x="22" y="35"/>
                              <a:pt x="22" y="36"/>
                              <a:pt x="22" y="37"/>
                            </a:cubicBezTo>
                            <a:cubicBezTo>
                              <a:pt x="22" y="37"/>
                              <a:pt x="20" y="38"/>
                              <a:pt x="19" y="38"/>
                            </a:cubicBezTo>
                            <a:cubicBezTo>
                              <a:pt x="15" y="39"/>
                              <a:pt x="11" y="40"/>
                              <a:pt x="8" y="43"/>
                            </a:cubicBezTo>
                            <a:cubicBezTo>
                              <a:pt x="4" y="48"/>
                              <a:pt x="1" y="59"/>
                              <a:pt x="1" y="60"/>
                            </a:cubicBezTo>
                            <a:cubicBezTo>
                              <a:pt x="0" y="61"/>
                              <a:pt x="1" y="62"/>
                              <a:pt x="2" y="62"/>
                            </a:cubicBezTo>
                            <a:cubicBezTo>
                              <a:pt x="2" y="62"/>
                              <a:pt x="2" y="62"/>
                              <a:pt x="3" y="62"/>
                            </a:cubicBezTo>
                            <a:cubicBezTo>
                              <a:pt x="3" y="62"/>
                              <a:pt x="4" y="62"/>
                              <a:pt x="5" y="61"/>
                            </a:cubicBezTo>
                            <a:cubicBezTo>
                              <a:pt x="5" y="58"/>
                              <a:pt x="8" y="49"/>
                              <a:pt x="11" y="46"/>
                            </a:cubicBezTo>
                            <a:cubicBezTo>
                              <a:pt x="13" y="43"/>
                              <a:pt x="17" y="43"/>
                              <a:pt x="20" y="42"/>
                            </a:cubicBezTo>
                            <a:cubicBezTo>
                              <a:pt x="22" y="41"/>
                              <a:pt x="24" y="41"/>
                              <a:pt x="25" y="39"/>
                            </a:cubicBezTo>
                            <a:cubicBezTo>
                              <a:pt x="27" y="37"/>
                              <a:pt x="26" y="35"/>
                              <a:pt x="26" y="34"/>
                            </a:cubicBezTo>
                            <a:cubicBezTo>
                              <a:pt x="26" y="34"/>
                              <a:pt x="26" y="34"/>
                              <a:pt x="26" y="34"/>
                            </a:cubicBezTo>
                            <a:cubicBezTo>
                              <a:pt x="27" y="33"/>
                              <a:pt x="26" y="32"/>
                              <a:pt x="25" y="31"/>
                            </a:cubicBezTo>
                            <a:cubicBezTo>
                              <a:pt x="24" y="30"/>
                              <a:pt x="23" y="29"/>
                              <a:pt x="23" y="28"/>
                            </a:cubicBezTo>
                            <a:cubicBezTo>
                              <a:pt x="23" y="26"/>
                              <a:pt x="22" y="26"/>
                              <a:pt x="21" y="26"/>
                            </a:cubicBezTo>
                            <a:cubicBezTo>
                              <a:pt x="21" y="25"/>
                              <a:pt x="21" y="25"/>
                              <a:pt x="21" y="24"/>
                            </a:cubicBezTo>
                            <a:cubicBezTo>
                              <a:pt x="20" y="23"/>
                              <a:pt x="20" y="21"/>
                              <a:pt x="20" y="21"/>
                            </a:cubicBezTo>
                            <a:cubicBezTo>
                              <a:pt x="21" y="21"/>
                              <a:pt x="21" y="21"/>
                              <a:pt x="22" y="21"/>
                            </a:cubicBezTo>
                            <a:cubicBezTo>
                              <a:pt x="23" y="20"/>
                              <a:pt x="23" y="19"/>
                              <a:pt x="23" y="19"/>
                            </a:cubicBezTo>
                            <a:cubicBezTo>
                              <a:pt x="22" y="15"/>
                              <a:pt x="22" y="10"/>
                              <a:pt x="23" y="9"/>
                            </a:cubicBezTo>
                            <a:cubicBezTo>
                              <a:pt x="25" y="7"/>
                              <a:pt x="27" y="5"/>
                              <a:pt x="30" y="5"/>
                            </a:cubicBezTo>
                            <a:cubicBezTo>
                              <a:pt x="31" y="5"/>
                              <a:pt x="31" y="5"/>
                              <a:pt x="31" y="5"/>
                            </a:cubicBezTo>
                            <a:cubicBezTo>
                              <a:pt x="33" y="5"/>
                              <a:pt x="33" y="5"/>
                              <a:pt x="33" y="5"/>
                            </a:cubicBezTo>
                            <a:cubicBezTo>
                              <a:pt x="36" y="4"/>
                              <a:pt x="39" y="7"/>
                              <a:pt x="40" y="9"/>
                            </a:cubicBezTo>
                            <a:cubicBezTo>
                              <a:pt x="41" y="10"/>
                              <a:pt x="41" y="15"/>
                              <a:pt x="41" y="19"/>
                            </a:cubicBezTo>
                            <a:cubicBezTo>
                              <a:pt x="41" y="19"/>
                              <a:pt x="41" y="20"/>
                              <a:pt x="42" y="21"/>
                            </a:cubicBezTo>
                            <a:cubicBezTo>
                              <a:pt x="42" y="21"/>
                              <a:pt x="43" y="21"/>
                              <a:pt x="43" y="21"/>
                            </a:cubicBezTo>
                            <a:cubicBezTo>
                              <a:pt x="43" y="22"/>
                              <a:pt x="43" y="23"/>
                              <a:pt x="43" y="25"/>
                            </a:cubicBezTo>
                            <a:cubicBezTo>
                              <a:pt x="43" y="25"/>
                              <a:pt x="43" y="25"/>
                              <a:pt x="43" y="26"/>
                            </a:cubicBezTo>
                            <a:cubicBezTo>
                              <a:pt x="42" y="26"/>
                              <a:pt x="41" y="26"/>
                              <a:pt x="40" y="28"/>
                            </a:cubicBezTo>
                            <a:cubicBezTo>
                              <a:pt x="40" y="29"/>
                              <a:pt x="39" y="30"/>
                              <a:pt x="39" y="31"/>
                            </a:cubicBezTo>
                            <a:cubicBezTo>
                              <a:pt x="38" y="32"/>
                              <a:pt x="37" y="33"/>
                              <a:pt x="37" y="34"/>
                            </a:cubicBezTo>
                            <a:cubicBezTo>
                              <a:pt x="37" y="35"/>
                              <a:pt x="37" y="35"/>
                              <a:pt x="37" y="35"/>
                            </a:cubicBezTo>
                            <a:cubicBezTo>
                              <a:pt x="37" y="35"/>
                              <a:pt x="37" y="37"/>
                              <a:pt x="38" y="39"/>
                            </a:cubicBezTo>
                            <a:cubicBezTo>
                              <a:pt x="40" y="41"/>
                              <a:pt x="41" y="41"/>
                              <a:pt x="44" y="41"/>
                            </a:cubicBezTo>
                            <a:cubicBezTo>
                              <a:pt x="46" y="42"/>
                              <a:pt x="49" y="42"/>
                              <a:pt x="51" y="44"/>
                            </a:cubicBezTo>
                            <a:cubicBezTo>
                              <a:pt x="52" y="45"/>
                              <a:pt x="53" y="45"/>
                              <a:pt x="54" y="45"/>
                            </a:cubicBezTo>
                            <a:cubicBezTo>
                              <a:pt x="55" y="44"/>
                              <a:pt x="55" y="42"/>
                              <a:pt x="54" y="42"/>
                            </a:cubicBezTo>
                            <a:cubicBezTo>
                              <a:pt x="51" y="38"/>
                              <a:pt x="47" y="38"/>
                              <a:pt x="44" y="37"/>
                            </a:cubicBez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  <p:sp>
                    <p:nvSpPr>
                      <p:cNvPr id="587" name="Google Shape;457;p5">
                        <a:extLst>
                          <a:ext uri="{FF2B5EF4-FFF2-40B4-BE49-F238E27FC236}">
                            <a16:creationId xmlns:a16="http://schemas.microsoft.com/office/drawing/2014/main" id="{8FAE0706-9316-E7EE-1B15-80B19406AB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88" y="2131"/>
                        <a:ext cx="121" cy="12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3" h="56" extrusionOk="0">
                            <a:moveTo>
                              <a:pt x="53" y="53"/>
                            </a:moveTo>
                            <a:cubicBezTo>
                              <a:pt x="53" y="53"/>
                              <a:pt x="50" y="49"/>
                              <a:pt x="49" y="45"/>
                            </a:cubicBezTo>
                            <a:cubicBezTo>
                              <a:pt x="47" y="41"/>
                              <a:pt x="40" y="38"/>
                              <a:pt x="38" y="37"/>
                            </a:cubicBezTo>
                            <a:cubicBezTo>
                              <a:pt x="37" y="37"/>
                              <a:pt x="35" y="36"/>
                              <a:pt x="33" y="35"/>
                            </a:cubicBezTo>
                            <a:cubicBezTo>
                              <a:pt x="34" y="34"/>
                              <a:pt x="36" y="34"/>
                              <a:pt x="37" y="34"/>
                            </a:cubicBezTo>
                            <a:cubicBezTo>
                              <a:pt x="41" y="34"/>
                              <a:pt x="43" y="29"/>
                              <a:pt x="43" y="29"/>
                            </a:cubicBezTo>
                            <a:cubicBezTo>
                              <a:pt x="43" y="28"/>
                              <a:pt x="43" y="26"/>
                              <a:pt x="42" y="26"/>
                            </a:cubicBezTo>
                            <a:cubicBezTo>
                              <a:pt x="42" y="26"/>
                              <a:pt x="40" y="25"/>
                              <a:pt x="39" y="23"/>
                            </a:cubicBezTo>
                            <a:cubicBezTo>
                              <a:pt x="39" y="22"/>
                              <a:pt x="39" y="21"/>
                              <a:pt x="39" y="19"/>
                            </a:cubicBezTo>
                            <a:cubicBezTo>
                              <a:pt x="39" y="18"/>
                              <a:pt x="39" y="17"/>
                              <a:pt x="39" y="14"/>
                            </a:cubicBezTo>
                            <a:cubicBezTo>
                              <a:pt x="38" y="5"/>
                              <a:pt x="29" y="0"/>
                              <a:pt x="25" y="0"/>
                            </a:cubicBezTo>
                            <a:cubicBezTo>
                              <a:pt x="23" y="0"/>
                              <a:pt x="23" y="0"/>
                              <a:pt x="23" y="0"/>
                            </a:cubicBezTo>
                            <a:cubicBezTo>
                              <a:pt x="18" y="0"/>
                              <a:pt x="9" y="5"/>
                              <a:pt x="9" y="14"/>
                            </a:cubicBezTo>
                            <a:cubicBezTo>
                              <a:pt x="9" y="17"/>
                              <a:pt x="9" y="18"/>
                              <a:pt x="9" y="19"/>
                            </a:cubicBezTo>
                            <a:cubicBezTo>
                              <a:pt x="9" y="21"/>
                              <a:pt x="9" y="22"/>
                              <a:pt x="8" y="23"/>
                            </a:cubicBezTo>
                            <a:cubicBezTo>
                              <a:pt x="7" y="25"/>
                              <a:pt x="6" y="26"/>
                              <a:pt x="6" y="26"/>
                            </a:cubicBezTo>
                            <a:cubicBezTo>
                              <a:pt x="5" y="26"/>
                              <a:pt x="4" y="28"/>
                              <a:pt x="5" y="29"/>
                            </a:cubicBezTo>
                            <a:cubicBezTo>
                              <a:pt x="5" y="29"/>
                              <a:pt x="6" y="34"/>
                              <a:pt x="11" y="34"/>
                            </a:cubicBezTo>
                            <a:cubicBezTo>
                              <a:pt x="12" y="34"/>
                              <a:pt x="13" y="34"/>
                              <a:pt x="14" y="35"/>
                            </a:cubicBezTo>
                            <a:cubicBezTo>
                              <a:pt x="13" y="36"/>
                              <a:pt x="11" y="37"/>
                              <a:pt x="10" y="37"/>
                            </a:cubicBezTo>
                            <a:cubicBezTo>
                              <a:pt x="9" y="37"/>
                              <a:pt x="9" y="37"/>
                              <a:pt x="9" y="37"/>
                            </a:cubicBezTo>
                            <a:cubicBezTo>
                              <a:pt x="7" y="38"/>
                              <a:pt x="3" y="39"/>
                              <a:pt x="1" y="43"/>
                            </a:cubicBezTo>
                            <a:cubicBezTo>
                              <a:pt x="1" y="44"/>
                              <a:pt x="1" y="44"/>
                              <a:pt x="1" y="45"/>
                            </a:cubicBezTo>
                            <a:cubicBezTo>
                              <a:pt x="0" y="45"/>
                              <a:pt x="1" y="46"/>
                              <a:pt x="1" y="47"/>
                            </a:cubicBezTo>
                            <a:cubicBezTo>
                              <a:pt x="1" y="47"/>
                              <a:pt x="1" y="47"/>
                              <a:pt x="2" y="48"/>
                            </a:cubicBezTo>
                            <a:cubicBezTo>
                              <a:pt x="3" y="48"/>
                              <a:pt x="4" y="47"/>
                              <a:pt x="5" y="46"/>
                            </a:cubicBezTo>
                            <a:cubicBezTo>
                              <a:pt x="5" y="46"/>
                              <a:pt x="5" y="45"/>
                              <a:pt x="5" y="45"/>
                            </a:cubicBezTo>
                            <a:cubicBezTo>
                              <a:pt x="6" y="43"/>
                              <a:pt x="9" y="42"/>
                              <a:pt x="11" y="41"/>
                            </a:cubicBezTo>
                            <a:cubicBezTo>
                              <a:pt x="11" y="41"/>
                              <a:pt x="11" y="41"/>
                              <a:pt x="11" y="41"/>
                            </a:cubicBezTo>
                            <a:cubicBezTo>
                              <a:pt x="13" y="40"/>
                              <a:pt x="18" y="37"/>
                              <a:pt x="18" y="37"/>
                            </a:cubicBezTo>
                            <a:cubicBezTo>
                              <a:pt x="19" y="37"/>
                              <a:pt x="19" y="35"/>
                              <a:pt x="19" y="32"/>
                            </a:cubicBezTo>
                            <a:cubicBezTo>
                              <a:pt x="19" y="32"/>
                              <a:pt x="18" y="31"/>
                              <a:pt x="17" y="31"/>
                            </a:cubicBezTo>
                            <a:cubicBezTo>
                              <a:pt x="17" y="31"/>
                              <a:pt x="14" y="30"/>
                              <a:pt x="11" y="30"/>
                            </a:cubicBezTo>
                            <a:cubicBezTo>
                              <a:pt x="10" y="30"/>
                              <a:pt x="10" y="29"/>
                              <a:pt x="9" y="29"/>
                            </a:cubicBezTo>
                            <a:cubicBezTo>
                              <a:pt x="10" y="28"/>
                              <a:pt x="11" y="26"/>
                              <a:pt x="12" y="25"/>
                            </a:cubicBezTo>
                            <a:cubicBezTo>
                              <a:pt x="13" y="23"/>
                              <a:pt x="13" y="22"/>
                              <a:pt x="13" y="19"/>
                            </a:cubicBezTo>
                            <a:cubicBezTo>
                              <a:pt x="13" y="18"/>
                              <a:pt x="13" y="17"/>
                              <a:pt x="13" y="14"/>
                            </a:cubicBezTo>
                            <a:cubicBezTo>
                              <a:pt x="13" y="8"/>
                              <a:pt x="20" y="4"/>
                              <a:pt x="23" y="4"/>
                            </a:cubicBezTo>
                            <a:cubicBezTo>
                              <a:pt x="25" y="4"/>
                              <a:pt x="25" y="4"/>
                              <a:pt x="25" y="4"/>
                            </a:cubicBezTo>
                            <a:cubicBezTo>
                              <a:pt x="27" y="4"/>
                              <a:pt x="34" y="8"/>
                              <a:pt x="35" y="14"/>
                            </a:cubicBezTo>
                            <a:cubicBezTo>
                              <a:pt x="35" y="17"/>
                              <a:pt x="35" y="18"/>
                              <a:pt x="35" y="19"/>
                            </a:cubicBezTo>
                            <a:cubicBezTo>
                              <a:pt x="34" y="22"/>
                              <a:pt x="35" y="23"/>
                              <a:pt x="36" y="25"/>
                            </a:cubicBezTo>
                            <a:cubicBezTo>
                              <a:pt x="36" y="26"/>
                              <a:pt x="37" y="28"/>
                              <a:pt x="38" y="29"/>
                            </a:cubicBezTo>
                            <a:cubicBezTo>
                              <a:pt x="38" y="29"/>
                              <a:pt x="37" y="30"/>
                              <a:pt x="36" y="30"/>
                            </a:cubicBezTo>
                            <a:cubicBezTo>
                              <a:pt x="34" y="30"/>
                              <a:pt x="30" y="31"/>
                              <a:pt x="30" y="31"/>
                            </a:cubicBezTo>
                            <a:cubicBezTo>
                              <a:pt x="30" y="31"/>
                              <a:pt x="29" y="32"/>
                              <a:pt x="29" y="32"/>
                            </a:cubicBezTo>
                            <a:cubicBezTo>
                              <a:pt x="28" y="36"/>
                              <a:pt x="29" y="37"/>
                              <a:pt x="29" y="37"/>
                            </a:cubicBezTo>
                            <a:cubicBezTo>
                              <a:pt x="30" y="37"/>
                              <a:pt x="34" y="40"/>
                              <a:pt x="37" y="41"/>
                            </a:cubicBezTo>
                            <a:cubicBezTo>
                              <a:pt x="39" y="42"/>
                              <a:pt x="44" y="44"/>
                              <a:pt x="45" y="47"/>
                            </a:cubicBezTo>
                            <a:cubicBezTo>
                              <a:pt x="46" y="50"/>
                              <a:pt x="49" y="55"/>
                              <a:pt x="49" y="55"/>
                            </a:cubicBezTo>
                            <a:cubicBezTo>
                              <a:pt x="49" y="56"/>
                              <a:pt x="50" y="56"/>
                              <a:pt x="51" y="56"/>
                            </a:cubicBezTo>
                            <a:cubicBezTo>
                              <a:pt x="51" y="56"/>
                              <a:pt x="51" y="56"/>
                              <a:pt x="52" y="56"/>
                            </a:cubicBezTo>
                            <a:cubicBezTo>
                              <a:pt x="53" y="55"/>
                              <a:pt x="53" y="54"/>
                              <a:pt x="53" y="53"/>
                            </a:cubicBez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100800" tIns="50400" rIns="100800" bIns="50400" anchor="t" anchorCtr="0">
                        <a:no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R="0" lvl="1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R="0" lvl="2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R="0" lvl="3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R="0" lvl="4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R="0" lvl="5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R="0" lvl="6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R="0" lvl="7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R="0" lvl="8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Font typeface="Arial"/>
                          <a:defRPr sz="1867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algn="l" rtl="0">
                          <a:buClr>
                            <a:schemeClr val="dk1"/>
                          </a:buClr>
                          <a:buSzPts val="2205"/>
                        </a:pPr>
                        <a:endParaRPr sz="2205">
                          <a:solidFill>
                            <a:srgbClr val="7FCD55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372" name="Google Shape;445;p5">
                    <a:extLst>
                      <a:ext uri="{FF2B5EF4-FFF2-40B4-BE49-F238E27FC236}">
                        <a16:creationId xmlns:a16="http://schemas.microsoft.com/office/drawing/2014/main" id="{19CD9578-7C44-BE94-C29C-D04F31687D45}"/>
                      </a:ext>
                    </a:extLst>
                  </p:cNvPr>
                  <p:cNvSpPr/>
                  <p:nvPr/>
                </p:nvSpPr>
                <p:spPr>
                  <a:xfrm>
                    <a:off x="694744" y="4378621"/>
                    <a:ext cx="576000" cy="540000"/>
                  </a:xfrm>
                  <a:prstGeom prst="flowChartConnector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867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algn="ctr" rtl="0">
                      <a:buClr>
                        <a:srgbClr val="000000"/>
                      </a:buClr>
                      <a:buSzPts val="1400"/>
                    </a:pPr>
                    <a:endParaRPr sz="1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73" name="Group 372">
                    <a:extLst>
                      <a:ext uri="{FF2B5EF4-FFF2-40B4-BE49-F238E27FC236}">
                        <a16:creationId xmlns:a16="http://schemas.microsoft.com/office/drawing/2014/main" id="{4A311806-2419-4BFE-472E-078891317549}"/>
                      </a:ext>
                    </a:extLst>
                  </p:cNvPr>
                  <p:cNvGrpSpPr/>
                  <p:nvPr/>
                </p:nvGrpSpPr>
                <p:grpSpPr>
                  <a:xfrm>
                    <a:off x="708128" y="5564180"/>
                    <a:ext cx="576000" cy="540000"/>
                    <a:chOff x="190738" y="5724946"/>
                    <a:chExt cx="684000" cy="558000"/>
                  </a:xfrm>
                </p:grpSpPr>
                <p:sp>
                  <p:nvSpPr>
                    <p:cNvPr id="381" name="Google Shape;445;p5">
                      <a:extLst>
                        <a:ext uri="{FF2B5EF4-FFF2-40B4-BE49-F238E27FC236}">
                          <a16:creationId xmlns:a16="http://schemas.microsoft.com/office/drawing/2014/main" id="{0A24C85F-813D-6D98-B40F-C94A483BDB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0738" y="5724946"/>
                      <a:ext cx="684000" cy="558000"/>
                    </a:xfrm>
                    <a:prstGeom prst="flowChartConnector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pic>
                  <p:nvPicPr>
                    <p:cNvPr id="576" name="Graphic 575">
                      <a:extLst>
                        <a:ext uri="{FF2B5EF4-FFF2-40B4-BE49-F238E27FC236}">
                          <a16:creationId xmlns:a16="http://schemas.microsoft.com/office/drawing/2014/main" id="{527C1F14-B13B-0F17-A11F-D214A5AEC818}"/>
                        </a:ext>
                      </a:extLst>
                    </p:cNvPr>
                    <p:cNvPicPr>
                      <a:picLocks/>
                    </p:cNvPicPr>
                    <p:nvPr/>
                  </p:nvPicPr>
                  <p:blipFill>
                    <a:blip r:embed="rId31">
                      <a:extLst>
                        <a:ext uri="{96DAC541-7B7A-43D3-8B79-37D633B846F1}">
                          <asvg:svgBlip xmlns:asvg="http://schemas.microsoft.com/office/drawing/2016/SVG/main" r:embed="rId3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47521" y="5757231"/>
                      <a:ext cx="560106" cy="503999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374" name="Group 373">
                    <a:extLst>
                      <a:ext uri="{FF2B5EF4-FFF2-40B4-BE49-F238E27FC236}">
                        <a16:creationId xmlns:a16="http://schemas.microsoft.com/office/drawing/2014/main" id="{5CE219CD-5E7E-3D90-DD47-6878FB4384FD}"/>
                      </a:ext>
                    </a:extLst>
                  </p:cNvPr>
                  <p:cNvGrpSpPr/>
                  <p:nvPr/>
                </p:nvGrpSpPr>
                <p:grpSpPr>
                  <a:xfrm>
                    <a:off x="707391" y="4970850"/>
                    <a:ext cx="576000" cy="540000"/>
                    <a:chOff x="198792" y="5191171"/>
                    <a:chExt cx="684000" cy="558000"/>
                  </a:xfrm>
                </p:grpSpPr>
                <p:sp>
                  <p:nvSpPr>
                    <p:cNvPr id="379" name="Google Shape;445;p5">
                      <a:extLst>
                        <a:ext uri="{FF2B5EF4-FFF2-40B4-BE49-F238E27FC236}">
                          <a16:creationId xmlns:a16="http://schemas.microsoft.com/office/drawing/2014/main" id="{68DC13E9-7812-B99C-F76E-38FA283A37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8792" y="5191171"/>
                      <a:ext cx="684000" cy="558000"/>
                    </a:xfrm>
                    <a:prstGeom prst="flowChartConnector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0" name="Freeform 5">
                      <a:extLst>
                        <a:ext uri="{FF2B5EF4-FFF2-40B4-BE49-F238E27FC236}">
                          <a16:creationId xmlns:a16="http://schemas.microsoft.com/office/drawing/2014/main" id="{C4F7346E-E7F3-4064-54E0-790ADB698A03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314338" y="5299181"/>
                      <a:ext cx="427500" cy="372000"/>
                    </a:xfrm>
                    <a:custGeom>
                      <a:avLst/>
                      <a:gdLst>
                        <a:gd name="T0" fmla="*/ 124 w 200"/>
                        <a:gd name="T1" fmla="*/ 2 h 194"/>
                        <a:gd name="T2" fmla="*/ 100 w 200"/>
                        <a:gd name="T3" fmla="*/ 15 h 194"/>
                        <a:gd name="T4" fmla="*/ 76 w 200"/>
                        <a:gd name="T5" fmla="*/ 2 h 194"/>
                        <a:gd name="T6" fmla="*/ 66 w 200"/>
                        <a:gd name="T7" fmla="*/ 1 h 194"/>
                        <a:gd name="T8" fmla="*/ 30 w 200"/>
                        <a:gd name="T9" fmla="*/ 29 h 194"/>
                        <a:gd name="T10" fmla="*/ 25 w 200"/>
                        <a:gd name="T11" fmla="*/ 65 h 194"/>
                        <a:gd name="T12" fmla="*/ 0 w 200"/>
                        <a:gd name="T13" fmla="*/ 78 h 194"/>
                        <a:gd name="T14" fmla="*/ 6 w 200"/>
                        <a:gd name="T15" fmla="*/ 123 h 194"/>
                        <a:gd name="T16" fmla="*/ 35 w 200"/>
                        <a:gd name="T17" fmla="*/ 146 h 194"/>
                        <a:gd name="T18" fmla="*/ 34 w 200"/>
                        <a:gd name="T19" fmla="*/ 174 h 194"/>
                        <a:gd name="T20" fmla="*/ 70 w 200"/>
                        <a:gd name="T21" fmla="*/ 194 h 194"/>
                        <a:gd name="T22" fmla="*/ 90 w 200"/>
                        <a:gd name="T23" fmla="*/ 177 h 194"/>
                        <a:gd name="T24" fmla="*/ 110 w 200"/>
                        <a:gd name="T25" fmla="*/ 177 h 194"/>
                        <a:gd name="T26" fmla="*/ 130 w 200"/>
                        <a:gd name="T27" fmla="*/ 194 h 194"/>
                        <a:gd name="T28" fmla="*/ 166 w 200"/>
                        <a:gd name="T29" fmla="*/ 174 h 194"/>
                        <a:gd name="T30" fmla="*/ 165 w 200"/>
                        <a:gd name="T31" fmla="*/ 146 h 194"/>
                        <a:gd name="T32" fmla="*/ 194 w 200"/>
                        <a:gd name="T33" fmla="*/ 123 h 194"/>
                        <a:gd name="T34" fmla="*/ 200 w 200"/>
                        <a:gd name="T35" fmla="*/ 78 h 194"/>
                        <a:gd name="T36" fmla="*/ 175 w 200"/>
                        <a:gd name="T37" fmla="*/ 65 h 194"/>
                        <a:gd name="T38" fmla="*/ 170 w 200"/>
                        <a:gd name="T39" fmla="*/ 29 h 194"/>
                        <a:gd name="T40" fmla="*/ 134 w 200"/>
                        <a:gd name="T41" fmla="*/ 1 h 194"/>
                        <a:gd name="T42" fmla="*/ 131 w 200"/>
                        <a:gd name="T43" fmla="*/ 13 h 194"/>
                        <a:gd name="T44" fmla="*/ 152 w 200"/>
                        <a:gd name="T45" fmla="*/ 44 h 194"/>
                        <a:gd name="T46" fmla="*/ 155 w 200"/>
                        <a:gd name="T47" fmla="*/ 55 h 194"/>
                        <a:gd name="T48" fmla="*/ 166 w 200"/>
                        <a:gd name="T49" fmla="*/ 76 h 194"/>
                        <a:gd name="T50" fmla="*/ 188 w 200"/>
                        <a:gd name="T51" fmla="*/ 81 h 194"/>
                        <a:gd name="T52" fmla="*/ 172 w 200"/>
                        <a:gd name="T53" fmla="*/ 116 h 194"/>
                        <a:gd name="T54" fmla="*/ 163 w 200"/>
                        <a:gd name="T55" fmla="*/ 123 h 194"/>
                        <a:gd name="T56" fmla="*/ 151 w 200"/>
                        <a:gd name="T57" fmla="*/ 143 h 194"/>
                        <a:gd name="T58" fmla="*/ 157 w 200"/>
                        <a:gd name="T59" fmla="*/ 165 h 194"/>
                        <a:gd name="T60" fmla="*/ 119 w 200"/>
                        <a:gd name="T61" fmla="*/ 168 h 194"/>
                        <a:gd name="T62" fmla="*/ 109 w 200"/>
                        <a:gd name="T63" fmla="*/ 165 h 194"/>
                        <a:gd name="T64" fmla="*/ 91 w 200"/>
                        <a:gd name="T65" fmla="*/ 165 h 194"/>
                        <a:gd name="T66" fmla="*/ 81 w 200"/>
                        <a:gd name="T67" fmla="*/ 168 h 194"/>
                        <a:gd name="T68" fmla="*/ 43 w 200"/>
                        <a:gd name="T69" fmla="*/ 165 h 194"/>
                        <a:gd name="T70" fmla="*/ 49 w 200"/>
                        <a:gd name="T71" fmla="*/ 143 h 194"/>
                        <a:gd name="T72" fmla="*/ 37 w 200"/>
                        <a:gd name="T73" fmla="*/ 123 h 194"/>
                        <a:gd name="T74" fmla="*/ 28 w 200"/>
                        <a:gd name="T75" fmla="*/ 116 h 194"/>
                        <a:gd name="T76" fmla="*/ 12 w 200"/>
                        <a:gd name="T77" fmla="*/ 81 h 194"/>
                        <a:gd name="T78" fmla="*/ 34 w 200"/>
                        <a:gd name="T79" fmla="*/ 76 h 194"/>
                        <a:gd name="T80" fmla="*/ 45 w 200"/>
                        <a:gd name="T81" fmla="*/ 55 h 194"/>
                        <a:gd name="T82" fmla="*/ 47 w 200"/>
                        <a:gd name="T83" fmla="*/ 44 h 194"/>
                        <a:gd name="T84" fmla="*/ 69 w 200"/>
                        <a:gd name="T85" fmla="*/ 13 h 194"/>
                        <a:gd name="T86" fmla="*/ 85 w 200"/>
                        <a:gd name="T87" fmla="*/ 29 h 194"/>
                        <a:gd name="T88" fmla="*/ 100 w 200"/>
                        <a:gd name="T89" fmla="*/ 28 h 194"/>
                        <a:gd name="T90" fmla="*/ 115 w 200"/>
                        <a:gd name="T91" fmla="*/ 29 h 194"/>
                        <a:gd name="T92" fmla="*/ 131 w 200"/>
                        <a:gd name="T93" fmla="*/ 13 h 194"/>
                        <a:gd name="T94" fmla="*/ 69 w 200"/>
                        <a:gd name="T95" fmla="*/ 97 h 194"/>
                        <a:gd name="T96" fmla="*/ 131 w 200"/>
                        <a:gd name="T97" fmla="*/ 97 h 194"/>
                        <a:gd name="T98" fmla="*/ 100 w 200"/>
                        <a:gd name="T99" fmla="*/ 78 h 194"/>
                        <a:gd name="T100" fmla="*/ 100 w 200"/>
                        <a:gd name="T101" fmla="*/ 115 h 194"/>
                        <a:gd name="T102" fmla="*/ 100 w 200"/>
                        <a:gd name="T103" fmla="*/ 78 h 1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</a:cxnLst>
                      <a:rect l="0" t="0" r="r" b="b"/>
                      <a:pathLst>
                        <a:path w="200" h="194">
                          <a:moveTo>
                            <a:pt x="130" y="0"/>
                          </a:moveTo>
                          <a:cubicBezTo>
                            <a:pt x="128" y="0"/>
                            <a:pt x="125" y="0"/>
                            <a:pt x="124" y="2"/>
                          </a:cubicBezTo>
                          <a:cubicBezTo>
                            <a:pt x="110" y="16"/>
                            <a:pt x="110" y="16"/>
                            <a:pt x="110" y="16"/>
                          </a:cubicBezTo>
                          <a:cubicBezTo>
                            <a:pt x="107" y="16"/>
                            <a:pt x="104" y="15"/>
                            <a:pt x="100" y="15"/>
                          </a:cubicBezTo>
                          <a:cubicBezTo>
                            <a:pt x="96" y="15"/>
                            <a:pt x="93" y="16"/>
                            <a:pt x="90" y="16"/>
                          </a:cubicBezTo>
                          <a:cubicBezTo>
                            <a:pt x="76" y="2"/>
                            <a:pt x="76" y="2"/>
                            <a:pt x="76" y="2"/>
                          </a:cubicBezTo>
                          <a:cubicBezTo>
                            <a:pt x="75" y="0"/>
                            <a:pt x="72" y="0"/>
                            <a:pt x="70" y="0"/>
                          </a:cubicBezTo>
                          <a:cubicBezTo>
                            <a:pt x="69" y="0"/>
                            <a:pt x="67" y="0"/>
                            <a:pt x="66" y="1"/>
                          </a:cubicBezTo>
                          <a:cubicBezTo>
                            <a:pt x="34" y="19"/>
                            <a:pt x="34" y="19"/>
                            <a:pt x="34" y="19"/>
                          </a:cubicBezTo>
                          <a:cubicBezTo>
                            <a:pt x="31" y="21"/>
                            <a:pt x="29" y="25"/>
                            <a:pt x="30" y="29"/>
                          </a:cubicBezTo>
                          <a:cubicBezTo>
                            <a:pt x="35" y="47"/>
                            <a:pt x="35" y="47"/>
                            <a:pt x="35" y="47"/>
                          </a:cubicBezTo>
                          <a:cubicBezTo>
                            <a:pt x="31" y="53"/>
                            <a:pt x="28" y="59"/>
                            <a:pt x="25" y="65"/>
                          </a:cubicBezTo>
                          <a:cubicBezTo>
                            <a:pt x="6" y="70"/>
                            <a:pt x="6" y="70"/>
                            <a:pt x="6" y="70"/>
                          </a:cubicBezTo>
                          <a:cubicBezTo>
                            <a:pt x="3" y="71"/>
                            <a:pt x="0" y="74"/>
                            <a:pt x="0" y="78"/>
                          </a:cubicBezTo>
                          <a:cubicBezTo>
                            <a:pt x="0" y="115"/>
                            <a:pt x="0" y="115"/>
                            <a:pt x="0" y="115"/>
                          </a:cubicBezTo>
                          <a:cubicBezTo>
                            <a:pt x="0" y="119"/>
                            <a:pt x="3" y="122"/>
                            <a:pt x="6" y="123"/>
                          </a:cubicBezTo>
                          <a:cubicBezTo>
                            <a:pt x="25" y="128"/>
                            <a:pt x="25" y="128"/>
                            <a:pt x="25" y="128"/>
                          </a:cubicBezTo>
                          <a:cubicBezTo>
                            <a:pt x="28" y="134"/>
                            <a:pt x="31" y="140"/>
                            <a:pt x="35" y="146"/>
                          </a:cubicBezTo>
                          <a:cubicBezTo>
                            <a:pt x="30" y="164"/>
                            <a:pt x="30" y="164"/>
                            <a:pt x="30" y="164"/>
                          </a:cubicBezTo>
                          <a:cubicBezTo>
                            <a:pt x="29" y="168"/>
                            <a:pt x="31" y="172"/>
                            <a:pt x="34" y="174"/>
                          </a:cubicBezTo>
                          <a:cubicBezTo>
                            <a:pt x="66" y="192"/>
                            <a:pt x="66" y="192"/>
                            <a:pt x="66" y="192"/>
                          </a:cubicBezTo>
                          <a:cubicBezTo>
                            <a:pt x="67" y="193"/>
                            <a:pt x="69" y="194"/>
                            <a:pt x="70" y="194"/>
                          </a:cubicBezTo>
                          <a:cubicBezTo>
                            <a:pt x="72" y="194"/>
                            <a:pt x="75" y="193"/>
                            <a:pt x="76" y="191"/>
                          </a:cubicBezTo>
                          <a:cubicBezTo>
                            <a:pt x="90" y="177"/>
                            <a:pt x="90" y="177"/>
                            <a:pt x="90" y="177"/>
                          </a:cubicBezTo>
                          <a:cubicBezTo>
                            <a:pt x="93" y="177"/>
                            <a:pt x="96" y="178"/>
                            <a:pt x="100" y="178"/>
                          </a:cubicBezTo>
                          <a:cubicBezTo>
                            <a:pt x="104" y="178"/>
                            <a:pt x="107" y="177"/>
                            <a:pt x="110" y="177"/>
                          </a:cubicBezTo>
                          <a:cubicBezTo>
                            <a:pt x="124" y="191"/>
                            <a:pt x="124" y="191"/>
                            <a:pt x="124" y="191"/>
                          </a:cubicBezTo>
                          <a:cubicBezTo>
                            <a:pt x="125" y="193"/>
                            <a:pt x="128" y="194"/>
                            <a:pt x="130" y="194"/>
                          </a:cubicBezTo>
                          <a:cubicBezTo>
                            <a:pt x="131" y="194"/>
                            <a:pt x="133" y="193"/>
                            <a:pt x="134" y="192"/>
                          </a:cubicBezTo>
                          <a:cubicBezTo>
                            <a:pt x="166" y="174"/>
                            <a:pt x="166" y="174"/>
                            <a:pt x="166" y="174"/>
                          </a:cubicBezTo>
                          <a:cubicBezTo>
                            <a:pt x="169" y="172"/>
                            <a:pt x="171" y="168"/>
                            <a:pt x="170" y="164"/>
                          </a:cubicBezTo>
                          <a:cubicBezTo>
                            <a:pt x="165" y="146"/>
                            <a:pt x="165" y="146"/>
                            <a:pt x="165" y="146"/>
                          </a:cubicBezTo>
                          <a:cubicBezTo>
                            <a:pt x="169" y="140"/>
                            <a:pt x="172" y="134"/>
                            <a:pt x="175" y="128"/>
                          </a:cubicBezTo>
                          <a:cubicBezTo>
                            <a:pt x="194" y="123"/>
                            <a:pt x="194" y="123"/>
                            <a:pt x="194" y="123"/>
                          </a:cubicBezTo>
                          <a:cubicBezTo>
                            <a:pt x="197" y="122"/>
                            <a:pt x="200" y="119"/>
                            <a:pt x="200" y="115"/>
                          </a:cubicBezTo>
                          <a:cubicBezTo>
                            <a:pt x="200" y="78"/>
                            <a:pt x="200" y="78"/>
                            <a:pt x="200" y="78"/>
                          </a:cubicBezTo>
                          <a:cubicBezTo>
                            <a:pt x="200" y="74"/>
                            <a:pt x="197" y="71"/>
                            <a:pt x="194" y="70"/>
                          </a:cubicBezTo>
                          <a:cubicBezTo>
                            <a:pt x="175" y="65"/>
                            <a:pt x="175" y="65"/>
                            <a:pt x="175" y="65"/>
                          </a:cubicBezTo>
                          <a:cubicBezTo>
                            <a:pt x="172" y="59"/>
                            <a:pt x="169" y="53"/>
                            <a:pt x="165" y="47"/>
                          </a:cubicBezTo>
                          <a:cubicBezTo>
                            <a:pt x="170" y="29"/>
                            <a:pt x="170" y="29"/>
                            <a:pt x="170" y="29"/>
                          </a:cubicBezTo>
                          <a:cubicBezTo>
                            <a:pt x="171" y="25"/>
                            <a:pt x="169" y="21"/>
                            <a:pt x="166" y="19"/>
                          </a:cubicBezTo>
                          <a:cubicBezTo>
                            <a:pt x="134" y="1"/>
                            <a:pt x="134" y="1"/>
                            <a:pt x="134" y="1"/>
                          </a:cubicBezTo>
                          <a:cubicBezTo>
                            <a:pt x="133" y="0"/>
                            <a:pt x="131" y="0"/>
                            <a:pt x="130" y="0"/>
                          </a:cubicBezTo>
                          <a:close/>
                          <a:moveTo>
                            <a:pt x="131" y="13"/>
                          </a:moveTo>
                          <a:cubicBezTo>
                            <a:pt x="157" y="28"/>
                            <a:pt x="157" y="28"/>
                            <a:pt x="157" y="28"/>
                          </a:cubicBezTo>
                          <a:cubicBezTo>
                            <a:pt x="152" y="44"/>
                            <a:pt x="152" y="44"/>
                            <a:pt x="152" y="44"/>
                          </a:cubicBezTo>
                          <a:cubicBezTo>
                            <a:pt x="151" y="50"/>
                            <a:pt x="151" y="50"/>
                            <a:pt x="151" y="50"/>
                          </a:cubicBezTo>
                          <a:cubicBezTo>
                            <a:pt x="155" y="55"/>
                            <a:pt x="155" y="55"/>
                            <a:pt x="155" y="55"/>
                          </a:cubicBezTo>
                          <a:cubicBezTo>
                            <a:pt x="158" y="60"/>
                            <a:pt x="161" y="65"/>
                            <a:pt x="163" y="70"/>
                          </a:cubicBezTo>
                          <a:cubicBezTo>
                            <a:pt x="166" y="76"/>
                            <a:pt x="166" y="76"/>
                            <a:pt x="166" y="76"/>
                          </a:cubicBezTo>
                          <a:cubicBezTo>
                            <a:pt x="172" y="77"/>
                            <a:pt x="172" y="77"/>
                            <a:pt x="172" y="77"/>
                          </a:cubicBezTo>
                          <a:cubicBezTo>
                            <a:pt x="188" y="81"/>
                            <a:pt x="188" y="81"/>
                            <a:pt x="188" y="81"/>
                          </a:cubicBezTo>
                          <a:cubicBezTo>
                            <a:pt x="188" y="112"/>
                            <a:pt x="188" y="112"/>
                            <a:pt x="188" y="112"/>
                          </a:cubicBezTo>
                          <a:cubicBezTo>
                            <a:pt x="172" y="116"/>
                            <a:pt x="172" y="116"/>
                            <a:pt x="172" y="116"/>
                          </a:cubicBezTo>
                          <a:cubicBezTo>
                            <a:pt x="166" y="117"/>
                            <a:pt x="166" y="117"/>
                            <a:pt x="166" y="117"/>
                          </a:cubicBezTo>
                          <a:cubicBezTo>
                            <a:pt x="163" y="123"/>
                            <a:pt x="163" y="123"/>
                            <a:pt x="163" y="123"/>
                          </a:cubicBezTo>
                          <a:cubicBezTo>
                            <a:pt x="161" y="128"/>
                            <a:pt x="158" y="133"/>
                            <a:pt x="155" y="138"/>
                          </a:cubicBezTo>
                          <a:cubicBezTo>
                            <a:pt x="151" y="143"/>
                            <a:pt x="151" y="143"/>
                            <a:pt x="151" y="143"/>
                          </a:cubicBezTo>
                          <a:cubicBezTo>
                            <a:pt x="152" y="149"/>
                            <a:pt x="152" y="149"/>
                            <a:pt x="152" y="149"/>
                          </a:cubicBezTo>
                          <a:cubicBezTo>
                            <a:pt x="157" y="165"/>
                            <a:pt x="157" y="165"/>
                            <a:pt x="157" y="165"/>
                          </a:cubicBezTo>
                          <a:cubicBezTo>
                            <a:pt x="131" y="180"/>
                            <a:pt x="131" y="180"/>
                            <a:pt x="131" y="180"/>
                          </a:cubicBezTo>
                          <a:cubicBezTo>
                            <a:pt x="119" y="168"/>
                            <a:pt x="119" y="168"/>
                            <a:pt x="119" y="168"/>
                          </a:cubicBezTo>
                          <a:cubicBezTo>
                            <a:pt x="115" y="164"/>
                            <a:pt x="115" y="164"/>
                            <a:pt x="115" y="164"/>
                          </a:cubicBezTo>
                          <a:cubicBezTo>
                            <a:pt x="109" y="165"/>
                            <a:pt x="109" y="165"/>
                            <a:pt x="109" y="165"/>
                          </a:cubicBezTo>
                          <a:cubicBezTo>
                            <a:pt x="105" y="165"/>
                            <a:pt x="103" y="165"/>
                            <a:pt x="100" y="165"/>
                          </a:cubicBezTo>
                          <a:cubicBezTo>
                            <a:pt x="97" y="165"/>
                            <a:pt x="95" y="165"/>
                            <a:pt x="91" y="165"/>
                          </a:cubicBezTo>
                          <a:cubicBezTo>
                            <a:pt x="85" y="164"/>
                            <a:pt x="85" y="164"/>
                            <a:pt x="85" y="164"/>
                          </a:cubicBezTo>
                          <a:cubicBezTo>
                            <a:pt x="81" y="168"/>
                            <a:pt x="81" y="168"/>
                            <a:pt x="81" y="168"/>
                          </a:cubicBezTo>
                          <a:cubicBezTo>
                            <a:pt x="69" y="180"/>
                            <a:pt x="69" y="180"/>
                            <a:pt x="69" y="180"/>
                          </a:cubicBezTo>
                          <a:cubicBezTo>
                            <a:pt x="43" y="165"/>
                            <a:pt x="43" y="165"/>
                            <a:pt x="43" y="165"/>
                          </a:cubicBezTo>
                          <a:cubicBezTo>
                            <a:pt x="47" y="149"/>
                            <a:pt x="47" y="149"/>
                            <a:pt x="47" y="149"/>
                          </a:cubicBezTo>
                          <a:cubicBezTo>
                            <a:pt x="49" y="143"/>
                            <a:pt x="49" y="143"/>
                            <a:pt x="49" y="143"/>
                          </a:cubicBezTo>
                          <a:cubicBezTo>
                            <a:pt x="45" y="138"/>
                            <a:pt x="45" y="138"/>
                            <a:pt x="45" y="138"/>
                          </a:cubicBezTo>
                          <a:cubicBezTo>
                            <a:pt x="42" y="133"/>
                            <a:pt x="39" y="128"/>
                            <a:pt x="37" y="123"/>
                          </a:cubicBezTo>
                          <a:cubicBezTo>
                            <a:pt x="34" y="117"/>
                            <a:pt x="34" y="117"/>
                            <a:pt x="34" y="117"/>
                          </a:cubicBezTo>
                          <a:cubicBezTo>
                            <a:pt x="28" y="116"/>
                            <a:pt x="28" y="116"/>
                            <a:pt x="28" y="116"/>
                          </a:cubicBezTo>
                          <a:cubicBezTo>
                            <a:pt x="12" y="112"/>
                            <a:pt x="12" y="112"/>
                            <a:pt x="12" y="112"/>
                          </a:cubicBezTo>
                          <a:cubicBezTo>
                            <a:pt x="12" y="81"/>
                            <a:pt x="12" y="81"/>
                            <a:pt x="12" y="81"/>
                          </a:cubicBezTo>
                          <a:cubicBezTo>
                            <a:pt x="28" y="77"/>
                            <a:pt x="28" y="77"/>
                            <a:pt x="28" y="77"/>
                          </a:cubicBezTo>
                          <a:cubicBezTo>
                            <a:pt x="34" y="76"/>
                            <a:pt x="34" y="76"/>
                            <a:pt x="34" y="76"/>
                          </a:cubicBezTo>
                          <a:cubicBezTo>
                            <a:pt x="37" y="70"/>
                            <a:pt x="37" y="70"/>
                            <a:pt x="37" y="70"/>
                          </a:cubicBezTo>
                          <a:cubicBezTo>
                            <a:pt x="39" y="65"/>
                            <a:pt x="42" y="60"/>
                            <a:pt x="45" y="55"/>
                          </a:cubicBezTo>
                          <a:cubicBezTo>
                            <a:pt x="49" y="50"/>
                            <a:pt x="49" y="50"/>
                            <a:pt x="49" y="50"/>
                          </a:cubicBezTo>
                          <a:cubicBezTo>
                            <a:pt x="47" y="44"/>
                            <a:pt x="47" y="44"/>
                            <a:pt x="47" y="44"/>
                          </a:cubicBezTo>
                          <a:cubicBezTo>
                            <a:pt x="43" y="28"/>
                            <a:pt x="43" y="28"/>
                            <a:pt x="43" y="28"/>
                          </a:cubicBezTo>
                          <a:cubicBezTo>
                            <a:pt x="69" y="13"/>
                            <a:pt x="69" y="13"/>
                            <a:pt x="69" y="13"/>
                          </a:cubicBezTo>
                          <a:cubicBezTo>
                            <a:pt x="81" y="25"/>
                            <a:pt x="81" y="25"/>
                            <a:pt x="81" y="25"/>
                          </a:cubicBezTo>
                          <a:cubicBezTo>
                            <a:pt x="85" y="29"/>
                            <a:pt x="85" y="29"/>
                            <a:pt x="85" y="29"/>
                          </a:cubicBezTo>
                          <a:cubicBezTo>
                            <a:pt x="91" y="28"/>
                            <a:pt x="91" y="28"/>
                            <a:pt x="91" y="28"/>
                          </a:cubicBezTo>
                          <a:cubicBezTo>
                            <a:pt x="95" y="28"/>
                            <a:pt x="97" y="28"/>
                            <a:pt x="100" y="28"/>
                          </a:cubicBezTo>
                          <a:cubicBezTo>
                            <a:pt x="103" y="28"/>
                            <a:pt x="105" y="28"/>
                            <a:pt x="109" y="28"/>
                          </a:cubicBezTo>
                          <a:cubicBezTo>
                            <a:pt x="115" y="29"/>
                            <a:pt x="115" y="29"/>
                            <a:pt x="115" y="29"/>
                          </a:cubicBezTo>
                          <a:cubicBezTo>
                            <a:pt x="119" y="25"/>
                            <a:pt x="119" y="25"/>
                            <a:pt x="119" y="25"/>
                          </a:cubicBezTo>
                          <a:lnTo>
                            <a:pt x="131" y="13"/>
                          </a:lnTo>
                          <a:close/>
                          <a:moveTo>
                            <a:pt x="100" y="128"/>
                          </a:moveTo>
                          <a:cubicBezTo>
                            <a:pt x="83" y="128"/>
                            <a:pt x="69" y="114"/>
                            <a:pt x="69" y="97"/>
                          </a:cubicBezTo>
                          <a:cubicBezTo>
                            <a:pt x="69" y="79"/>
                            <a:pt x="83" y="65"/>
                            <a:pt x="100" y="65"/>
                          </a:cubicBezTo>
                          <a:cubicBezTo>
                            <a:pt x="117" y="65"/>
                            <a:pt x="131" y="79"/>
                            <a:pt x="131" y="97"/>
                          </a:cubicBezTo>
                          <a:cubicBezTo>
                            <a:pt x="131" y="114"/>
                            <a:pt x="117" y="128"/>
                            <a:pt x="100" y="128"/>
                          </a:cubicBezTo>
                          <a:close/>
                          <a:moveTo>
                            <a:pt x="100" y="78"/>
                          </a:moveTo>
                          <a:cubicBezTo>
                            <a:pt x="90" y="78"/>
                            <a:pt x="81" y="86"/>
                            <a:pt x="81" y="97"/>
                          </a:cubicBezTo>
                          <a:cubicBezTo>
                            <a:pt x="81" y="107"/>
                            <a:pt x="90" y="115"/>
                            <a:pt x="100" y="115"/>
                          </a:cubicBezTo>
                          <a:cubicBezTo>
                            <a:pt x="110" y="115"/>
                            <a:pt x="119" y="107"/>
                            <a:pt x="119" y="97"/>
                          </a:cubicBezTo>
                          <a:cubicBezTo>
                            <a:pt x="119" y="86"/>
                            <a:pt x="110" y="78"/>
                            <a:pt x="100" y="78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endParaRPr lang="en-US" sz="1400"/>
                    </a:p>
                  </p:txBody>
                </p:sp>
              </p:grpSp>
              <p:grpSp>
                <p:nvGrpSpPr>
                  <p:cNvPr id="375" name="Group 374">
                    <a:extLst>
                      <a:ext uri="{FF2B5EF4-FFF2-40B4-BE49-F238E27FC236}">
                        <a16:creationId xmlns:a16="http://schemas.microsoft.com/office/drawing/2014/main" id="{FBEAF3F6-DDA6-9163-D459-DA6176D85F0D}"/>
                      </a:ext>
                    </a:extLst>
                  </p:cNvPr>
                  <p:cNvGrpSpPr/>
                  <p:nvPr/>
                </p:nvGrpSpPr>
                <p:grpSpPr>
                  <a:xfrm>
                    <a:off x="691849" y="3738051"/>
                    <a:ext cx="576000" cy="540000"/>
                    <a:chOff x="163154" y="3988516"/>
                    <a:chExt cx="684000" cy="558000"/>
                  </a:xfrm>
                </p:grpSpPr>
                <p:sp>
                  <p:nvSpPr>
                    <p:cNvPr id="377" name="Google Shape;443;p5">
                      <a:extLst>
                        <a:ext uri="{FF2B5EF4-FFF2-40B4-BE49-F238E27FC236}">
                          <a16:creationId xmlns:a16="http://schemas.microsoft.com/office/drawing/2014/main" id="{5FD37B1F-BBEA-8531-97C5-447D37CE46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154" y="3988516"/>
                      <a:ext cx="684000" cy="558000"/>
                    </a:xfrm>
                    <a:prstGeom prst="flowChartConnector">
                      <a:avLst/>
                    </a:prstGeom>
                    <a:solidFill>
                      <a:srgbClr val="A9D18E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  <a:lvl2pPr marR="0" lvl="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2pPr>
                      <a:lvl3pPr marR="0" lvl="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3pPr>
                      <a:lvl4pPr marR="0" lvl="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4pPr>
                      <a:lvl5pPr marR="0" lvl="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5pPr>
                      <a:lvl6pPr marR="0" lvl="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6pPr>
                      <a:lvl7pPr marR="0" lvl="6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7pPr>
                      <a:lvl8pPr marR="0" lvl="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8pPr>
                      <a:lvl9pPr marR="0" lvl="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9pPr>
                    </a:lstStyle>
                    <a:p>
                      <a:pPr algn="ctr" rtl="0">
                        <a:buClr>
                          <a:srgbClr val="000000"/>
                        </a:buClr>
                        <a:buSzPts val="1400"/>
                      </a:pPr>
                      <a:endParaRPr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pic>
                  <p:nvPicPr>
                    <p:cNvPr id="378" name="Graphic 377">
                      <a:extLst>
                        <a:ext uri="{FF2B5EF4-FFF2-40B4-BE49-F238E27FC236}">
                          <a16:creationId xmlns:a16="http://schemas.microsoft.com/office/drawing/2014/main" id="{F14C5936-7407-2281-1232-2527F6D2D578}"/>
                        </a:ext>
                      </a:extLst>
                    </p:cNvPr>
                    <p:cNvPicPr>
                      <a:picLocks/>
                    </p:cNvPicPr>
                    <p:nvPr/>
                  </p:nvPicPr>
                  <p:blipFill>
                    <a:blip r:embed="rId33">
                      <a:extLst>
                        <a:ext uri="{96DAC541-7B7A-43D3-8B79-37D633B846F1}">
                          <asvg:svgBlip xmlns:asvg="http://schemas.microsoft.com/office/drawing/2016/SVG/main" r:embed="rId3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86582" y="4049454"/>
                      <a:ext cx="432000" cy="43200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376" name="TextBox 375">
                    <a:extLst>
                      <a:ext uri="{FF2B5EF4-FFF2-40B4-BE49-F238E27FC236}">
                        <a16:creationId xmlns:a16="http://schemas.microsoft.com/office/drawing/2014/main" id="{2236BC7C-67FB-FCCB-B6D9-FF1E6B48D300}"/>
                      </a:ext>
                    </a:extLst>
                  </p:cNvPr>
                  <p:cNvSpPr txBox="1"/>
                  <p:nvPr/>
                </p:nvSpPr>
                <p:spPr>
                  <a:xfrm>
                    <a:off x="4294647" y="1087351"/>
                    <a:ext cx="443681" cy="284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el-GR" sz="1100" b="1" dirty="0">
                      <a:solidFill>
                        <a:srgbClr val="C55A11"/>
                      </a:solidFill>
                    </a:endParaRPr>
                  </a:p>
                </p:txBody>
              </p:sp>
            </p:grpSp>
            <p:sp>
              <p:nvSpPr>
                <p:cNvPr id="350" name="Freeform 5">
                  <a:extLst>
                    <a:ext uri="{FF2B5EF4-FFF2-40B4-BE49-F238E27FC236}">
                      <a16:creationId xmlns:a16="http://schemas.microsoft.com/office/drawing/2014/main" id="{EA009DA8-2321-C674-4141-A82E7833A5A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75046" y="4656538"/>
                  <a:ext cx="360000" cy="360000"/>
                </a:xfrm>
                <a:custGeom>
                  <a:avLst/>
                  <a:gdLst>
                    <a:gd name="T0" fmla="*/ 124 w 200"/>
                    <a:gd name="T1" fmla="*/ 2 h 194"/>
                    <a:gd name="T2" fmla="*/ 100 w 200"/>
                    <a:gd name="T3" fmla="*/ 15 h 194"/>
                    <a:gd name="T4" fmla="*/ 76 w 200"/>
                    <a:gd name="T5" fmla="*/ 2 h 194"/>
                    <a:gd name="T6" fmla="*/ 66 w 200"/>
                    <a:gd name="T7" fmla="*/ 1 h 194"/>
                    <a:gd name="T8" fmla="*/ 30 w 200"/>
                    <a:gd name="T9" fmla="*/ 29 h 194"/>
                    <a:gd name="T10" fmla="*/ 25 w 200"/>
                    <a:gd name="T11" fmla="*/ 65 h 194"/>
                    <a:gd name="T12" fmla="*/ 0 w 200"/>
                    <a:gd name="T13" fmla="*/ 78 h 194"/>
                    <a:gd name="T14" fmla="*/ 6 w 200"/>
                    <a:gd name="T15" fmla="*/ 123 h 194"/>
                    <a:gd name="T16" fmla="*/ 35 w 200"/>
                    <a:gd name="T17" fmla="*/ 146 h 194"/>
                    <a:gd name="T18" fmla="*/ 34 w 200"/>
                    <a:gd name="T19" fmla="*/ 174 h 194"/>
                    <a:gd name="T20" fmla="*/ 70 w 200"/>
                    <a:gd name="T21" fmla="*/ 194 h 194"/>
                    <a:gd name="T22" fmla="*/ 90 w 200"/>
                    <a:gd name="T23" fmla="*/ 177 h 194"/>
                    <a:gd name="T24" fmla="*/ 110 w 200"/>
                    <a:gd name="T25" fmla="*/ 177 h 194"/>
                    <a:gd name="T26" fmla="*/ 130 w 200"/>
                    <a:gd name="T27" fmla="*/ 194 h 194"/>
                    <a:gd name="T28" fmla="*/ 166 w 200"/>
                    <a:gd name="T29" fmla="*/ 174 h 194"/>
                    <a:gd name="T30" fmla="*/ 165 w 200"/>
                    <a:gd name="T31" fmla="*/ 146 h 194"/>
                    <a:gd name="T32" fmla="*/ 194 w 200"/>
                    <a:gd name="T33" fmla="*/ 123 h 194"/>
                    <a:gd name="T34" fmla="*/ 200 w 200"/>
                    <a:gd name="T35" fmla="*/ 78 h 194"/>
                    <a:gd name="T36" fmla="*/ 175 w 200"/>
                    <a:gd name="T37" fmla="*/ 65 h 194"/>
                    <a:gd name="T38" fmla="*/ 170 w 200"/>
                    <a:gd name="T39" fmla="*/ 29 h 194"/>
                    <a:gd name="T40" fmla="*/ 134 w 200"/>
                    <a:gd name="T41" fmla="*/ 1 h 194"/>
                    <a:gd name="T42" fmla="*/ 131 w 200"/>
                    <a:gd name="T43" fmla="*/ 13 h 194"/>
                    <a:gd name="T44" fmla="*/ 152 w 200"/>
                    <a:gd name="T45" fmla="*/ 44 h 194"/>
                    <a:gd name="T46" fmla="*/ 155 w 200"/>
                    <a:gd name="T47" fmla="*/ 55 h 194"/>
                    <a:gd name="T48" fmla="*/ 166 w 200"/>
                    <a:gd name="T49" fmla="*/ 76 h 194"/>
                    <a:gd name="T50" fmla="*/ 188 w 200"/>
                    <a:gd name="T51" fmla="*/ 81 h 194"/>
                    <a:gd name="T52" fmla="*/ 172 w 200"/>
                    <a:gd name="T53" fmla="*/ 116 h 194"/>
                    <a:gd name="T54" fmla="*/ 163 w 200"/>
                    <a:gd name="T55" fmla="*/ 123 h 194"/>
                    <a:gd name="T56" fmla="*/ 151 w 200"/>
                    <a:gd name="T57" fmla="*/ 143 h 194"/>
                    <a:gd name="T58" fmla="*/ 157 w 200"/>
                    <a:gd name="T59" fmla="*/ 165 h 194"/>
                    <a:gd name="T60" fmla="*/ 119 w 200"/>
                    <a:gd name="T61" fmla="*/ 168 h 194"/>
                    <a:gd name="T62" fmla="*/ 109 w 200"/>
                    <a:gd name="T63" fmla="*/ 165 h 194"/>
                    <a:gd name="T64" fmla="*/ 91 w 200"/>
                    <a:gd name="T65" fmla="*/ 165 h 194"/>
                    <a:gd name="T66" fmla="*/ 81 w 200"/>
                    <a:gd name="T67" fmla="*/ 168 h 194"/>
                    <a:gd name="T68" fmla="*/ 43 w 200"/>
                    <a:gd name="T69" fmla="*/ 165 h 194"/>
                    <a:gd name="T70" fmla="*/ 49 w 200"/>
                    <a:gd name="T71" fmla="*/ 143 h 194"/>
                    <a:gd name="T72" fmla="*/ 37 w 200"/>
                    <a:gd name="T73" fmla="*/ 123 h 194"/>
                    <a:gd name="T74" fmla="*/ 28 w 200"/>
                    <a:gd name="T75" fmla="*/ 116 h 194"/>
                    <a:gd name="T76" fmla="*/ 12 w 200"/>
                    <a:gd name="T77" fmla="*/ 81 h 194"/>
                    <a:gd name="T78" fmla="*/ 34 w 200"/>
                    <a:gd name="T79" fmla="*/ 76 h 194"/>
                    <a:gd name="T80" fmla="*/ 45 w 200"/>
                    <a:gd name="T81" fmla="*/ 55 h 194"/>
                    <a:gd name="T82" fmla="*/ 47 w 200"/>
                    <a:gd name="T83" fmla="*/ 44 h 194"/>
                    <a:gd name="T84" fmla="*/ 69 w 200"/>
                    <a:gd name="T85" fmla="*/ 13 h 194"/>
                    <a:gd name="T86" fmla="*/ 85 w 200"/>
                    <a:gd name="T87" fmla="*/ 29 h 194"/>
                    <a:gd name="T88" fmla="*/ 100 w 200"/>
                    <a:gd name="T89" fmla="*/ 28 h 194"/>
                    <a:gd name="T90" fmla="*/ 115 w 200"/>
                    <a:gd name="T91" fmla="*/ 29 h 194"/>
                    <a:gd name="T92" fmla="*/ 131 w 200"/>
                    <a:gd name="T93" fmla="*/ 13 h 194"/>
                    <a:gd name="T94" fmla="*/ 69 w 200"/>
                    <a:gd name="T95" fmla="*/ 97 h 194"/>
                    <a:gd name="T96" fmla="*/ 131 w 200"/>
                    <a:gd name="T97" fmla="*/ 97 h 194"/>
                    <a:gd name="T98" fmla="*/ 100 w 200"/>
                    <a:gd name="T99" fmla="*/ 78 h 194"/>
                    <a:gd name="T100" fmla="*/ 100 w 200"/>
                    <a:gd name="T101" fmla="*/ 115 h 194"/>
                    <a:gd name="T102" fmla="*/ 100 w 200"/>
                    <a:gd name="T103" fmla="*/ 78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00" h="194">
                      <a:moveTo>
                        <a:pt x="130" y="0"/>
                      </a:moveTo>
                      <a:cubicBezTo>
                        <a:pt x="128" y="0"/>
                        <a:pt x="125" y="0"/>
                        <a:pt x="124" y="2"/>
                      </a:cubicBezTo>
                      <a:cubicBezTo>
                        <a:pt x="110" y="16"/>
                        <a:pt x="110" y="16"/>
                        <a:pt x="110" y="16"/>
                      </a:cubicBezTo>
                      <a:cubicBezTo>
                        <a:pt x="107" y="16"/>
                        <a:pt x="104" y="15"/>
                        <a:pt x="100" y="15"/>
                      </a:cubicBezTo>
                      <a:cubicBezTo>
                        <a:pt x="96" y="15"/>
                        <a:pt x="93" y="16"/>
                        <a:pt x="90" y="16"/>
                      </a:cubicBezTo>
                      <a:cubicBezTo>
                        <a:pt x="76" y="2"/>
                        <a:pt x="76" y="2"/>
                        <a:pt x="76" y="2"/>
                      </a:cubicBezTo>
                      <a:cubicBezTo>
                        <a:pt x="75" y="0"/>
                        <a:pt x="72" y="0"/>
                        <a:pt x="70" y="0"/>
                      </a:cubicBezTo>
                      <a:cubicBezTo>
                        <a:pt x="69" y="0"/>
                        <a:pt x="67" y="0"/>
                        <a:pt x="66" y="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1" y="21"/>
                        <a:pt x="29" y="25"/>
                        <a:pt x="30" y="29"/>
                      </a:cubicBezTo>
                      <a:cubicBezTo>
                        <a:pt x="35" y="47"/>
                        <a:pt x="35" y="47"/>
                        <a:pt x="35" y="47"/>
                      </a:cubicBezTo>
                      <a:cubicBezTo>
                        <a:pt x="31" y="53"/>
                        <a:pt x="28" y="59"/>
                        <a:pt x="25" y="65"/>
                      </a:cubicBezTo>
                      <a:cubicBezTo>
                        <a:pt x="6" y="70"/>
                        <a:pt x="6" y="70"/>
                        <a:pt x="6" y="70"/>
                      </a:cubicBezTo>
                      <a:cubicBezTo>
                        <a:pt x="3" y="71"/>
                        <a:pt x="0" y="74"/>
                        <a:pt x="0" y="78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19"/>
                        <a:pt x="3" y="122"/>
                        <a:pt x="6" y="123"/>
                      </a:cubicBezTo>
                      <a:cubicBezTo>
                        <a:pt x="25" y="128"/>
                        <a:pt x="25" y="128"/>
                        <a:pt x="25" y="128"/>
                      </a:cubicBezTo>
                      <a:cubicBezTo>
                        <a:pt x="28" y="134"/>
                        <a:pt x="31" y="140"/>
                        <a:pt x="35" y="146"/>
                      </a:cubicBezTo>
                      <a:cubicBezTo>
                        <a:pt x="30" y="164"/>
                        <a:pt x="30" y="164"/>
                        <a:pt x="30" y="164"/>
                      </a:cubicBezTo>
                      <a:cubicBezTo>
                        <a:pt x="29" y="168"/>
                        <a:pt x="31" y="172"/>
                        <a:pt x="34" y="174"/>
                      </a:cubicBezTo>
                      <a:cubicBezTo>
                        <a:pt x="66" y="192"/>
                        <a:pt x="66" y="192"/>
                        <a:pt x="66" y="192"/>
                      </a:cubicBezTo>
                      <a:cubicBezTo>
                        <a:pt x="67" y="193"/>
                        <a:pt x="69" y="194"/>
                        <a:pt x="70" y="194"/>
                      </a:cubicBezTo>
                      <a:cubicBezTo>
                        <a:pt x="72" y="194"/>
                        <a:pt x="75" y="193"/>
                        <a:pt x="76" y="191"/>
                      </a:cubicBezTo>
                      <a:cubicBezTo>
                        <a:pt x="90" y="177"/>
                        <a:pt x="90" y="177"/>
                        <a:pt x="90" y="177"/>
                      </a:cubicBezTo>
                      <a:cubicBezTo>
                        <a:pt x="93" y="177"/>
                        <a:pt x="96" y="178"/>
                        <a:pt x="100" y="178"/>
                      </a:cubicBezTo>
                      <a:cubicBezTo>
                        <a:pt x="104" y="178"/>
                        <a:pt x="107" y="177"/>
                        <a:pt x="110" y="177"/>
                      </a:cubicBezTo>
                      <a:cubicBezTo>
                        <a:pt x="124" y="191"/>
                        <a:pt x="124" y="191"/>
                        <a:pt x="124" y="191"/>
                      </a:cubicBezTo>
                      <a:cubicBezTo>
                        <a:pt x="125" y="193"/>
                        <a:pt x="128" y="194"/>
                        <a:pt x="130" y="194"/>
                      </a:cubicBezTo>
                      <a:cubicBezTo>
                        <a:pt x="131" y="194"/>
                        <a:pt x="133" y="193"/>
                        <a:pt x="134" y="192"/>
                      </a:cubicBezTo>
                      <a:cubicBezTo>
                        <a:pt x="166" y="174"/>
                        <a:pt x="166" y="174"/>
                        <a:pt x="166" y="174"/>
                      </a:cubicBezTo>
                      <a:cubicBezTo>
                        <a:pt x="169" y="172"/>
                        <a:pt x="171" y="168"/>
                        <a:pt x="170" y="164"/>
                      </a:cubicBezTo>
                      <a:cubicBezTo>
                        <a:pt x="165" y="146"/>
                        <a:pt x="165" y="146"/>
                        <a:pt x="165" y="146"/>
                      </a:cubicBezTo>
                      <a:cubicBezTo>
                        <a:pt x="169" y="140"/>
                        <a:pt x="172" y="134"/>
                        <a:pt x="175" y="128"/>
                      </a:cubicBezTo>
                      <a:cubicBezTo>
                        <a:pt x="194" y="123"/>
                        <a:pt x="194" y="123"/>
                        <a:pt x="194" y="123"/>
                      </a:cubicBezTo>
                      <a:cubicBezTo>
                        <a:pt x="197" y="122"/>
                        <a:pt x="200" y="119"/>
                        <a:pt x="200" y="115"/>
                      </a:cubicBezTo>
                      <a:cubicBezTo>
                        <a:pt x="200" y="78"/>
                        <a:pt x="200" y="78"/>
                        <a:pt x="200" y="78"/>
                      </a:cubicBezTo>
                      <a:cubicBezTo>
                        <a:pt x="200" y="74"/>
                        <a:pt x="197" y="71"/>
                        <a:pt x="194" y="70"/>
                      </a:cubicBezTo>
                      <a:cubicBezTo>
                        <a:pt x="175" y="65"/>
                        <a:pt x="175" y="65"/>
                        <a:pt x="175" y="65"/>
                      </a:cubicBezTo>
                      <a:cubicBezTo>
                        <a:pt x="172" y="59"/>
                        <a:pt x="169" y="53"/>
                        <a:pt x="165" y="47"/>
                      </a:cubicBezTo>
                      <a:cubicBezTo>
                        <a:pt x="170" y="29"/>
                        <a:pt x="170" y="29"/>
                        <a:pt x="170" y="29"/>
                      </a:cubicBezTo>
                      <a:cubicBezTo>
                        <a:pt x="171" y="25"/>
                        <a:pt x="169" y="21"/>
                        <a:pt x="166" y="19"/>
                      </a:cubicBezTo>
                      <a:cubicBezTo>
                        <a:pt x="134" y="1"/>
                        <a:pt x="134" y="1"/>
                        <a:pt x="134" y="1"/>
                      </a:cubicBezTo>
                      <a:cubicBezTo>
                        <a:pt x="133" y="0"/>
                        <a:pt x="131" y="0"/>
                        <a:pt x="130" y="0"/>
                      </a:cubicBezTo>
                      <a:close/>
                      <a:moveTo>
                        <a:pt x="131" y="13"/>
                      </a:moveTo>
                      <a:cubicBezTo>
                        <a:pt x="157" y="28"/>
                        <a:pt x="157" y="28"/>
                        <a:pt x="157" y="28"/>
                      </a:cubicBezTo>
                      <a:cubicBezTo>
                        <a:pt x="152" y="44"/>
                        <a:pt x="152" y="44"/>
                        <a:pt x="152" y="44"/>
                      </a:cubicBezTo>
                      <a:cubicBezTo>
                        <a:pt x="151" y="50"/>
                        <a:pt x="151" y="50"/>
                        <a:pt x="151" y="50"/>
                      </a:cubicBezTo>
                      <a:cubicBezTo>
                        <a:pt x="155" y="55"/>
                        <a:pt x="155" y="55"/>
                        <a:pt x="155" y="55"/>
                      </a:cubicBezTo>
                      <a:cubicBezTo>
                        <a:pt x="158" y="60"/>
                        <a:pt x="161" y="65"/>
                        <a:pt x="163" y="70"/>
                      </a:cubicBezTo>
                      <a:cubicBezTo>
                        <a:pt x="166" y="76"/>
                        <a:pt x="166" y="76"/>
                        <a:pt x="166" y="76"/>
                      </a:cubicBezTo>
                      <a:cubicBezTo>
                        <a:pt x="172" y="77"/>
                        <a:pt x="172" y="77"/>
                        <a:pt x="172" y="77"/>
                      </a:cubicBezTo>
                      <a:cubicBezTo>
                        <a:pt x="188" y="81"/>
                        <a:pt x="188" y="81"/>
                        <a:pt x="188" y="81"/>
                      </a:cubicBezTo>
                      <a:cubicBezTo>
                        <a:pt x="188" y="112"/>
                        <a:pt x="188" y="112"/>
                        <a:pt x="188" y="112"/>
                      </a:cubicBezTo>
                      <a:cubicBezTo>
                        <a:pt x="172" y="116"/>
                        <a:pt x="172" y="116"/>
                        <a:pt x="172" y="116"/>
                      </a:cubicBezTo>
                      <a:cubicBezTo>
                        <a:pt x="166" y="117"/>
                        <a:pt x="166" y="117"/>
                        <a:pt x="166" y="117"/>
                      </a:cubicBezTo>
                      <a:cubicBezTo>
                        <a:pt x="163" y="123"/>
                        <a:pt x="163" y="123"/>
                        <a:pt x="163" y="123"/>
                      </a:cubicBezTo>
                      <a:cubicBezTo>
                        <a:pt x="161" y="128"/>
                        <a:pt x="158" y="133"/>
                        <a:pt x="155" y="138"/>
                      </a:cubicBezTo>
                      <a:cubicBezTo>
                        <a:pt x="151" y="143"/>
                        <a:pt x="151" y="143"/>
                        <a:pt x="151" y="143"/>
                      </a:cubicBezTo>
                      <a:cubicBezTo>
                        <a:pt x="152" y="149"/>
                        <a:pt x="152" y="149"/>
                        <a:pt x="152" y="149"/>
                      </a:cubicBezTo>
                      <a:cubicBezTo>
                        <a:pt x="157" y="165"/>
                        <a:pt x="157" y="165"/>
                        <a:pt x="157" y="165"/>
                      </a:cubicBezTo>
                      <a:cubicBezTo>
                        <a:pt x="131" y="180"/>
                        <a:pt x="131" y="180"/>
                        <a:pt x="131" y="180"/>
                      </a:cubicBezTo>
                      <a:cubicBezTo>
                        <a:pt x="119" y="168"/>
                        <a:pt x="119" y="168"/>
                        <a:pt x="119" y="168"/>
                      </a:cubicBezTo>
                      <a:cubicBezTo>
                        <a:pt x="115" y="164"/>
                        <a:pt x="115" y="164"/>
                        <a:pt x="115" y="164"/>
                      </a:cubicBezTo>
                      <a:cubicBezTo>
                        <a:pt x="109" y="165"/>
                        <a:pt x="109" y="165"/>
                        <a:pt x="109" y="165"/>
                      </a:cubicBezTo>
                      <a:cubicBezTo>
                        <a:pt x="105" y="165"/>
                        <a:pt x="103" y="165"/>
                        <a:pt x="100" y="165"/>
                      </a:cubicBezTo>
                      <a:cubicBezTo>
                        <a:pt x="97" y="165"/>
                        <a:pt x="95" y="165"/>
                        <a:pt x="91" y="165"/>
                      </a:cubicBezTo>
                      <a:cubicBezTo>
                        <a:pt x="85" y="164"/>
                        <a:pt x="85" y="164"/>
                        <a:pt x="85" y="164"/>
                      </a:cubicBezTo>
                      <a:cubicBezTo>
                        <a:pt x="81" y="168"/>
                        <a:pt x="81" y="168"/>
                        <a:pt x="81" y="168"/>
                      </a:cubicBezTo>
                      <a:cubicBezTo>
                        <a:pt x="69" y="180"/>
                        <a:pt x="69" y="180"/>
                        <a:pt x="69" y="180"/>
                      </a:cubicBezTo>
                      <a:cubicBezTo>
                        <a:pt x="43" y="165"/>
                        <a:pt x="43" y="165"/>
                        <a:pt x="43" y="165"/>
                      </a:cubicBezTo>
                      <a:cubicBezTo>
                        <a:pt x="47" y="149"/>
                        <a:pt x="47" y="149"/>
                        <a:pt x="47" y="149"/>
                      </a:cubicBezTo>
                      <a:cubicBezTo>
                        <a:pt x="49" y="143"/>
                        <a:pt x="49" y="143"/>
                        <a:pt x="49" y="143"/>
                      </a:cubicBezTo>
                      <a:cubicBezTo>
                        <a:pt x="45" y="138"/>
                        <a:pt x="45" y="138"/>
                        <a:pt x="45" y="138"/>
                      </a:cubicBezTo>
                      <a:cubicBezTo>
                        <a:pt x="42" y="133"/>
                        <a:pt x="39" y="128"/>
                        <a:pt x="37" y="123"/>
                      </a:cubicBezTo>
                      <a:cubicBezTo>
                        <a:pt x="34" y="117"/>
                        <a:pt x="34" y="117"/>
                        <a:pt x="34" y="117"/>
                      </a:cubicBezTo>
                      <a:cubicBezTo>
                        <a:pt x="28" y="116"/>
                        <a:pt x="28" y="116"/>
                        <a:pt x="28" y="116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2" y="81"/>
                        <a:pt x="12" y="81"/>
                        <a:pt x="12" y="81"/>
                      </a:cubicBezTo>
                      <a:cubicBezTo>
                        <a:pt x="28" y="77"/>
                        <a:pt x="28" y="77"/>
                        <a:pt x="28" y="77"/>
                      </a:cubicBezTo>
                      <a:cubicBezTo>
                        <a:pt x="34" y="76"/>
                        <a:pt x="34" y="76"/>
                        <a:pt x="34" y="76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39" y="65"/>
                        <a:pt x="42" y="60"/>
                        <a:pt x="45" y="55"/>
                      </a:cubicBezTo>
                      <a:cubicBezTo>
                        <a:pt x="49" y="50"/>
                        <a:pt x="49" y="50"/>
                        <a:pt x="49" y="50"/>
                      </a:cubicBezTo>
                      <a:cubicBezTo>
                        <a:pt x="47" y="44"/>
                        <a:pt x="47" y="44"/>
                        <a:pt x="47" y="44"/>
                      </a:cubicBezTo>
                      <a:cubicBezTo>
                        <a:pt x="43" y="28"/>
                        <a:pt x="43" y="28"/>
                        <a:pt x="43" y="28"/>
                      </a:cubicBezTo>
                      <a:cubicBezTo>
                        <a:pt x="69" y="13"/>
                        <a:pt x="69" y="13"/>
                        <a:pt x="69" y="13"/>
                      </a:cubicBezTo>
                      <a:cubicBezTo>
                        <a:pt x="81" y="25"/>
                        <a:pt x="81" y="25"/>
                        <a:pt x="81" y="25"/>
                      </a:cubicBezTo>
                      <a:cubicBezTo>
                        <a:pt x="85" y="29"/>
                        <a:pt x="85" y="29"/>
                        <a:pt x="85" y="29"/>
                      </a:cubicBezTo>
                      <a:cubicBezTo>
                        <a:pt x="91" y="28"/>
                        <a:pt x="91" y="28"/>
                        <a:pt x="91" y="28"/>
                      </a:cubicBezTo>
                      <a:cubicBezTo>
                        <a:pt x="95" y="28"/>
                        <a:pt x="97" y="28"/>
                        <a:pt x="100" y="28"/>
                      </a:cubicBezTo>
                      <a:cubicBezTo>
                        <a:pt x="103" y="28"/>
                        <a:pt x="105" y="28"/>
                        <a:pt x="109" y="28"/>
                      </a:cubicBezTo>
                      <a:cubicBezTo>
                        <a:pt x="115" y="29"/>
                        <a:pt x="115" y="29"/>
                        <a:pt x="115" y="29"/>
                      </a:cubicBezTo>
                      <a:cubicBezTo>
                        <a:pt x="119" y="25"/>
                        <a:pt x="119" y="25"/>
                        <a:pt x="119" y="25"/>
                      </a:cubicBezTo>
                      <a:lnTo>
                        <a:pt x="131" y="13"/>
                      </a:lnTo>
                      <a:close/>
                      <a:moveTo>
                        <a:pt x="100" y="128"/>
                      </a:moveTo>
                      <a:cubicBezTo>
                        <a:pt x="83" y="128"/>
                        <a:pt x="69" y="114"/>
                        <a:pt x="69" y="97"/>
                      </a:cubicBezTo>
                      <a:cubicBezTo>
                        <a:pt x="69" y="79"/>
                        <a:pt x="83" y="65"/>
                        <a:pt x="100" y="65"/>
                      </a:cubicBezTo>
                      <a:cubicBezTo>
                        <a:pt x="117" y="65"/>
                        <a:pt x="131" y="79"/>
                        <a:pt x="131" y="97"/>
                      </a:cubicBezTo>
                      <a:cubicBezTo>
                        <a:pt x="131" y="114"/>
                        <a:pt x="117" y="128"/>
                        <a:pt x="100" y="128"/>
                      </a:cubicBezTo>
                      <a:close/>
                      <a:moveTo>
                        <a:pt x="100" y="78"/>
                      </a:moveTo>
                      <a:cubicBezTo>
                        <a:pt x="90" y="78"/>
                        <a:pt x="81" y="86"/>
                        <a:pt x="81" y="97"/>
                      </a:cubicBezTo>
                      <a:cubicBezTo>
                        <a:pt x="81" y="107"/>
                        <a:pt x="90" y="115"/>
                        <a:pt x="100" y="115"/>
                      </a:cubicBezTo>
                      <a:cubicBezTo>
                        <a:pt x="110" y="115"/>
                        <a:pt x="119" y="107"/>
                        <a:pt x="119" y="97"/>
                      </a:cubicBezTo>
                      <a:cubicBezTo>
                        <a:pt x="119" y="86"/>
                        <a:pt x="110" y="78"/>
                        <a:pt x="100" y="7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en-US" sz="1400"/>
                </a:p>
              </p:txBody>
            </p:sp>
          </p:grpSp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A79DA60A-9B6D-9A88-4992-010D4413396B}"/>
                  </a:ext>
                </a:extLst>
              </p:cNvPr>
              <p:cNvSpPr txBox="1"/>
              <p:nvPr/>
            </p:nvSpPr>
            <p:spPr>
              <a:xfrm>
                <a:off x="6676126" y="991763"/>
                <a:ext cx="440186" cy="259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l-GR" sz="1050" b="1" dirty="0">
                  <a:solidFill>
                    <a:srgbClr val="104D8C"/>
                  </a:solidFill>
                </a:endParaRPr>
              </a:p>
            </p:txBody>
          </p:sp>
        </p:grpSp>
      </p:grpSp>
      <p:graphicFrame>
        <p:nvGraphicFramePr>
          <p:cNvPr id="340" name="Chart 339">
            <a:extLst>
              <a:ext uri="{FF2B5EF4-FFF2-40B4-BE49-F238E27FC236}">
                <a16:creationId xmlns:a16="http://schemas.microsoft.com/office/drawing/2014/main" id="{94B18F3B-C0B7-D148-609E-053FC80351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901977"/>
              </p:ext>
            </p:extLst>
          </p:nvPr>
        </p:nvGraphicFramePr>
        <p:xfrm>
          <a:off x="2698876" y="1346643"/>
          <a:ext cx="4772381" cy="615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sp>
        <p:nvSpPr>
          <p:cNvPr id="341" name="Rectangle 340">
            <a:extLst>
              <a:ext uri="{FF2B5EF4-FFF2-40B4-BE49-F238E27FC236}">
                <a16:creationId xmlns:a16="http://schemas.microsoft.com/office/drawing/2014/main" id="{BF3736E8-9D04-F6C2-1948-388E000DA7DC}"/>
              </a:ext>
            </a:extLst>
          </p:cNvPr>
          <p:cNvSpPr/>
          <p:nvPr/>
        </p:nvSpPr>
        <p:spPr>
          <a:xfrm>
            <a:off x="2685692" y="3189123"/>
            <a:ext cx="74785" cy="13492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F683DF1A-C9C4-40F9-D905-BE173EDC5517}"/>
              </a:ext>
            </a:extLst>
          </p:cNvPr>
          <p:cNvSpPr/>
          <p:nvPr/>
        </p:nvSpPr>
        <p:spPr>
          <a:xfrm>
            <a:off x="2687159" y="3331014"/>
            <a:ext cx="87766" cy="130715"/>
          </a:xfrm>
          <a:prstGeom prst="rect">
            <a:avLst/>
          </a:prstGeom>
          <a:solidFill>
            <a:srgbClr val="F4B1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30" b="1" dirty="0"/>
              <a:t>3</a:t>
            </a: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FC90A3A3-1998-8C37-8E47-867474E27992}"/>
              </a:ext>
            </a:extLst>
          </p:cNvPr>
          <p:cNvSpPr/>
          <p:nvPr/>
        </p:nvSpPr>
        <p:spPr>
          <a:xfrm>
            <a:off x="2708005" y="4085437"/>
            <a:ext cx="86467" cy="154663"/>
          </a:xfrm>
          <a:prstGeom prst="rect">
            <a:avLst/>
          </a:prstGeom>
          <a:solidFill>
            <a:srgbClr val="97CA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63FE20C4-3812-4018-D660-EA429AFE2EF8}"/>
              </a:ext>
            </a:extLst>
          </p:cNvPr>
          <p:cNvSpPr/>
          <p:nvPr/>
        </p:nvSpPr>
        <p:spPr>
          <a:xfrm>
            <a:off x="2708005" y="4223821"/>
            <a:ext cx="86467" cy="154663"/>
          </a:xfrm>
          <a:prstGeom prst="rect">
            <a:avLst/>
          </a:prstGeom>
          <a:solidFill>
            <a:srgbClr val="0CAC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0484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84865-B66A-1DF6-B0DC-5EABB74A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42BA0CB3-193A-B3F2-269A-1DD5BF1BB33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440206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0" imgH="350" progId="TCLayout.ActiveDocument.1">
                  <p:embed/>
                </p:oleObj>
              </mc:Choice>
              <mc:Fallback>
                <p:oleObj name="think-cell Slide" r:id="rId3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2BA0CB3-193A-B3F2-269A-1DD5BF1BB3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object 10">
            <a:extLst>
              <a:ext uri="{FF2B5EF4-FFF2-40B4-BE49-F238E27FC236}">
                <a16:creationId xmlns:a16="http://schemas.microsoft.com/office/drawing/2014/main" id="{1129B502-F314-1B36-E572-E662701F6BD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99" y="3388"/>
            <a:ext cx="9144899" cy="855118"/>
          </a:xfrm>
          <a:prstGeom prst="rect">
            <a:avLst/>
          </a:prstGeom>
        </p:spPr>
      </p:pic>
      <p:sp>
        <p:nvSpPr>
          <p:cNvPr id="50" name="Title 1">
            <a:extLst>
              <a:ext uri="{FF2B5EF4-FFF2-40B4-BE49-F238E27FC236}">
                <a16:creationId xmlns:a16="http://schemas.microsoft.com/office/drawing/2014/main" id="{E75CDEE9-31CA-3F6D-EB95-CC9ED3AF4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32148"/>
            <a:ext cx="6353175" cy="744140"/>
          </a:xfrm>
        </p:spPr>
        <p:txBody>
          <a:bodyPr vert="horz">
            <a:normAutofit/>
          </a:bodyPr>
          <a:lstStyle/>
          <a:p>
            <a:r>
              <a:rPr lang="el-GR" sz="2000" dirty="0">
                <a:latin typeface="+mn-lt"/>
                <a:cs typeface="Arial" panose="020B0604020202020204" pitchFamily="34" charset="0"/>
              </a:rPr>
              <a:t>ΕΣΠΑ ΔΑΜ 2021-2027</a:t>
            </a:r>
            <a:br>
              <a:rPr lang="el-GR" dirty="0">
                <a:latin typeface="+mn-lt"/>
                <a:cs typeface="Arial" panose="020B0604020202020204" pitchFamily="34" charset="0"/>
              </a:rPr>
            </a:br>
            <a:r>
              <a:rPr lang="el-GR" sz="1500" dirty="0">
                <a:latin typeface="+mn-lt"/>
                <a:cs typeface="Arial" panose="020B0604020202020204" pitchFamily="34" charset="0"/>
              </a:rPr>
              <a:t>Δράσεις επιχειρηματικότητας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638B164-1DEF-9C23-5FF9-28F518310801}"/>
              </a:ext>
            </a:extLst>
          </p:cNvPr>
          <p:cNvSpPr/>
          <p:nvPr/>
        </p:nvSpPr>
        <p:spPr>
          <a:xfrm>
            <a:off x="7764169" y="4726495"/>
            <a:ext cx="719884" cy="215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>
              <a:solidFill>
                <a:prstClr val="white"/>
              </a:solidFill>
            </a:endParaRPr>
          </a:p>
        </p:txBody>
      </p:sp>
      <p:sp>
        <p:nvSpPr>
          <p:cNvPr id="146" name="Google Shape;1995;p102">
            <a:extLst>
              <a:ext uri="{FF2B5EF4-FFF2-40B4-BE49-F238E27FC236}">
                <a16:creationId xmlns:a16="http://schemas.microsoft.com/office/drawing/2014/main" id="{1D0E4C0C-5D07-486C-B29B-C30C1ACEB868}"/>
              </a:ext>
            </a:extLst>
          </p:cNvPr>
          <p:cNvSpPr/>
          <p:nvPr/>
        </p:nvSpPr>
        <p:spPr>
          <a:xfrm>
            <a:off x="83671" y="1081635"/>
            <a:ext cx="2062028" cy="3573379"/>
          </a:xfrm>
          <a:prstGeom prst="rect">
            <a:avLst/>
          </a:prstGeom>
          <a:noFill/>
          <a:ln w="76200" cap="flat" cmpd="sng">
            <a:solidFill>
              <a:srgbClr val="0CAC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endParaRPr sz="1200" kern="120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47" name="Google Shape;1998;p102">
            <a:extLst>
              <a:ext uri="{FF2B5EF4-FFF2-40B4-BE49-F238E27FC236}">
                <a16:creationId xmlns:a16="http://schemas.microsoft.com/office/drawing/2014/main" id="{72F2101A-717D-82D5-26E9-3422721955DD}"/>
              </a:ext>
            </a:extLst>
          </p:cNvPr>
          <p:cNvSpPr/>
          <p:nvPr/>
        </p:nvSpPr>
        <p:spPr>
          <a:xfrm>
            <a:off x="156551" y="1118166"/>
            <a:ext cx="2060578" cy="737997"/>
          </a:xfrm>
          <a:prstGeom prst="rect">
            <a:avLst/>
          </a:prstGeom>
          <a:solidFill>
            <a:srgbClr val="97CA3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r>
              <a:rPr lang="el-GR" sz="11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6 Προσκλήσεις </a:t>
            </a:r>
            <a:r>
              <a:rPr lang="el-GR" sz="1100" b="1" kern="1200" dirty="0">
                <a:solidFill>
                  <a:srgbClr val="2F5597"/>
                </a:solidFill>
                <a:latin typeface="+mn-lt"/>
                <a:ea typeface="+mn-ea"/>
                <a:cs typeface="Arial" panose="020B0604020202020204" pitchFamily="34" charset="0"/>
              </a:rPr>
              <a:t>Κρατικών Ενισχύσεων</a:t>
            </a:r>
            <a:r>
              <a:rPr lang="en-US" sz="1100" b="1" kern="1200" dirty="0">
                <a:solidFill>
                  <a:srgbClr val="2F5597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el-GR" sz="1100" b="1" kern="1200" dirty="0">
              <a:solidFill>
                <a:srgbClr val="2F5597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algn="ctr" defTabSz="685800">
              <a:buClrTx/>
              <a:defRPr/>
            </a:pPr>
            <a:r>
              <a:rPr lang="el-GR" sz="900" b="1" i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για όλα μεγέθη των επιχειρήσεων </a:t>
            </a:r>
            <a:endParaRPr lang="el-GR" sz="900" i="1" kern="1200" dirty="0">
              <a:solidFill>
                <a:prstClr val="white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48" name="Google Shape;2004;p102">
            <a:extLst>
              <a:ext uri="{FF2B5EF4-FFF2-40B4-BE49-F238E27FC236}">
                <a16:creationId xmlns:a16="http://schemas.microsoft.com/office/drawing/2014/main" id="{24BA041E-E63E-1C89-8EEC-20287026FC22}"/>
              </a:ext>
            </a:extLst>
          </p:cNvPr>
          <p:cNvSpPr/>
          <p:nvPr/>
        </p:nvSpPr>
        <p:spPr>
          <a:xfrm>
            <a:off x="170460" y="2043617"/>
            <a:ext cx="1905931" cy="221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Δυτική Μακεδονία &amp; Μεγαλόπολη</a:t>
            </a:r>
          </a:p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Π/Υ Προσκλήσεων: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330 εκ.€</a:t>
            </a: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Συνολικός Π/Υ</a:t>
            </a:r>
            <a:r>
              <a:rPr lang="en-US" sz="1000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el-GR" sz="1000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629</a:t>
            </a:r>
            <a:r>
              <a:rPr lang="en-US" sz="1000" b="1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εκ.€</a:t>
            </a:r>
            <a:endParaRPr lang="el-GR" sz="1000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Επιχορήγηση (ΔΔ)</a:t>
            </a:r>
            <a:r>
              <a:rPr lang="en-US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401,2 εκ.€</a:t>
            </a:r>
          </a:p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Αριθμός εντάξεων</a:t>
            </a:r>
            <a:r>
              <a:rPr lang="en-US" sz="1000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852</a:t>
            </a:r>
            <a:r>
              <a:rPr lang="en-US" sz="1000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l-GR" sz="1000" kern="1200" dirty="0">
              <a:solidFill>
                <a:srgbClr val="104D8C"/>
              </a:solidFill>
              <a:latin typeface="+mn-lt"/>
              <a:cs typeface="Arial" panose="020B0604020202020204" pitchFamily="34" charset="0"/>
            </a:endParaRPr>
          </a:p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defTabSz="685800">
              <a:lnSpc>
                <a:spcPct val="150000"/>
              </a:lnSpc>
              <a:buSzPts val="1200"/>
              <a:defRPr/>
            </a:pPr>
            <a:endParaRPr lang="en-US" sz="1000" b="1" kern="1200" dirty="0">
              <a:solidFill>
                <a:prstClr val="black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defTabSz="685800">
              <a:lnSpc>
                <a:spcPct val="150000"/>
              </a:lnSpc>
              <a:buSzPts val="1200"/>
              <a:defRPr/>
            </a:pPr>
            <a:r>
              <a:rPr lang="el-GR" sz="10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el-GR" sz="1000" kern="12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49" name="Google Shape;1995;p102">
            <a:extLst>
              <a:ext uri="{FF2B5EF4-FFF2-40B4-BE49-F238E27FC236}">
                <a16:creationId xmlns:a16="http://schemas.microsoft.com/office/drawing/2014/main" id="{4F76A369-1D0D-F36C-F0F7-8095CDE7936C}"/>
              </a:ext>
            </a:extLst>
          </p:cNvPr>
          <p:cNvSpPr/>
          <p:nvPr/>
        </p:nvSpPr>
        <p:spPr>
          <a:xfrm>
            <a:off x="2378671" y="1081636"/>
            <a:ext cx="1990089" cy="3573377"/>
          </a:xfrm>
          <a:prstGeom prst="rect">
            <a:avLst/>
          </a:prstGeom>
          <a:noFill/>
          <a:ln w="76200" cap="flat" cmpd="sng">
            <a:solidFill>
              <a:srgbClr val="0CAC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endParaRPr sz="1200" kern="120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50" name="Google Shape;1995;p102">
            <a:extLst>
              <a:ext uri="{FF2B5EF4-FFF2-40B4-BE49-F238E27FC236}">
                <a16:creationId xmlns:a16="http://schemas.microsoft.com/office/drawing/2014/main" id="{10D1CAFB-7541-E4CD-32EC-3B8E93DD067A}"/>
              </a:ext>
            </a:extLst>
          </p:cNvPr>
          <p:cNvSpPr/>
          <p:nvPr/>
        </p:nvSpPr>
        <p:spPr>
          <a:xfrm>
            <a:off x="4578117" y="1081636"/>
            <a:ext cx="2019114" cy="3573377"/>
          </a:xfrm>
          <a:prstGeom prst="rect">
            <a:avLst/>
          </a:prstGeom>
          <a:noFill/>
          <a:ln w="76200" cap="flat" cmpd="sng">
            <a:solidFill>
              <a:srgbClr val="0CAC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endParaRPr sz="1200" kern="120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51" name="Google Shape;1995;p102">
            <a:extLst>
              <a:ext uri="{FF2B5EF4-FFF2-40B4-BE49-F238E27FC236}">
                <a16:creationId xmlns:a16="http://schemas.microsoft.com/office/drawing/2014/main" id="{2F1BD3CD-9AE0-0376-FA9E-6D6DFE28B9AE}"/>
              </a:ext>
            </a:extLst>
          </p:cNvPr>
          <p:cNvSpPr/>
          <p:nvPr/>
        </p:nvSpPr>
        <p:spPr>
          <a:xfrm>
            <a:off x="6832953" y="1081636"/>
            <a:ext cx="2092761" cy="3573377"/>
          </a:xfrm>
          <a:prstGeom prst="rect">
            <a:avLst/>
          </a:prstGeom>
          <a:noFill/>
          <a:ln w="76200" cap="flat" cmpd="sng">
            <a:solidFill>
              <a:srgbClr val="0CAC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endParaRPr sz="1200" kern="120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52" name="Google Shape;1998;p102">
            <a:extLst>
              <a:ext uri="{FF2B5EF4-FFF2-40B4-BE49-F238E27FC236}">
                <a16:creationId xmlns:a16="http://schemas.microsoft.com/office/drawing/2014/main" id="{82B3037F-6B05-5BF6-E276-22C1FA783149}"/>
              </a:ext>
            </a:extLst>
          </p:cNvPr>
          <p:cNvSpPr/>
          <p:nvPr/>
        </p:nvSpPr>
        <p:spPr>
          <a:xfrm>
            <a:off x="2481790" y="1118166"/>
            <a:ext cx="1989272" cy="737997"/>
          </a:xfrm>
          <a:prstGeom prst="rect">
            <a:avLst/>
          </a:prstGeom>
          <a:solidFill>
            <a:srgbClr val="97CA3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r>
              <a:rPr lang="el-GR" sz="11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6 Προσκλήσεις αποκλειστικά  για το  </a:t>
            </a:r>
            <a:r>
              <a:rPr lang="el-GR" sz="11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Δήμο Μεγαλόπολης</a:t>
            </a:r>
          </a:p>
          <a:p>
            <a:pPr algn="ctr" defTabSz="685800">
              <a:buClrTx/>
              <a:defRPr/>
            </a:pPr>
            <a:r>
              <a:rPr lang="el-GR" sz="9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 για όλα μεγέθη των επιχειρήσεων </a:t>
            </a:r>
            <a:endParaRPr lang="el-GR" sz="900" b="1" kern="1200" dirty="0">
              <a:solidFill>
                <a:prstClr val="white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53" name="Google Shape;1998;p102">
            <a:extLst>
              <a:ext uri="{FF2B5EF4-FFF2-40B4-BE49-F238E27FC236}">
                <a16:creationId xmlns:a16="http://schemas.microsoft.com/office/drawing/2014/main" id="{C4BAFAC9-8A54-3E8E-B700-3AC2A93936FB}"/>
              </a:ext>
            </a:extLst>
          </p:cNvPr>
          <p:cNvSpPr/>
          <p:nvPr/>
        </p:nvSpPr>
        <p:spPr>
          <a:xfrm>
            <a:off x="4664907" y="1118166"/>
            <a:ext cx="2062800" cy="725046"/>
          </a:xfrm>
          <a:prstGeom prst="rect">
            <a:avLst/>
          </a:prstGeom>
          <a:solidFill>
            <a:srgbClr val="97CA3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r>
              <a:rPr lang="el-GR" sz="1100" b="1" kern="120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4 Προσκλήσεις για επενδύσεις στον τομέα </a:t>
            </a:r>
            <a:r>
              <a:rPr lang="el-GR" sz="11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Ενέργειας</a:t>
            </a:r>
            <a:endParaRPr lang="el-GR" sz="1100" b="1" kern="1200" dirty="0">
              <a:solidFill>
                <a:prstClr val="white"/>
              </a:solidFill>
              <a:latin typeface="+mn-lt"/>
              <a:cs typeface="Arial" panose="020B0604020202020204" pitchFamily="34" charset="0"/>
            </a:endParaRPr>
          </a:p>
          <a:p>
            <a:pPr algn="ctr" defTabSz="685800">
              <a:buClrTx/>
              <a:defRPr/>
            </a:pPr>
            <a:r>
              <a:rPr lang="el-GR" sz="1100" b="1" kern="120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l-GR" sz="900" b="1" kern="1200" dirty="0">
                <a:solidFill>
                  <a:prstClr val="white"/>
                </a:solidFill>
                <a:latin typeface="+mn-lt"/>
                <a:ea typeface="+mn-ea"/>
                <a:cs typeface="Arial" panose="020B0604020202020204" pitchFamily="34" charset="0"/>
              </a:rPr>
              <a:t>για ΜμΕ &amp; Μεγάλες επιχειρήσεις</a:t>
            </a:r>
          </a:p>
        </p:txBody>
      </p:sp>
      <p:sp>
        <p:nvSpPr>
          <p:cNvPr id="155" name="Google Shape;2004;p102">
            <a:extLst>
              <a:ext uri="{FF2B5EF4-FFF2-40B4-BE49-F238E27FC236}">
                <a16:creationId xmlns:a16="http://schemas.microsoft.com/office/drawing/2014/main" id="{C042B1CA-8A5A-E565-AD51-523CA4687DD6}"/>
              </a:ext>
            </a:extLst>
          </p:cNvPr>
          <p:cNvSpPr/>
          <p:nvPr/>
        </p:nvSpPr>
        <p:spPr>
          <a:xfrm>
            <a:off x="2472840" y="1994921"/>
            <a:ext cx="1895920" cy="2502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Π/Υ Προσκλήσεων: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86 εκ.€</a:t>
            </a: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Συνολικός Π/Υ: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332 εκ.€</a:t>
            </a: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Επιχορήγηση (ΔΔ)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:188 εκ.€</a:t>
            </a: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Αριθμός ενταγμένων: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78</a:t>
            </a:r>
          </a:p>
        </p:txBody>
      </p:sp>
      <p:sp>
        <p:nvSpPr>
          <p:cNvPr id="156" name="Google Shape;2004;p102">
            <a:extLst>
              <a:ext uri="{FF2B5EF4-FFF2-40B4-BE49-F238E27FC236}">
                <a16:creationId xmlns:a16="http://schemas.microsoft.com/office/drawing/2014/main" id="{CC4A25BC-9341-1904-79EC-83B3F6CE7257}"/>
              </a:ext>
            </a:extLst>
          </p:cNvPr>
          <p:cNvSpPr/>
          <p:nvPr/>
        </p:nvSpPr>
        <p:spPr>
          <a:xfrm>
            <a:off x="4643392" y="2014073"/>
            <a:ext cx="2048673" cy="233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r>
              <a:rPr lang="el-GR" sz="9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Δυτική Μακεδονία &amp; Μεγαλόπολη</a:t>
            </a:r>
          </a:p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endParaRPr lang="el-GR" sz="9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9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Π</a:t>
            </a: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/Υ Προσκλήσεων: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140 εκ</a:t>
            </a:r>
            <a:r>
              <a:rPr lang="en-US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.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€</a:t>
            </a: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Συνολικός Π/Υ 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56,4 εκ</a:t>
            </a:r>
            <a:r>
              <a:rPr lang="en-US" sz="1000" b="1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.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cs typeface="Arial" panose="020B0604020202020204" pitchFamily="34" charset="0"/>
              </a:rPr>
              <a:t>€</a:t>
            </a: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Επιχορήγηση (ΔΔ) 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25,4 εκ.€</a:t>
            </a: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endParaRPr lang="el-GR" sz="1000" b="1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Αριθμός ενταγμένων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: 2 </a:t>
            </a:r>
          </a:p>
          <a:p>
            <a:pPr marL="6412" defTabSz="685800"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r>
              <a:rPr lang="el-GR" sz="900" i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(συνεχίζεται η διαδικασία αξιολόγησης αιτήσεων)</a:t>
            </a:r>
            <a:endParaRPr lang="en-US" sz="900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defTabSz="685800">
              <a:lnSpc>
                <a:spcPct val="150000"/>
              </a:lnSpc>
              <a:buSzPts val="1200"/>
              <a:defRPr/>
            </a:pPr>
            <a:r>
              <a:rPr lang="el-GR" sz="9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el-GR" sz="900" kern="12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57" name="Google Shape;2004;p102">
            <a:extLst>
              <a:ext uri="{FF2B5EF4-FFF2-40B4-BE49-F238E27FC236}">
                <a16:creationId xmlns:a16="http://schemas.microsoft.com/office/drawing/2014/main" id="{DF1C1F54-43AE-04A7-CA4E-53966D1BAF3E}"/>
              </a:ext>
            </a:extLst>
          </p:cNvPr>
          <p:cNvSpPr/>
          <p:nvPr/>
        </p:nvSpPr>
        <p:spPr>
          <a:xfrm>
            <a:off x="6914507" y="2573789"/>
            <a:ext cx="2011208" cy="140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8588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Π/Υ Προσκλήσεων: 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50 εκ.€</a:t>
            </a: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Συνολικός Π/Υ</a:t>
            </a:r>
            <a:r>
              <a:rPr lang="en-US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υποβολών</a:t>
            </a:r>
            <a:r>
              <a:rPr lang="en-US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:</a:t>
            </a:r>
            <a:r>
              <a:rPr lang="el-GR" sz="1000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90,6</a:t>
            </a:r>
            <a:r>
              <a:rPr lang="el-GR" sz="10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εκ.€</a:t>
            </a:r>
          </a:p>
          <a:p>
            <a:pPr marL="6412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defRPr/>
            </a:pPr>
            <a:endParaRPr lang="el-GR" sz="1000" kern="1200" dirty="0">
              <a:solidFill>
                <a:srgbClr val="104D8C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135000" indent="-128588" defTabSz="685800">
              <a:lnSpc>
                <a:spcPct val="150000"/>
              </a:lnSpc>
              <a:spcBef>
                <a:spcPts val="300"/>
              </a:spcBef>
              <a:buClr>
                <a:srgbClr val="104D8C"/>
              </a:buClr>
              <a:buSzPts val="1200"/>
              <a:buFont typeface="Wingdings" panose="05000000000000000000" pitchFamily="2" charset="2"/>
              <a:buChar char="q"/>
              <a:defRPr/>
            </a:pPr>
            <a:r>
              <a:rPr lang="el-GR" sz="1000" i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Σε διαδικασία αξιολόγησης αιτήσεων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842E067-3A60-4257-2655-FF577D950430}"/>
              </a:ext>
            </a:extLst>
          </p:cNvPr>
          <p:cNvGrpSpPr/>
          <p:nvPr/>
        </p:nvGrpSpPr>
        <p:grpSpPr>
          <a:xfrm>
            <a:off x="177108" y="4417158"/>
            <a:ext cx="2060100" cy="374853"/>
            <a:chOff x="1072957" y="3702533"/>
            <a:chExt cx="3746715" cy="601860"/>
          </a:xfrm>
          <a:solidFill>
            <a:srgbClr val="97CA3F"/>
          </a:solidFill>
        </p:grpSpPr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392990E6-26E9-9148-7677-2BBBA5D9FC9D}"/>
                </a:ext>
              </a:extLst>
            </p:cNvPr>
            <p:cNvSpPr/>
            <p:nvPr/>
          </p:nvSpPr>
          <p:spPr>
            <a:xfrm>
              <a:off x="1072957" y="3702533"/>
              <a:ext cx="3746715" cy="6018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 kern="1200">
                <a:solidFill>
                  <a:prstClr val="white"/>
                </a:solidFill>
              </a:endParaRPr>
            </a:p>
          </p:txBody>
        </p:sp>
        <p:sp>
          <p:nvSpPr>
            <p:cNvPr id="168" name="Google Shape;1426;p90">
              <a:extLst>
                <a:ext uri="{FF2B5EF4-FFF2-40B4-BE49-F238E27FC236}">
                  <a16:creationId xmlns:a16="http://schemas.microsoft.com/office/drawing/2014/main" id="{6647FF3D-0947-7C3B-7429-C14BC8172818}"/>
                </a:ext>
              </a:extLst>
            </p:cNvPr>
            <p:cNvSpPr/>
            <p:nvPr/>
          </p:nvSpPr>
          <p:spPr>
            <a:xfrm>
              <a:off x="1214257" y="3803895"/>
              <a:ext cx="415284" cy="381659"/>
            </a:xfrm>
            <a:custGeom>
              <a:avLst/>
              <a:gdLst/>
              <a:ahLst/>
              <a:cxnLst/>
              <a:rect l="l" t="t" r="r" b="b"/>
              <a:pathLst>
                <a:path w="576" h="576" extrusionOk="0">
                  <a:moveTo>
                    <a:pt x="288" y="224"/>
                  </a:moveTo>
                  <a:cubicBezTo>
                    <a:pt x="253" y="224"/>
                    <a:pt x="224" y="253"/>
                    <a:pt x="224" y="288"/>
                  </a:cubicBezTo>
                  <a:cubicBezTo>
                    <a:pt x="224" y="323"/>
                    <a:pt x="253" y="352"/>
                    <a:pt x="288" y="352"/>
                  </a:cubicBezTo>
                  <a:cubicBezTo>
                    <a:pt x="323" y="352"/>
                    <a:pt x="352" y="323"/>
                    <a:pt x="352" y="288"/>
                  </a:cubicBezTo>
                  <a:cubicBezTo>
                    <a:pt x="352" y="253"/>
                    <a:pt x="323" y="224"/>
                    <a:pt x="288" y="224"/>
                  </a:cubicBezTo>
                  <a:close/>
                  <a:moveTo>
                    <a:pt x="327" y="288"/>
                  </a:moveTo>
                  <a:cubicBezTo>
                    <a:pt x="327" y="310"/>
                    <a:pt x="310" y="327"/>
                    <a:pt x="288" y="327"/>
                  </a:cubicBezTo>
                  <a:cubicBezTo>
                    <a:pt x="266" y="327"/>
                    <a:pt x="249" y="310"/>
                    <a:pt x="249" y="288"/>
                  </a:cubicBezTo>
                  <a:cubicBezTo>
                    <a:pt x="249" y="266"/>
                    <a:pt x="266" y="249"/>
                    <a:pt x="288" y="249"/>
                  </a:cubicBezTo>
                  <a:cubicBezTo>
                    <a:pt x="310" y="249"/>
                    <a:pt x="327" y="266"/>
                    <a:pt x="327" y="288"/>
                  </a:cubicBezTo>
                  <a:close/>
                  <a:moveTo>
                    <a:pt x="479" y="288"/>
                  </a:moveTo>
                  <a:cubicBezTo>
                    <a:pt x="479" y="237"/>
                    <a:pt x="459" y="189"/>
                    <a:pt x="423" y="153"/>
                  </a:cubicBezTo>
                  <a:cubicBezTo>
                    <a:pt x="387" y="117"/>
                    <a:pt x="339" y="97"/>
                    <a:pt x="288" y="97"/>
                  </a:cubicBezTo>
                  <a:cubicBezTo>
                    <a:pt x="237" y="97"/>
                    <a:pt x="189" y="117"/>
                    <a:pt x="153" y="153"/>
                  </a:cubicBezTo>
                  <a:cubicBezTo>
                    <a:pt x="117" y="189"/>
                    <a:pt x="97" y="237"/>
                    <a:pt x="97" y="288"/>
                  </a:cubicBezTo>
                  <a:cubicBezTo>
                    <a:pt x="97" y="334"/>
                    <a:pt x="114" y="379"/>
                    <a:pt x="145" y="414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62" y="431"/>
                    <a:pt x="162" y="431"/>
                    <a:pt x="162" y="431"/>
                  </a:cubicBezTo>
                  <a:cubicBezTo>
                    <a:pt x="197" y="462"/>
                    <a:pt x="242" y="479"/>
                    <a:pt x="288" y="479"/>
                  </a:cubicBezTo>
                  <a:cubicBezTo>
                    <a:pt x="334" y="479"/>
                    <a:pt x="379" y="462"/>
                    <a:pt x="414" y="431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63" y="446"/>
                    <a:pt x="463" y="446"/>
                    <a:pt x="463" y="446"/>
                  </a:cubicBezTo>
                  <a:cubicBezTo>
                    <a:pt x="464" y="446"/>
                    <a:pt x="464" y="446"/>
                    <a:pt x="464" y="446"/>
                  </a:cubicBezTo>
                  <a:cubicBezTo>
                    <a:pt x="431" y="414"/>
                    <a:pt x="431" y="414"/>
                    <a:pt x="431" y="414"/>
                  </a:cubicBezTo>
                  <a:cubicBezTo>
                    <a:pt x="462" y="379"/>
                    <a:pt x="479" y="334"/>
                    <a:pt x="479" y="288"/>
                  </a:cubicBezTo>
                  <a:close/>
                  <a:moveTo>
                    <a:pt x="454" y="288"/>
                  </a:moveTo>
                  <a:cubicBezTo>
                    <a:pt x="454" y="380"/>
                    <a:pt x="380" y="454"/>
                    <a:pt x="288" y="454"/>
                  </a:cubicBezTo>
                  <a:cubicBezTo>
                    <a:pt x="196" y="454"/>
                    <a:pt x="122" y="380"/>
                    <a:pt x="122" y="288"/>
                  </a:cubicBezTo>
                  <a:cubicBezTo>
                    <a:pt x="122" y="196"/>
                    <a:pt x="196" y="122"/>
                    <a:pt x="288" y="122"/>
                  </a:cubicBezTo>
                  <a:cubicBezTo>
                    <a:pt x="380" y="122"/>
                    <a:pt x="454" y="196"/>
                    <a:pt x="454" y="288"/>
                  </a:cubicBezTo>
                  <a:close/>
                  <a:moveTo>
                    <a:pt x="288" y="161"/>
                  </a:moveTo>
                  <a:cubicBezTo>
                    <a:pt x="218" y="161"/>
                    <a:pt x="161" y="218"/>
                    <a:pt x="161" y="288"/>
                  </a:cubicBezTo>
                  <a:cubicBezTo>
                    <a:pt x="161" y="358"/>
                    <a:pt x="218" y="415"/>
                    <a:pt x="288" y="415"/>
                  </a:cubicBezTo>
                  <a:cubicBezTo>
                    <a:pt x="358" y="415"/>
                    <a:pt x="415" y="358"/>
                    <a:pt x="415" y="288"/>
                  </a:cubicBezTo>
                  <a:cubicBezTo>
                    <a:pt x="415" y="218"/>
                    <a:pt x="358" y="161"/>
                    <a:pt x="288" y="161"/>
                  </a:cubicBezTo>
                  <a:close/>
                  <a:moveTo>
                    <a:pt x="391" y="288"/>
                  </a:moveTo>
                  <a:cubicBezTo>
                    <a:pt x="391" y="345"/>
                    <a:pt x="345" y="391"/>
                    <a:pt x="288" y="391"/>
                  </a:cubicBezTo>
                  <a:cubicBezTo>
                    <a:pt x="231" y="391"/>
                    <a:pt x="185" y="345"/>
                    <a:pt x="185" y="288"/>
                  </a:cubicBezTo>
                  <a:cubicBezTo>
                    <a:pt x="185" y="231"/>
                    <a:pt x="231" y="185"/>
                    <a:pt x="288" y="185"/>
                  </a:cubicBezTo>
                  <a:cubicBezTo>
                    <a:pt x="345" y="185"/>
                    <a:pt x="391" y="231"/>
                    <a:pt x="391" y="288"/>
                  </a:cubicBezTo>
                  <a:close/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defTabSz="685800">
                <a:buClrTx/>
                <a:defRPr/>
              </a:pPr>
              <a:endParaRPr sz="525" b="1" kern="1200">
                <a:solidFill>
                  <a:prstClr val="white"/>
                </a:solidFill>
                <a:latin typeface="+mn-lt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E4E90D95-9CD5-3784-EA76-EFE47FD0B42F}"/>
                </a:ext>
              </a:extLst>
            </p:cNvPr>
            <p:cNvSpPr/>
            <p:nvPr/>
          </p:nvSpPr>
          <p:spPr>
            <a:xfrm>
              <a:off x="1633423" y="3803895"/>
              <a:ext cx="2978150" cy="3816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~ </a:t>
              </a:r>
              <a:r>
                <a:rPr lang="el-GR" sz="1200" b="1" kern="1200" dirty="0">
                  <a:solidFill>
                    <a:schemeClr val="bg1"/>
                  </a:solidFill>
                  <a:cs typeface="Arial" panose="020B0604020202020204" pitchFamily="34" charset="0"/>
                </a:rPr>
                <a:t>3.500</a:t>
              </a: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 νέες</a:t>
              </a:r>
            </a:p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 θέσεις εργασίας</a:t>
              </a:r>
            </a:p>
          </p:txBody>
        </p:sp>
      </p:grpSp>
      <p:sp>
        <p:nvSpPr>
          <p:cNvPr id="172" name="Google Shape;1998;p102">
            <a:extLst>
              <a:ext uri="{FF2B5EF4-FFF2-40B4-BE49-F238E27FC236}">
                <a16:creationId xmlns:a16="http://schemas.microsoft.com/office/drawing/2014/main" id="{789C8313-1DD7-CDB9-6853-43950F0FD534}"/>
              </a:ext>
            </a:extLst>
          </p:cNvPr>
          <p:cNvSpPr/>
          <p:nvPr/>
        </p:nvSpPr>
        <p:spPr>
          <a:xfrm>
            <a:off x="6923072" y="1118166"/>
            <a:ext cx="2124153" cy="725046"/>
          </a:xfrm>
          <a:prstGeom prst="rect">
            <a:avLst/>
          </a:prstGeom>
          <a:solidFill>
            <a:srgbClr val="97CA3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Tx/>
              <a:defRPr/>
            </a:pPr>
            <a:r>
              <a:rPr lang="el-GR" sz="1100" b="1" kern="120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2 Προσκλήσεις ΚΕ </a:t>
            </a:r>
            <a:r>
              <a:rPr lang="en-US" sz="1100" b="1" kern="120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de minimis</a:t>
            </a:r>
            <a:r>
              <a:rPr lang="el-GR" sz="1100" b="1" kern="120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l-GR" sz="11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«Επιχειρώ Πράσινα </a:t>
            </a:r>
          </a:p>
          <a:p>
            <a:pPr algn="ctr" defTabSz="685800">
              <a:buClrTx/>
              <a:defRPr/>
            </a:pPr>
            <a:r>
              <a:rPr lang="el-GR" sz="1100" b="1" kern="120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σε νησιά &lt; 3.100 κατοίκων»</a:t>
            </a:r>
            <a:endParaRPr lang="el-GR" sz="1100" b="1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FA2423-C7DA-73E9-9E18-C11E8FACA261}"/>
              </a:ext>
            </a:extLst>
          </p:cNvPr>
          <p:cNvGrpSpPr/>
          <p:nvPr/>
        </p:nvGrpSpPr>
        <p:grpSpPr>
          <a:xfrm>
            <a:off x="2474975" y="4415995"/>
            <a:ext cx="1996072" cy="374853"/>
            <a:chOff x="1072957" y="3702533"/>
            <a:chExt cx="3746715" cy="601860"/>
          </a:xfrm>
          <a:solidFill>
            <a:srgbClr val="97CA3F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B207B8-9E2E-ACDE-C29D-98C49D19088E}"/>
                </a:ext>
              </a:extLst>
            </p:cNvPr>
            <p:cNvSpPr/>
            <p:nvPr/>
          </p:nvSpPr>
          <p:spPr>
            <a:xfrm>
              <a:off x="1072957" y="3702533"/>
              <a:ext cx="3746715" cy="6018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 kern="1200">
                <a:solidFill>
                  <a:prstClr val="white"/>
                </a:solidFill>
              </a:endParaRPr>
            </a:p>
          </p:txBody>
        </p:sp>
        <p:sp>
          <p:nvSpPr>
            <p:cNvPr id="13" name="Google Shape;1426;p90">
              <a:extLst>
                <a:ext uri="{FF2B5EF4-FFF2-40B4-BE49-F238E27FC236}">
                  <a16:creationId xmlns:a16="http://schemas.microsoft.com/office/drawing/2014/main" id="{4370E17E-B5A2-3145-FBA2-AF7AB4A905E3}"/>
                </a:ext>
              </a:extLst>
            </p:cNvPr>
            <p:cNvSpPr/>
            <p:nvPr/>
          </p:nvSpPr>
          <p:spPr>
            <a:xfrm>
              <a:off x="1214257" y="3803895"/>
              <a:ext cx="415284" cy="381659"/>
            </a:xfrm>
            <a:custGeom>
              <a:avLst/>
              <a:gdLst/>
              <a:ahLst/>
              <a:cxnLst/>
              <a:rect l="l" t="t" r="r" b="b"/>
              <a:pathLst>
                <a:path w="576" h="576" extrusionOk="0">
                  <a:moveTo>
                    <a:pt x="288" y="224"/>
                  </a:moveTo>
                  <a:cubicBezTo>
                    <a:pt x="253" y="224"/>
                    <a:pt x="224" y="253"/>
                    <a:pt x="224" y="288"/>
                  </a:cubicBezTo>
                  <a:cubicBezTo>
                    <a:pt x="224" y="323"/>
                    <a:pt x="253" y="352"/>
                    <a:pt x="288" y="352"/>
                  </a:cubicBezTo>
                  <a:cubicBezTo>
                    <a:pt x="323" y="352"/>
                    <a:pt x="352" y="323"/>
                    <a:pt x="352" y="288"/>
                  </a:cubicBezTo>
                  <a:cubicBezTo>
                    <a:pt x="352" y="253"/>
                    <a:pt x="323" y="224"/>
                    <a:pt x="288" y="224"/>
                  </a:cubicBezTo>
                  <a:close/>
                  <a:moveTo>
                    <a:pt x="327" y="288"/>
                  </a:moveTo>
                  <a:cubicBezTo>
                    <a:pt x="327" y="310"/>
                    <a:pt x="310" y="327"/>
                    <a:pt x="288" y="327"/>
                  </a:cubicBezTo>
                  <a:cubicBezTo>
                    <a:pt x="266" y="327"/>
                    <a:pt x="249" y="310"/>
                    <a:pt x="249" y="288"/>
                  </a:cubicBezTo>
                  <a:cubicBezTo>
                    <a:pt x="249" y="266"/>
                    <a:pt x="266" y="249"/>
                    <a:pt x="288" y="249"/>
                  </a:cubicBezTo>
                  <a:cubicBezTo>
                    <a:pt x="310" y="249"/>
                    <a:pt x="327" y="266"/>
                    <a:pt x="327" y="288"/>
                  </a:cubicBezTo>
                  <a:close/>
                  <a:moveTo>
                    <a:pt x="479" y="288"/>
                  </a:moveTo>
                  <a:cubicBezTo>
                    <a:pt x="479" y="237"/>
                    <a:pt x="459" y="189"/>
                    <a:pt x="423" y="153"/>
                  </a:cubicBezTo>
                  <a:cubicBezTo>
                    <a:pt x="387" y="117"/>
                    <a:pt x="339" y="97"/>
                    <a:pt x="288" y="97"/>
                  </a:cubicBezTo>
                  <a:cubicBezTo>
                    <a:pt x="237" y="97"/>
                    <a:pt x="189" y="117"/>
                    <a:pt x="153" y="153"/>
                  </a:cubicBezTo>
                  <a:cubicBezTo>
                    <a:pt x="117" y="189"/>
                    <a:pt x="97" y="237"/>
                    <a:pt x="97" y="288"/>
                  </a:cubicBezTo>
                  <a:cubicBezTo>
                    <a:pt x="97" y="334"/>
                    <a:pt x="114" y="379"/>
                    <a:pt x="145" y="414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62" y="431"/>
                    <a:pt x="162" y="431"/>
                    <a:pt x="162" y="431"/>
                  </a:cubicBezTo>
                  <a:cubicBezTo>
                    <a:pt x="197" y="462"/>
                    <a:pt x="242" y="479"/>
                    <a:pt x="288" y="479"/>
                  </a:cubicBezTo>
                  <a:cubicBezTo>
                    <a:pt x="334" y="479"/>
                    <a:pt x="379" y="462"/>
                    <a:pt x="414" y="431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63" y="446"/>
                    <a:pt x="463" y="446"/>
                    <a:pt x="463" y="446"/>
                  </a:cubicBezTo>
                  <a:cubicBezTo>
                    <a:pt x="464" y="446"/>
                    <a:pt x="464" y="446"/>
                    <a:pt x="464" y="446"/>
                  </a:cubicBezTo>
                  <a:cubicBezTo>
                    <a:pt x="431" y="414"/>
                    <a:pt x="431" y="414"/>
                    <a:pt x="431" y="414"/>
                  </a:cubicBezTo>
                  <a:cubicBezTo>
                    <a:pt x="462" y="379"/>
                    <a:pt x="479" y="334"/>
                    <a:pt x="479" y="288"/>
                  </a:cubicBezTo>
                  <a:close/>
                  <a:moveTo>
                    <a:pt x="454" y="288"/>
                  </a:moveTo>
                  <a:cubicBezTo>
                    <a:pt x="454" y="380"/>
                    <a:pt x="380" y="454"/>
                    <a:pt x="288" y="454"/>
                  </a:cubicBezTo>
                  <a:cubicBezTo>
                    <a:pt x="196" y="454"/>
                    <a:pt x="122" y="380"/>
                    <a:pt x="122" y="288"/>
                  </a:cubicBezTo>
                  <a:cubicBezTo>
                    <a:pt x="122" y="196"/>
                    <a:pt x="196" y="122"/>
                    <a:pt x="288" y="122"/>
                  </a:cubicBezTo>
                  <a:cubicBezTo>
                    <a:pt x="380" y="122"/>
                    <a:pt x="454" y="196"/>
                    <a:pt x="454" y="288"/>
                  </a:cubicBezTo>
                  <a:close/>
                  <a:moveTo>
                    <a:pt x="288" y="161"/>
                  </a:moveTo>
                  <a:cubicBezTo>
                    <a:pt x="218" y="161"/>
                    <a:pt x="161" y="218"/>
                    <a:pt x="161" y="288"/>
                  </a:cubicBezTo>
                  <a:cubicBezTo>
                    <a:pt x="161" y="358"/>
                    <a:pt x="218" y="415"/>
                    <a:pt x="288" y="415"/>
                  </a:cubicBezTo>
                  <a:cubicBezTo>
                    <a:pt x="358" y="415"/>
                    <a:pt x="415" y="358"/>
                    <a:pt x="415" y="288"/>
                  </a:cubicBezTo>
                  <a:cubicBezTo>
                    <a:pt x="415" y="218"/>
                    <a:pt x="358" y="161"/>
                    <a:pt x="288" y="161"/>
                  </a:cubicBezTo>
                  <a:close/>
                  <a:moveTo>
                    <a:pt x="391" y="288"/>
                  </a:moveTo>
                  <a:cubicBezTo>
                    <a:pt x="391" y="345"/>
                    <a:pt x="345" y="391"/>
                    <a:pt x="288" y="391"/>
                  </a:cubicBezTo>
                  <a:cubicBezTo>
                    <a:pt x="231" y="391"/>
                    <a:pt x="185" y="345"/>
                    <a:pt x="185" y="288"/>
                  </a:cubicBezTo>
                  <a:cubicBezTo>
                    <a:pt x="185" y="231"/>
                    <a:pt x="231" y="185"/>
                    <a:pt x="288" y="185"/>
                  </a:cubicBezTo>
                  <a:cubicBezTo>
                    <a:pt x="345" y="185"/>
                    <a:pt x="391" y="231"/>
                    <a:pt x="391" y="288"/>
                  </a:cubicBezTo>
                  <a:close/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defTabSz="685800">
                <a:buClrTx/>
                <a:defRPr/>
              </a:pPr>
              <a:endParaRPr sz="525" b="1" kern="1200">
                <a:solidFill>
                  <a:prstClr val="white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785D57D-3C1D-7EB3-4277-EF6B49A8982D}"/>
                </a:ext>
              </a:extLst>
            </p:cNvPr>
            <p:cNvSpPr/>
            <p:nvPr/>
          </p:nvSpPr>
          <p:spPr>
            <a:xfrm>
              <a:off x="1633423" y="3803895"/>
              <a:ext cx="2978150" cy="3816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~ </a:t>
              </a:r>
              <a:r>
                <a:rPr lang="el-GR" sz="1200" b="1" kern="1200" dirty="0">
                  <a:solidFill>
                    <a:schemeClr val="bg1"/>
                  </a:solidFill>
                  <a:cs typeface="Arial" panose="020B0604020202020204" pitchFamily="34" charset="0"/>
                </a:rPr>
                <a:t>1.125</a:t>
              </a: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 νέες</a:t>
              </a:r>
            </a:p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 θέσεις εργασίας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558D29A-7CD8-F687-6B58-1CB9BABB832F}"/>
              </a:ext>
            </a:extLst>
          </p:cNvPr>
          <p:cNvGrpSpPr/>
          <p:nvPr/>
        </p:nvGrpSpPr>
        <p:grpSpPr>
          <a:xfrm>
            <a:off x="4678019" y="4410553"/>
            <a:ext cx="2060100" cy="374853"/>
            <a:chOff x="1072957" y="3702533"/>
            <a:chExt cx="3746715" cy="601860"/>
          </a:xfrm>
          <a:solidFill>
            <a:srgbClr val="97CA3F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80ED50E-BDF3-4628-9D77-A0F07DF9EA6E}"/>
                </a:ext>
              </a:extLst>
            </p:cNvPr>
            <p:cNvSpPr/>
            <p:nvPr/>
          </p:nvSpPr>
          <p:spPr>
            <a:xfrm>
              <a:off x="1072957" y="3702533"/>
              <a:ext cx="3746715" cy="6018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 kern="1200">
                <a:solidFill>
                  <a:prstClr val="white"/>
                </a:solidFill>
              </a:endParaRPr>
            </a:p>
          </p:txBody>
        </p:sp>
        <p:sp>
          <p:nvSpPr>
            <p:cNvPr id="4" name="Google Shape;1426;p90">
              <a:extLst>
                <a:ext uri="{FF2B5EF4-FFF2-40B4-BE49-F238E27FC236}">
                  <a16:creationId xmlns:a16="http://schemas.microsoft.com/office/drawing/2014/main" id="{D3417779-5B9F-4FE0-2318-615810FDB3DD}"/>
                </a:ext>
              </a:extLst>
            </p:cNvPr>
            <p:cNvSpPr/>
            <p:nvPr/>
          </p:nvSpPr>
          <p:spPr>
            <a:xfrm>
              <a:off x="1214257" y="3803895"/>
              <a:ext cx="415284" cy="381659"/>
            </a:xfrm>
            <a:custGeom>
              <a:avLst/>
              <a:gdLst/>
              <a:ahLst/>
              <a:cxnLst/>
              <a:rect l="l" t="t" r="r" b="b"/>
              <a:pathLst>
                <a:path w="576" h="576" extrusionOk="0">
                  <a:moveTo>
                    <a:pt x="288" y="224"/>
                  </a:moveTo>
                  <a:cubicBezTo>
                    <a:pt x="253" y="224"/>
                    <a:pt x="224" y="253"/>
                    <a:pt x="224" y="288"/>
                  </a:cubicBezTo>
                  <a:cubicBezTo>
                    <a:pt x="224" y="323"/>
                    <a:pt x="253" y="352"/>
                    <a:pt x="288" y="352"/>
                  </a:cubicBezTo>
                  <a:cubicBezTo>
                    <a:pt x="323" y="352"/>
                    <a:pt x="352" y="323"/>
                    <a:pt x="352" y="288"/>
                  </a:cubicBezTo>
                  <a:cubicBezTo>
                    <a:pt x="352" y="253"/>
                    <a:pt x="323" y="224"/>
                    <a:pt x="288" y="224"/>
                  </a:cubicBezTo>
                  <a:close/>
                  <a:moveTo>
                    <a:pt x="327" y="288"/>
                  </a:moveTo>
                  <a:cubicBezTo>
                    <a:pt x="327" y="310"/>
                    <a:pt x="310" y="327"/>
                    <a:pt x="288" y="327"/>
                  </a:cubicBezTo>
                  <a:cubicBezTo>
                    <a:pt x="266" y="327"/>
                    <a:pt x="249" y="310"/>
                    <a:pt x="249" y="288"/>
                  </a:cubicBezTo>
                  <a:cubicBezTo>
                    <a:pt x="249" y="266"/>
                    <a:pt x="266" y="249"/>
                    <a:pt x="288" y="249"/>
                  </a:cubicBezTo>
                  <a:cubicBezTo>
                    <a:pt x="310" y="249"/>
                    <a:pt x="327" y="266"/>
                    <a:pt x="327" y="288"/>
                  </a:cubicBezTo>
                  <a:close/>
                  <a:moveTo>
                    <a:pt x="479" y="288"/>
                  </a:moveTo>
                  <a:cubicBezTo>
                    <a:pt x="479" y="237"/>
                    <a:pt x="459" y="189"/>
                    <a:pt x="423" y="153"/>
                  </a:cubicBezTo>
                  <a:cubicBezTo>
                    <a:pt x="387" y="117"/>
                    <a:pt x="339" y="97"/>
                    <a:pt x="288" y="97"/>
                  </a:cubicBezTo>
                  <a:cubicBezTo>
                    <a:pt x="237" y="97"/>
                    <a:pt x="189" y="117"/>
                    <a:pt x="153" y="153"/>
                  </a:cubicBezTo>
                  <a:cubicBezTo>
                    <a:pt x="117" y="189"/>
                    <a:pt x="97" y="237"/>
                    <a:pt x="97" y="288"/>
                  </a:cubicBezTo>
                  <a:cubicBezTo>
                    <a:pt x="97" y="334"/>
                    <a:pt x="114" y="379"/>
                    <a:pt x="145" y="414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62" y="431"/>
                    <a:pt x="162" y="431"/>
                    <a:pt x="162" y="431"/>
                  </a:cubicBezTo>
                  <a:cubicBezTo>
                    <a:pt x="197" y="462"/>
                    <a:pt x="242" y="479"/>
                    <a:pt x="288" y="479"/>
                  </a:cubicBezTo>
                  <a:cubicBezTo>
                    <a:pt x="334" y="479"/>
                    <a:pt x="379" y="462"/>
                    <a:pt x="414" y="431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63" y="446"/>
                    <a:pt x="463" y="446"/>
                    <a:pt x="463" y="446"/>
                  </a:cubicBezTo>
                  <a:cubicBezTo>
                    <a:pt x="464" y="446"/>
                    <a:pt x="464" y="446"/>
                    <a:pt x="464" y="446"/>
                  </a:cubicBezTo>
                  <a:cubicBezTo>
                    <a:pt x="431" y="414"/>
                    <a:pt x="431" y="414"/>
                    <a:pt x="431" y="414"/>
                  </a:cubicBezTo>
                  <a:cubicBezTo>
                    <a:pt x="462" y="379"/>
                    <a:pt x="479" y="334"/>
                    <a:pt x="479" y="288"/>
                  </a:cubicBezTo>
                  <a:close/>
                  <a:moveTo>
                    <a:pt x="454" y="288"/>
                  </a:moveTo>
                  <a:cubicBezTo>
                    <a:pt x="454" y="380"/>
                    <a:pt x="380" y="454"/>
                    <a:pt x="288" y="454"/>
                  </a:cubicBezTo>
                  <a:cubicBezTo>
                    <a:pt x="196" y="454"/>
                    <a:pt x="122" y="380"/>
                    <a:pt x="122" y="288"/>
                  </a:cubicBezTo>
                  <a:cubicBezTo>
                    <a:pt x="122" y="196"/>
                    <a:pt x="196" y="122"/>
                    <a:pt x="288" y="122"/>
                  </a:cubicBezTo>
                  <a:cubicBezTo>
                    <a:pt x="380" y="122"/>
                    <a:pt x="454" y="196"/>
                    <a:pt x="454" y="288"/>
                  </a:cubicBezTo>
                  <a:close/>
                  <a:moveTo>
                    <a:pt x="288" y="161"/>
                  </a:moveTo>
                  <a:cubicBezTo>
                    <a:pt x="218" y="161"/>
                    <a:pt x="161" y="218"/>
                    <a:pt x="161" y="288"/>
                  </a:cubicBezTo>
                  <a:cubicBezTo>
                    <a:pt x="161" y="358"/>
                    <a:pt x="218" y="415"/>
                    <a:pt x="288" y="415"/>
                  </a:cubicBezTo>
                  <a:cubicBezTo>
                    <a:pt x="358" y="415"/>
                    <a:pt x="415" y="358"/>
                    <a:pt x="415" y="288"/>
                  </a:cubicBezTo>
                  <a:cubicBezTo>
                    <a:pt x="415" y="218"/>
                    <a:pt x="358" y="161"/>
                    <a:pt x="288" y="161"/>
                  </a:cubicBezTo>
                  <a:close/>
                  <a:moveTo>
                    <a:pt x="391" y="288"/>
                  </a:moveTo>
                  <a:cubicBezTo>
                    <a:pt x="391" y="345"/>
                    <a:pt x="345" y="391"/>
                    <a:pt x="288" y="391"/>
                  </a:cubicBezTo>
                  <a:cubicBezTo>
                    <a:pt x="231" y="391"/>
                    <a:pt x="185" y="345"/>
                    <a:pt x="185" y="288"/>
                  </a:cubicBezTo>
                  <a:cubicBezTo>
                    <a:pt x="185" y="231"/>
                    <a:pt x="231" y="185"/>
                    <a:pt x="288" y="185"/>
                  </a:cubicBezTo>
                  <a:cubicBezTo>
                    <a:pt x="345" y="185"/>
                    <a:pt x="391" y="231"/>
                    <a:pt x="391" y="288"/>
                  </a:cubicBezTo>
                  <a:close/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defTabSz="685800">
                <a:buClrTx/>
                <a:defRPr/>
              </a:pPr>
              <a:endParaRPr sz="525" b="1" kern="1200">
                <a:solidFill>
                  <a:prstClr val="white"/>
                </a:solidFill>
                <a:latin typeface="+mn-lt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00EDB2-1274-2305-BDF8-A86912DF39F3}"/>
                </a:ext>
              </a:extLst>
            </p:cNvPr>
            <p:cNvSpPr/>
            <p:nvPr/>
          </p:nvSpPr>
          <p:spPr>
            <a:xfrm>
              <a:off x="1633423" y="3803895"/>
              <a:ext cx="2978150" cy="3816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~ </a:t>
              </a:r>
              <a:r>
                <a:rPr lang="el-GR" sz="1200" b="1" kern="1200" dirty="0">
                  <a:solidFill>
                    <a:schemeClr val="bg1"/>
                  </a:solidFill>
                  <a:cs typeface="Arial" panose="020B0604020202020204" pitchFamily="34" charset="0"/>
                </a:rPr>
                <a:t>592</a:t>
              </a: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 νέες</a:t>
              </a:r>
            </a:p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 θέσεις εργασίας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519852F-4B00-B8B8-DFA0-9B157E968B0C}"/>
              </a:ext>
            </a:extLst>
          </p:cNvPr>
          <p:cNvGrpSpPr/>
          <p:nvPr/>
        </p:nvGrpSpPr>
        <p:grpSpPr>
          <a:xfrm>
            <a:off x="6935241" y="4407551"/>
            <a:ext cx="2060100" cy="374853"/>
            <a:chOff x="1072957" y="3702533"/>
            <a:chExt cx="3746715" cy="601860"/>
          </a:xfrm>
          <a:solidFill>
            <a:srgbClr val="97CA3F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651988-1B42-21A3-9516-0BA95EA38A9E}"/>
                </a:ext>
              </a:extLst>
            </p:cNvPr>
            <p:cNvSpPr/>
            <p:nvPr/>
          </p:nvSpPr>
          <p:spPr>
            <a:xfrm>
              <a:off x="1072957" y="3702533"/>
              <a:ext cx="3746715" cy="6018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l-GR" sz="1350" kern="1200">
                <a:solidFill>
                  <a:prstClr val="white"/>
                </a:solidFill>
              </a:endParaRPr>
            </a:p>
          </p:txBody>
        </p:sp>
        <p:sp>
          <p:nvSpPr>
            <p:cNvPr id="9" name="Google Shape;1426;p90">
              <a:extLst>
                <a:ext uri="{FF2B5EF4-FFF2-40B4-BE49-F238E27FC236}">
                  <a16:creationId xmlns:a16="http://schemas.microsoft.com/office/drawing/2014/main" id="{480CE4A7-20FD-EA3C-9245-0D628DCE8665}"/>
                </a:ext>
              </a:extLst>
            </p:cNvPr>
            <p:cNvSpPr/>
            <p:nvPr/>
          </p:nvSpPr>
          <p:spPr>
            <a:xfrm>
              <a:off x="1214258" y="3803895"/>
              <a:ext cx="415283" cy="381658"/>
            </a:xfrm>
            <a:custGeom>
              <a:avLst/>
              <a:gdLst/>
              <a:ahLst/>
              <a:cxnLst/>
              <a:rect l="l" t="t" r="r" b="b"/>
              <a:pathLst>
                <a:path w="576" h="576" extrusionOk="0">
                  <a:moveTo>
                    <a:pt x="288" y="224"/>
                  </a:moveTo>
                  <a:cubicBezTo>
                    <a:pt x="253" y="224"/>
                    <a:pt x="224" y="253"/>
                    <a:pt x="224" y="288"/>
                  </a:cubicBezTo>
                  <a:cubicBezTo>
                    <a:pt x="224" y="323"/>
                    <a:pt x="253" y="352"/>
                    <a:pt x="288" y="352"/>
                  </a:cubicBezTo>
                  <a:cubicBezTo>
                    <a:pt x="323" y="352"/>
                    <a:pt x="352" y="323"/>
                    <a:pt x="352" y="288"/>
                  </a:cubicBezTo>
                  <a:cubicBezTo>
                    <a:pt x="352" y="253"/>
                    <a:pt x="323" y="224"/>
                    <a:pt x="288" y="224"/>
                  </a:cubicBezTo>
                  <a:close/>
                  <a:moveTo>
                    <a:pt x="327" y="288"/>
                  </a:moveTo>
                  <a:cubicBezTo>
                    <a:pt x="327" y="310"/>
                    <a:pt x="310" y="327"/>
                    <a:pt x="288" y="327"/>
                  </a:cubicBezTo>
                  <a:cubicBezTo>
                    <a:pt x="266" y="327"/>
                    <a:pt x="249" y="310"/>
                    <a:pt x="249" y="288"/>
                  </a:cubicBezTo>
                  <a:cubicBezTo>
                    <a:pt x="249" y="266"/>
                    <a:pt x="266" y="249"/>
                    <a:pt x="288" y="249"/>
                  </a:cubicBezTo>
                  <a:cubicBezTo>
                    <a:pt x="310" y="249"/>
                    <a:pt x="327" y="266"/>
                    <a:pt x="327" y="288"/>
                  </a:cubicBezTo>
                  <a:close/>
                  <a:moveTo>
                    <a:pt x="479" y="288"/>
                  </a:moveTo>
                  <a:cubicBezTo>
                    <a:pt x="479" y="237"/>
                    <a:pt x="459" y="189"/>
                    <a:pt x="423" y="153"/>
                  </a:cubicBezTo>
                  <a:cubicBezTo>
                    <a:pt x="387" y="117"/>
                    <a:pt x="339" y="97"/>
                    <a:pt x="288" y="97"/>
                  </a:cubicBezTo>
                  <a:cubicBezTo>
                    <a:pt x="237" y="97"/>
                    <a:pt x="189" y="117"/>
                    <a:pt x="153" y="153"/>
                  </a:cubicBezTo>
                  <a:cubicBezTo>
                    <a:pt x="117" y="189"/>
                    <a:pt x="97" y="237"/>
                    <a:pt x="97" y="288"/>
                  </a:cubicBezTo>
                  <a:cubicBezTo>
                    <a:pt x="97" y="334"/>
                    <a:pt x="114" y="379"/>
                    <a:pt x="145" y="414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13" y="446"/>
                    <a:pt x="113" y="446"/>
                    <a:pt x="113" y="446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30" y="463"/>
                    <a:pt x="130" y="463"/>
                    <a:pt x="130" y="463"/>
                  </a:cubicBezTo>
                  <a:cubicBezTo>
                    <a:pt x="162" y="431"/>
                    <a:pt x="162" y="431"/>
                    <a:pt x="162" y="431"/>
                  </a:cubicBezTo>
                  <a:cubicBezTo>
                    <a:pt x="197" y="462"/>
                    <a:pt x="242" y="479"/>
                    <a:pt x="288" y="479"/>
                  </a:cubicBezTo>
                  <a:cubicBezTo>
                    <a:pt x="334" y="479"/>
                    <a:pt x="379" y="462"/>
                    <a:pt x="414" y="431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46" y="463"/>
                    <a:pt x="446" y="463"/>
                    <a:pt x="446" y="463"/>
                  </a:cubicBezTo>
                  <a:cubicBezTo>
                    <a:pt x="463" y="446"/>
                    <a:pt x="463" y="446"/>
                    <a:pt x="463" y="446"/>
                  </a:cubicBezTo>
                  <a:cubicBezTo>
                    <a:pt x="464" y="446"/>
                    <a:pt x="464" y="446"/>
                    <a:pt x="464" y="446"/>
                  </a:cubicBezTo>
                  <a:cubicBezTo>
                    <a:pt x="431" y="414"/>
                    <a:pt x="431" y="414"/>
                    <a:pt x="431" y="414"/>
                  </a:cubicBezTo>
                  <a:cubicBezTo>
                    <a:pt x="462" y="379"/>
                    <a:pt x="479" y="334"/>
                    <a:pt x="479" y="288"/>
                  </a:cubicBezTo>
                  <a:close/>
                  <a:moveTo>
                    <a:pt x="454" y="288"/>
                  </a:moveTo>
                  <a:cubicBezTo>
                    <a:pt x="454" y="380"/>
                    <a:pt x="380" y="454"/>
                    <a:pt x="288" y="454"/>
                  </a:cubicBezTo>
                  <a:cubicBezTo>
                    <a:pt x="196" y="454"/>
                    <a:pt x="122" y="380"/>
                    <a:pt x="122" y="288"/>
                  </a:cubicBezTo>
                  <a:cubicBezTo>
                    <a:pt x="122" y="196"/>
                    <a:pt x="196" y="122"/>
                    <a:pt x="288" y="122"/>
                  </a:cubicBezTo>
                  <a:cubicBezTo>
                    <a:pt x="380" y="122"/>
                    <a:pt x="454" y="196"/>
                    <a:pt x="454" y="288"/>
                  </a:cubicBezTo>
                  <a:close/>
                  <a:moveTo>
                    <a:pt x="288" y="161"/>
                  </a:moveTo>
                  <a:cubicBezTo>
                    <a:pt x="218" y="161"/>
                    <a:pt x="161" y="218"/>
                    <a:pt x="161" y="288"/>
                  </a:cubicBezTo>
                  <a:cubicBezTo>
                    <a:pt x="161" y="358"/>
                    <a:pt x="218" y="415"/>
                    <a:pt x="288" y="415"/>
                  </a:cubicBezTo>
                  <a:cubicBezTo>
                    <a:pt x="358" y="415"/>
                    <a:pt x="415" y="358"/>
                    <a:pt x="415" y="288"/>
                  </a:cubicBezTo>
                  <a:cubicBezTo>
                    <a:pt x="415" y="218"/>
                    <a:pt x="358" y="161"/>
                    <a:pt x="288" y="161"/>
                  </a:cubicBezTo>
                  <a:close/>
                  <a:moveTo>
                    <a:pt x="391" y="288"/>
                  </a:moveTo>
                  <a:cubicBezTo>
                    <a:pt x="391" y="345"/>
                    <a:pt x="345" y="391"/>
                    <a:pt x="288" y="391"/>
                  </a:cubicBezTo>
                  <a:cubicBezTo>
                    <a:pt x="231" y="391"/>
                    <a:pt x="185" y="345"/>
                    <a:pt x="185" y="288"/>
                  </a:cubicBezTo>
                  <a:cubicBezTo>
                    <a:pt x="185" y="231"/>
                    <a:pt x="231" y="185"/>
                    <a:pt x="288" y="185"/>
                  </a:cubicBezTo>
                  <a:cubicBezTo>
                    <a:pt x="345" y="185"/>
                    <a:pt x="391" y="231"/>
                    <a:pt x="391" y="288"/>
                  </a:cubicBezTo>
                  <a:close/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defTabSz="685800">
                <a:buClrTx/>
                <a:defRPr/>
              </a:pPr>
              <a:endParaRPr sz="525" b="1" kern="1200">
                <a:solidFill>
                  <a:prstClr val="white"/>
                </a:solidFill>
                <a:latin typeface="+mn-l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8C2B15E-05E1-1188-8A00-BB95161C35C9}"/>
                </a:ext>
              </a:extLst>
            </p:cNvPr>
            <p:cNvSpPr/>
            <p:nvPr/>
          </p:nvSpPr>
          <p:spPr>
            <a:xfrm>
              <a:off x="1770842" y="3803895"/>
              <a:ext cx="2992572" cy="3816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~ </a:t>
              </a:r>
              <a:r>
                <a:rPr lang="en-US" sz="1200" b="1" kern="1200" dirty="0">
                  <a:solidFill>
                    <a:schemeClr val="bg1"/>
                  </a:solidFill>
                  <a:cs typeface="Arial" panose="020B0604020202020204" pitchFamily="34" charset="0"/>
                </a:rPr>
                <a:t>1.036</a:t>
              </a:r>
              <a:r>
                <a:rPr lang="el-GR" sz="1200" b="1" kern="12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νέες</a:t>
              </a:r>
            </a:p>
            <a:p>
              <a:pPr algn="ctr" defTabSz="685800">
                <a:buClrTx/>
                <a:defRPr/>
              </a:pPr>
              <a:r>
                <a:rPr lang="el-GR" sz="1050" b="1" kern="1200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 θέσεις εργασίας</a:t>
              </a:r>
            </a:p>
          </p:txBody>
        </p:sp>
      </p:grpSp>
      <p:grpSp>
        <p:nvGrpSpPr>
          <p:cNvPr id="19" name="object 12">
            <a:extLst>
              <a:ext uri="{FF2B5EF4-FFF2-40B4-BE49-F238E27FC236}">
                <a16:creationId xmlns:a16="http://schemas.microsoft.com/office/drawing/2014/main" id="{C3A7231B-661C-9EAC-E6A9-8951A3D61D3C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21" name="object 13">
              <a:extLst>
                <a:ext uri="{FF2B5EF4-FFF2-40B4-BE49-F238E27FC236}">
                  <a16:creationId xmlns:a16="http://schemas.microsoft.com/office/drawing/2014/main" id="{17EF7B2D-88A2-A1B3-E3CC-20ADC982F45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22" name="object 14">
              <a:extLst>
                <a:ext uri="{FF2B5EF4-FFF2-40B4-BE49-F238E27FC236}">
                  <a16:creationId xmlns:a16="http://schemas.microsoft.com/office/drawing/2014/main" id="{3DE35D86-18CE-4EDA-3771-6DBC199B7F8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6750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29C5E-2858-8A78-96E2-BAED4F57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5A911901-3CA0-7714-C018-682C71AD8D0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6469758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0" imgH="350" progId="TCLayout.ActiveDocument.1">
                  <p:embed/>
                </p:oleObj>
              </mc:Choice>
              <mc:Fallback>
                <p:oleObj name="think-cell Slide" r:id="rId3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911901-3CA0-7714-C018-682C71AD8D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object 10">
            <a:extLst>
              <a:ext uri="{FF2B5EF4-FFF2-40B4-BE49-F238E27FC236}">
                <a16:creationId xmlns:a16="http://schemas.microsoft.com/office/drawing/2014/main" id="{65EF0AF5-3376-89A2-23CA-5BEBAEFBB3B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99" y="3388"/>
            <a:ext cx="9144899" cy="855118"/>
          </a:xfrm>
          <a:prstGeom prst="rect">
            <a:avLst/>
          </a:prstGeom>
        </p:spPr>
      </p:pic>
      <p:sp>
        <p:nvSpPr>
          <p:cNvPr id="4" name="Ορθογώνιο: Στρογγύλεμα γωνιών 1">
            <a:extLst>
              <a:ext uri="{FF2B5EF4-FFF2-40B4-BE49-F238E27FC236}">
                <a16:creationId xmlns:a16="http://schemas.microsoft.com/office/drawing/2014/main" id="{C376FEE8-0308-AB00-770F-2AA07E0A890E}"/>
              </a:ext>
            </a:extLst>
          </p:cNvPr>
          <p:cNvSpPr/>
          <p:nvPr/>
        </p:nvSpPr>
        <p:spPr>
          <a:xfrm>
            <a:off x="286949" y="931091"/>
            <a:ext cx="8569202" cy="536525"/>
          </a:xfrm>
          <a:prstGeom prst="roundRect">
            <a:avLst/>
          </a:prstGeom>
          <a:solidFill>
            <a:srgbClr val="B4E8FF"/>
          </a:solidFill>
          <a:ln w="28575">
            <a:solidFill>
              <a:srgbClr val="B4E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b="1" kern="1200" dirty="0">
              <a:solidFill>
                <a:srgbClr val="0F4E8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85800">
              <a:buClrTx/>
              <a:defRPr/>
            </a:pPr>
            <a:r>
              <a:rPr lang="el-GR" b="1" kern="12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Ταμείο Χαρτοφυλακίου Δίκαιης Αναπτυξιακής Μετάβασης</a:t>
            </a:r>
          </a:p>
          <a:p>
            <a:pPr algn="ctr" defTabSz="685800">
              <a:buClrTx/>
              <a:defRPr/>
            </a:pPr>
            <a:r>
              <a:rPr lang="el-GR" b="1" kern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διευρυμένο και στις νησιωτικές περιοχές ΔΑΜ (νησιά &lt; 3.100 κατοίκων)</a:t>
            </a:r>
          </a:p>
          <a:p>
            <a:pPr algn="ctr" defTabSz="685800">
              <a:buClrTx/>
              <a:defRPr/>
            </a:pPr>
            <a:r>
              <a:rPr lang="el-GR" sz="1350" b="1" kern="12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681AF5-EA59-197B-3876-3CF85FE7B727}"/>
              </a:ext>
            </a:extLst>
          </p:cNvPr>
          <p:cNvSpPr txBox="1"/>
          <p:nvPr/>
        </p:nvSpPr>
        <p:spPr>
          <a:xfrm>
            <a:off x="2533698" y="4234523"/>
            <a:ext cx="2230858" cy="4616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 marL="268288" indent="-268288">
              <a:lnSpc>
                <a:spcPct val="150000"/>
              </a:lnSpc>
              <a:spcBef>
                <a:spcPts val="150"/>
              </a:spcBef>
              <a:buFont typeface="Arial" panose="020B0604020202020204" pitchFamily="34" charset="0"/>
              <a:buChar char="•"/>
              <a:tabLst>
                <a:tab pos="266700" algn="l"/>
              </a:tabLst>
              <a:defRPr sz="2000" ker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201216" indent="-201216" defTabSz="685800">
              <a:lnSpc>
                <a:spcPct val="100000"/>
              </a:lnSpc>
              <a:spcBef>
                <a:spcPts val="113"/>
              </a:spcBef>
              <a:buClrTx/>
              <a:tabLst>
                <a:tab pos="200025" algn="l"/>
              </a:tabLst>
              <a:defRPr/>
            </a:pPr>
            <a:endParaRPr lang="el-GR" sz="1000">
              <a:ea typeface="Calibri" panose="020F0502020204030204" pitchFamily="34" charset="0"/>
            </a:endParaRPr>
          </a:p>
          <a:p>
            <a:pPr marL="201216" indent="-201216" defTabSz="685800">
              <a:spcBef>
                <a:spcPts val="113"/>
              </a:spcBef>
              <a:buClrTx/>
              <a:tabLst>
                <a:tab pos="200025" algn="l"/>
              </a:tabLst>
              <a:defRPr/>
            </a:pPr>
            <a:endParaRPr lang="el-GR" sz="1000" b="1">
              <a:solidFill>
                <a:srgbClr val="70AD47">
                  <a:lumMod val="75000"/>
                </a:srgbClr>
              </a:solidFill>
              <a:ea typeface="Calibri" panose="020F0502020204030204" pitchFamily="34" charset="0"/>
            </a:endParaRPr>
          </a:p>
        </p:txBody>
      </p:sp>
      <p:pic>
        <p:nvPicPr>
          <p:cNvPr id="48" name="Graphic 4" descr="Coins outline">
            <a:extLst>
              <a:ext uri="{FF2B5EF4-FFF2-40B4-BE49-F238E27FC236}">
                <a16:creationId xmlns:a16="http://schemas.microsoft.com/office/drawing/2014/main" id="{B935514B-1DAC-7B41-5825-674AD1C940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54770" y="1758833"/>
            <a:ext cx="557468" cy="416888"/>
          </a:xfrm>
          <a:prstGeom prst="rect">
            <a:avLst/>
          </a:prstGeom>
        </p:spPr>
      </p:pic>
      <p:sp>
        <p:nvSpPr>
          <p:cNvPr id="335" name="Google Shape;335;p25"/>
          <p:cNvSpPr/>
          <p:nvPr/>
        </p:nvSpPr>
        <p:spPr>
          <a:xfrm>
            <a:off x="1429888" y="1537969"/>
            <a:ext cx="1737373" cy="397964"/>
          </a:xfrm>
          <a:prstGeom prst="roundRect">
            <a:avLst>
              <a:gd name="adj" fmla="val 17347"/>
            </a:avLst>
          </a:prstGeom>
          <a:solidFill>
            <a:srgbClr val="2860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defTabSz="685800">
              <a:buClrTx/>
              <a:defRPr/>
            </a:pPr>
            <a:r>
              <a:rPr lang="el-GR" sz="1350" b="1" kern="12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Ταμείο Δανείων</a:t>
            </a:r>
          </a:p>
        </p:txBody>
      </p:sp>
      <p:sp>
        <p:nvSpPr>
          <p:cNvPr id="53" name="Google Shape;337;p25">
            <a:extLst>
              <a:ext uri="{FF2B5EF4-FFF2-40B4-BE49-F238E27FC236}">
                <a16:creationId xmlns:a16="http://schemas.microsoft.com/office/drawing/2014/main" id="{C9E22D35-AF67-9EC4-756A-03E4B0C74C3A}"/>
              </a:ext>
            </a:extLst>
          </p:cNvPr>
          <p:cNvSpPr/>
          <p:nvPr/>
        </p:nvSpPr>
        <p:spPr>
          <a:xfrm>
            <a:off x="4674352" y="2274838"/>
            <a:ext cx="103725" cy="103725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defTabSz="685800">
              <a:buClrTx/>
              <a:defRPr/>
            </a:pPr>
            <a:endParaRPr sz="1350" kern="120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Medium"/>
            </a:endParaRPr>
          </a:p>
        </p:txBody>
      </p:sp>
      <p:sp>
        <p:nvSpPr>
          <p:cNvPr id="56" name="Google Shape;340;p25">
            <a:extLst>
              <a:ext uri="{FF2B5EF4-FFF2-40B4-BE49-F238E27FC236}">
                <a16:creationId xmlns:a16="http://schemas.microsoft.com/office/drawing/2014/main" id="{9EEB8B61-FDD1-4314-0021-6A38EE2153A5}"/>
              </a:ext>
            </a:extLst>
          </p:cNvPr>
          <p:cNvSpPr/>
          <p:nvPr/>
        </p:nvSpPr>
        <p:spPr>
          <a:xfrm>
            <a:off x="5155721" y="2274838"/>
            <a:ext cx="103725" cy="103725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defTabSz="685800">
              <a:buClrTx/>
              <a:defRPr/>
            </a:pPr>
            <a:endParaRPr sz="1350" kern="120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Medium"/>
            </a:endParaRPr>
          </a:p>
        </p:txBody>
      </p:sp>
      <p:sp>
        <p:nvSpPr>
          <p:cNvPr id="57" name="Google Shape;341;p25">
            <a:extLst>
              <a:ext uri="{FF2B5EF4-FFF2-40B4-BE49-F238E27FC236}">
                <a16:creationId xmlns:a16="http://schemas.microsoft.com/office/drawing/2014/main" id="{B572F9E1-9B21-5AB7-F7E7-057BF78F35E1}"/>
              </a:ext>
            </a:extLst>
          </p:cNvPr>
          <p:cNvSpPr/>
          <p:nvPr/>
        </p:nvSpPr>
        <p:spPr>
          <a:xfrm>
            <a:off x="5155721" y="2528305"/>
            <a:ext cx="103725" cy="103725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Medium"/>
            </a:endParaRPr>
          </a:p>
        </p:txBody>
      </p:sp>
      <p:sp>
        <p:nvSpPr>
          <p:cNvPr id="59" name="Google Shape;343;p25">
            <a:extLst>
              <a:ext uri="{FF2B5EF4-FFF2-40B4-BE49-F238E27FC236}">
                <a16:creationId xmlns:a16="http://schemas.microsoft.com/office/drawing/2014/main" id="{462131C3-6FFF-901F-E76F-D84805F175A8}"/>
              </a:ext>
            </a:extLst>
          </p:cNvPr>
          <p:cNvSpPr/>
          <p:nvPr/>
        </p:nvSpPr>
        <p:spPr>
          <a:xfrm>
            <a:off x="5637089" y="2274838"/>
            <a:ext cx="103725" cy="103725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defTabSz="685800">
              <a:buClrTx/>
              <a:defRPr/>
            </a:pPr>
            <a:endParaRPr sz="1350" kern="120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Medium"/>
            </a:endParaRPr>
          </a:p>
        </p:txBody>
      </p:sp>
      <p:sp>
        <p:nvSpPr>
          <p:cNvPr id="60" name="Google Shape;344;p25">
            <a:extLst>
              <a:ext uri="{FF2B5EF4-FFF2-40B4-BE49-F238E27FC236}">
                <a16:creationId xmlns:a16="http://schemas.microsoft.com/office/drawing/2014/main" id="{DCD259D7-8988-782E-C3BE-7EB3F9414B08}"/>
              </a:ext>
            </a:extLst>
          </p:cNvPr>
          <p:cNvSpPr/>
          <p:nvPr/>
        </p:nvSpPr>
        <p:spPr>
          <a:xfrm>
            <a:off x="5637089" y="2528305"/>
            <a:ext cx="103725" cy="103725"/>
          </a:xfrm>
          <a:prstGeom prst="ellipse">
            <a:avLst/>
          </a:prstGeom>
          <a:solidFill>
            <a:srgbClr val="FFFFF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EE8C4-C809-D39C-E8C2-A07094D4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7419"/>
            <a:ext cx="6353963" cy="781621"/>
          </a:xfrm>
        </p:spPr>
        <p:txBody>
          <a:bodyPr vert="horz">
            <a:normAutofit/>
          </a:bodyPr>
          <a:lstStyle/>
          <a:p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ΕΣΠΑ ΔΑΜ 2021-2027</a:t>
            </a:r>
            <a:b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Ταμείο Χαρτοφυλακίου ΔΑΜ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1B56CD5-E8A9-A3E2-9F41-C8DE73AD56B5}"/>
              </a:ext>
            </a:extLst>
          </p:cNvPr>
          <p:cNvCxnSpPr>
            <a:cxnSpLocks/>
          </p:cNvCxnSpPr>
          <p:nvPr/>
        </p:nvCxnSpPr>
        <p:spPr>
          <a:xfrm>
            <a:off x="4855087" y="2300034"/>
            <a:ext cx="0" cy="2568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47778515-31B9-9366-7B69-C253B1D3E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025236"/>
              </p:ext>
            </p:extLst>
          </p:nvPr>
        </p:nvGraphicFramePr>
        <p:xfrm>
          <a:off x="198017" y="3136013"/>
          <a:ext cx="4558916" cy="1701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4043">
                  <a:extLst>
                    <a:ext uri="{9D8B030D-6E8A-4147-A177-3AD203B41FA5}">
                      <a16:colId xmlns:a16="http://schemas.microsoft.com/office/drawing/2014/main" val="2553689569"/>
                    </a:ext>
                  </a:extLst>
                </a:gridCol>
                <a:gridCol w="1100534">
                  <a:extLst>
                    <a:ext uri="{9D8B030D-6E8A-4147-A177-3AD203B41FA5}">
                      <a16:colId xmlns:a16="http://schemas.microsoft.com/office/drawing/2014/main" val="4262157633"/>
                    </a:ext>
                  </a:extLst>
                </a:gridCol>
                <a:gridCol w="1010206">
                  <a:extLst>
                    <a:ext uri="{9D8B030D-6E8A-4147-A177-3AD203B41FA5}">
                      <a16:colId xmlns:a16="http://schemas.microsoft.com/office/drawing/2014/main" val="3286230142"/>
                    </a:ext>
                  </a:extLst>
                </a:gridCol>
                <a:gridCol w="1404133">
                  <a:extLst>
                    <a:ext uri="{9D8B030D-6E8A-4147-A177-3AD203B41FA5}">
                      <a16:colId xmlns:a16="http://schemas.microsoft.com/office/drawing/2014/main" val="1271727725"/>
                    </a:ext>
                  </a:extLst>
                </a:gridCol>
              </a:tblGrid>
              <a:tr h="389306">
                <a:tc>
                  <a:txBody>
                    <a:bodyPr/>
                    <a:lstStyle/>
                    <a:p>
                      <a:endParaRPr lang="el-GR" sz="11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320 </a:t>
                      </a:r>
                      <a:r>
                        <a:rPr lang="el-GR" sz="1100" b="0" dirty="0">
                          <a:solidFill>
                            <a:srgbClr val="0F4E8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Εγκρίσεις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297 </a:t>
                      </a:r>
                      <a:r>
                        <a:rPr lang="el-GR" sz="1100" b="0" dirty="0">
                          <a:solidFill>
                            <a:srgbClr val="0F4E8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Συμβάσεις</a:t>
                      </a:r>
                      <a:r>
                        <a:rPr lang="el-GR" sz="1100" b="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100" b="1" kern="120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l-GR" sz="1100" b="1" kern="120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 </a:t>
                      </a:r>
                      <a:r>
                        <a:rPr lang="el-GR" sz="1100" b="0" kern="1200" dirty="0">
                          <a:solidFill>
                            <a:srgbClr val="0F4E8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</a:t>
                      </a:r>
                      <a:r>
                        <a:rPr lang="el-GR" sz="1100" b="0" dirty="0">
                          <a:solidFill>
                            <a:srgbClr val="0F4E8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κταμιεύσεις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305253"/>
                  </a:ext>
                </a:extLst>
              </a:tr>
              <a:tr h="335982">
                <a:tc>
                  <a:txBody>
                    <a:bodyPr/>
                    <a:lstStyle/>
                    <a:p>
                      <a:pPr algn="ctr"/>
                      <a:r>
                        <a:rPr lang="el-GR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Συν</a:t>
                      </a:r>
                      <a:r>
                        <a:rPr lang="en-US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l-GR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λικός Π/Υ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371102"/>
                  </a:ext>
                </a:extLst>
              </a:tr>
              <a:tr h="487856">
                <a:tc>
                  <a:txBody>
                    <a:bodyPr/>
                    <a:lstStyle/>
                    <a:p>
                      <a:pPr algn="ctr"/>
                      <a:r>
                        <a:rPr lang="el-GR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Π/Υ Ταμείου (50%)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997727"/>
                  </a:ext>
                </a:extLst>
              </a:tr>
              <a:tr h="487856">
                <a:tc>
                  <a:txBody>
                    <a:bodyPr/>
                    <a:lstStyle/>
                    <a:p>
                      <a:pPr algn="ctr"/>
                      <a:r>
                        <a:rPr lang="el-GR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Π/Υ </a:t>
                      </a:r>
                      <a:r>
                        <a:rPr lang="el-GR" sz="1100" kern="1200" err="1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Επιδ</a:t>
                      </a:r>
                      <a:r>
                        <a:rPr lang="el-GR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Τόκων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1,9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1,7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100" b="1" dirty="0">
                        <a:solidFill>
                          <a:srgbClr val="286098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29425361"/>
                  </a:ext>
                </a:extLst>
              </a:tr>
            </a:tbl>
          </a:graphicData>
        </a:graphic>
      </p:graphicFrame>
      <p:sp>
        <p:nvSpPr>
          <p:cNvPr id="3" name="Google Shape;335;p25">
            <a:extLst>
              <a:ext uri="{FF2B5EF4-FFF2-40B4-BE49-F238E27FC236}">
                <a16:creationId xmlns:a16="http://schemas.microsoft.com/office/drawing/2014/main" id="{F59998D1-EBBE-7D46-AA4A-83DE74218C6B}"/>
              </a:ext>
            </a:extLst>
          </p:cNvPr>
          <p:cNvSpPr/>
          <p:nvPr/>
        </p:nvSpPr>
        <p:spPr>
          <a:xfrm>
            <a:off x="6033237" y="1561038"/>
            <a:ext cx="1737373" cy="397964"/>
          </a:xfrm>
          <a:prstGeom prst="roundRect">
            <a:avLst>
              <a:gd name="adj" fmla="val 17347"/>
            </a:avLst>
          </a:prstGeom>
          <a:solidFill>
            <a:srgbClr val="2860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defTabSz="685800">
              <a:buClrTx/>
              <a:defRPr/>
            </a:pPr>
            <a:r>
              <a:rPr lang="el-GR" sz="1350" b="1" kern="12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Ταμείο Εγγυήσεων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449D0CB-DCF5-2911-315C-2AFC4354A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411549"/>
              </p:ext>
            </p:extLst>
          </p:nvPr>
        </p:nvGraphicFramePr>
        <p:xfrm>
          <a:off x="4987660" y="3136013"/>
          <a:ext cx="4109482" cy="17010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8980">
                  <a:extLst>
                    <a:ext uri="{9D8B030D-6E8A-4147-A177-3AD203B41FA5}">
                      <a16:colId xmlns:a16="http://schemas.microsoft.com/office/drawing/2014/main" val="2553689569"/>
                    </a:ext>
                  </a:extLst>
                </a:gridCol>
                <a:gridCol w="844401">
                  <a:extLst>
                    <a:ext uri="{9D8B030D-6E8A-4147-A177-3AD203B41FA5}">
                      <a16:colId xmlns:a16="http://schemas.microsoft.com/office/drawing/2014/main" val="4262157633"/>
                    </a:ext>
                  </a:extLst>
                </a:gridCol>
                <a:gridCol w="947791">
                  <a:extLst>
                    <a:ext uri="{9D8B030D-6E8A-4147-A177-3AD203B41FA5}">
                      <a16:colId xmlns:a16="http://schemas.microsoft.com/office/drawing/2014/main" val="3286230142"/>
                    </a:ext>
                  </a:extLst>
                </a:gridCol>
                <a:gridCol w="1248310">
                  <a:extLst>
                    <a:ext uri="{9D8B030D-6E8A-4147-A177-3AD203B41FA5}">
                      <a16:colId xmlns:a16="http://schemas.microsoft.com/office/drawing/2014/main" val="2866787646"/>
                    </a:ext>
                  </a:extLst>
                </a:gridCol>
              </a:tblGrid>
              <a:tr h="400796">
                <a:tc>
                  <a:txBody>
                    <a:bodyPr/>
                    <a:lstStyle/>
                    <a:p>
                      <a:endParaRPr lang="el-GR" sz="1100">
                        <a:solidFill>
                          <a:srgbClr val="286098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r>
                        <a:rPr lang="el-GR" sz="1100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Εγκρίσεις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l-GR" sz="11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Συμβάσεις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l-GR" sz="11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</a:t>
                      </a:r>
                      <a:r>
                        <a:rPr lang="el-GR" sz="1100" b="0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Εκτα</a:t>
                      </a:r>
                      <a:r>
                        <a:rPr lang="el-GR" sz="1100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μιεύσεις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305253"/>
                  </a:ext>
                </a:extLst>
              </a:tr>
              <a:tr h="295063">
                <a:tc>
                  <a:txBody>
                    <a:bodyPr/>
                    <a:lstStyle/>
                    <a:p>
                      <a:pPr algn="ctr"/>
                      <a:r>
                        <a:rPr lang="el-GR" sz="1100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Συν</a:t>
                      </a:r>
                      <a:r>
                        <a:rPr lang="en-US" sz="1100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l-GR" sz="1100" dirty="0" err="1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λικός</a:t>
                      </a:r>
                      <a:r>
                        <a:rPr lang="el-GR" sz="1100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Π/Υ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3,7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US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522 χιλ.€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371102"/>
                  </a:ext>
                </a:extLst>
              </a:tr>
              <a:tr h="502571">
                <a:tc>
                  <a:txBody>
                    <a:bodyPr/>
                    <a:lstStyle/>
                    <a:p>
                      <a:pPr algn="ctr"/>
                      <a:r>
                        <a:rPr lang="el-GR" sz="11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Δεσμευμένοι Πόροι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589 χιλ.€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307 χιλ.€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 χιλ.€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997727"/>
                  </a:ext>
                </a:extLst>
              </a:tr>
              <a:tr h="502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Π/Υ </a:t>
                      </a:r>
                      <a:r>
                        <a:rPr lang="el-GR" sz="1100" kern="1200" err="1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Επιδ</a:t>
                      </a:r>
                      <a:r>
                        <a:rPr lang="el-GR" sz="1100" kern="120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Τόκων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208 χιλ.€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rgbClr val="286098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106 χιλ.€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100" b="1" dirty="0">
                        <a:solidFill>
                          <a:srgbClr val="286098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27260585"/>
                  </a:ext>
                </a:extLst>
              </a:tr>
            </a:tbl>
          </a:graphicData>
        </a:graphic>
      </p:graphicFrame>
      <p:grpSp>
        <p:nvGrpSpPr>
          <p:cNvPr id="12" name="object 12">
            <a:extLst>
              <a:ext uri="{FF2B5EF4-FFF2-40B4-BE49-F238E27FC236}">
                <a16:creationId xmlns:a16="http://schemas.microsoft.com/office/drawing/2014/main" id="{4D7D3ACF-0FF4-7776-FFEA-5C6B5098E324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14" name="object 13">
              <a:extLst>
                <a:ext uri="{FF2B5EF4-FFF2-40B4-BE49-F238E27FC236}">
                  <a16:creationId xmlns:a16="http://schemas.microsoft.com/office/drawing/2014/main" id="{A4FC7FA0-7D16-24AA-9B2C-CD7E89F3978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5" name="object 14">
              <a:extLst>
                <a:ext uri="{FF2B5EF4-FFF2-40B4-BE49-F238E27FC236}">
                  <a16:creationId xmlns:a16="http://schemas.microsoft.com/office/drawing/2014/main" id="{F2CB3F35-37E6-9C70-00D7-490BB7CDD82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graphicFrame>
        <p:nvGraphicFramePr>
          <p:cNvPr id="8" name="Πίνακας 49">
            <a:extLst>
              <a:ext uri="{FF2B5EF4-FFF2-40B4-BE49-F238E27FC236}">
                <a16:creationId xmlns:a16="http://schemas.microsoft.com/office/drawing/2014/main" id="{A405F41E-0A87-9C94-B9D9-6941EF487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486148"/>
              </p:ext>
            </p:extLst>
          </p:nvPr>
        </p:nvGraphicFramePr>
        <p:xfrm>
          <a:off x="1204919" y="2023378"/>
          <a:ext cx="2989434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9434">
                  <a:extLst>
                    <a:ext uri="{9D8B030D-6E8A-4147-A177-3AD203B41FA5}">
                      <a16:colId xmlns:a16="http://schemas.microsoft.com/office/drawing/2014/main" val="821408253"/>
                    </a:ext>
                  </a:extLst>
                </a:gridCol>
              </a:tblGrid>
              <a:tr h="1670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ea typeface="Montserrat Medium"/>
                          <a:cs typeface="Arial" panose="020B0604020202020204" pitchFamily="34" charset="0"/>
                          <a:sym typeface="Montserrat Medium"/>
                        </a:rPr>
                        <a:t>Ύψος Δάνειου: </a:t>
                      </a:r>
                      <a:r>
                        <a:rPr lang="el-GR" sz="1200" b="1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5.000€</a:t>
                      </a:r>
                      <a:r>
                        <a:rPr lang="el-GR" sz="1200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 έως </a:t>
                      </a:r>
                      <a:r>
                        <a:rPr lang="en-US" sz="1200" b="1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500.000</a:t>
                      </a:r>
                      <a:r>
                        <a:rPr lang="el-GR" sz="1200" b="1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€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752253"/>
                  </a:ext>
                </a:extLst>
              </a:tr>
              <a:tr h="1670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l-GR" sz="1200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Συγχρ/</a:t>
                      </a:r>
                      <a:r>
                        <a:rPr lang="el-GR" sz="1200" kern="0" dirty="0" err="1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τηση</a:t>
                      </a:r>
                      <a:r>
                        <a:rPr lang="el-GR" sz="1200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 δανείων: </a:t>
                      </a:r>
                      <a:r>
                        <a:rPr lang="en-US" sz="1200" b="1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r>
                        <a:rPr lang="el-GR" sz="1200" b="1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0% άτοκη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479209"/>
                  </a:ext>
                </a:extLst>
              </a:tr>
              <a:tr h="30016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100"/>
                        <a:buFont typeface="Arial"/>
                        <a:buNone/>
                      </a:pPr>
                      <a:r>
                        <a:rPr lang="el-GR" sz="1200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Επιδότηση Επιτοκίου: </a:t>
                      </a:r>
                      <a:r>
                        <a:rPr lang="el-GR" sz="1200" b="1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3% στο 50% των πιστωτικών ιδρυμάτων για 3 έτη</a:t>
                      </a:r>
                      <a:endParaRPr sz="1200" dirty="0">
                        <a:solidFill>
                          <a:srgbClr val="286098"/>
                        </a:solidFill>
                        <a:latin typeface="+mn-lt"/>
                        <a:ea typeface="Montserrat Medium"/>
                        <a:cs typeface="Arial" panose="020B0604020202020204" pitchFamily="34" charset="0"/>
                        <a:sym typeface="Montserrat Medium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032894"/>
                  </a:ext>
                </a:extLst>
              </a:tr>
              <a:tr h="1670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l-GR" sz="1200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Διάρκεια δανείου: </a:t>
                      </a:r>
                      <a:r>
                        <a:rPr lang="el-GR" sz="1200" b="1" kern="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1-10 έτη </a:t>
                      </a:r>
                      <a:endParaRPr lang="el-GR" sz="1200" dirty="0">
                        <a:solidFill>
                          <a:srgbClr val="286098"/>
                        </a:solidFill>
                        <a:latin typeface="+mn-lt"/>
                        <a:ea typeface="Montserrat Medium"/>
                        <a:cs typeface="Arial" panose="020B0604020202020204" pitchFamily="34" charset="0"/>
                        <a:sym typeface="Montserrat Medium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7924010"/>
                  </a:ext>
                </a:extLst>
              </a:tr>
            </a:tbl>
          </a:graphicData>
        </a:graphic>
      </p:graphicFrame>
      <p:graphicFrame>
        <p:nvGraphicFramePr>
          <p:cNvPr id="9" name="Πίνακας 61">
            <a:extLst>
              <a:ext uri="{FF2B5EF4-FFF2-40B4-BE49-F238E27FC236}">
                <a16:creationId xmlns:a16="http://schemas.microsoft.com/office/drawing/2014/main" id="{6DC5EBA5-81FC-6793-D1E4-ECC0CF0B3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770759"/>
              </p:ext>
            </p:extLst>
          </p:nvPr>
        </p:nvGraphicFramePr>
        <p:xfrm>
          <a:off x="5880190" y="2041025"/>
          <a:ext cx="2798988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8988">
                  <a:extLst>
                    <a:ext uri="{9D8B030D-6E8A-4147-A177-3AD203B41FA5}">
                      <a16:colId xmlns:a16="http://schemas.microsoft.com/office/drawing/2014/main" val="821408253"/>
                    </a:ext>
                  </a:extLst>
                </a:gridCol>
              </a:tblGrid>
              <a:tr h="3120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Ύψος Δανείου: </a:t>
                      </a:r>
                      <a:r>
                        <a:rPr lang="el-GR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50.000€ έως 16,</a:t>
                      </a:r>
                      <a:r>
                        <a:rPr lang="en-US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r>
                        <a:rPr lang="el-GR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 εκ.€</a:t>
                      </a:r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 (ΓΑΚ) ή </a:t>
                      </a:r>
                      <a:r>
                        <a:rPr lang="el-GR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50.000 € - 1,4 εκ.€ </a:t>
                      </a:r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De minimis</a:t>
                      </a:r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752253"/>
                  </a:ext>
                </a:extLst>
              </a:tr>
              <a:tr h="156027">
                <a:tc>
                  <a:txBody>
                    <a:bodyPr/>
                    <a:lstStyle/>
                    <a:p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Εγγύηση: </a:t>
                      </a:r>
                      <a:r>
                        <a:rPr lang="en-US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  <a:r>
                        <a:rPr lang="el-GR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0% ανά δάνειο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479209"/>
                  </a:ext>
                </a:extLst>
              </a:tr>
              <a:tr h="1560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Επιδότηση επιτοκίου </a:t>
                      </a:r>
                      <a:r>
                        <a:rPr lang="el-GR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3% για 2 έτη</a:t>
                      </a:r>
                      <a:endParaRPr lang="el-GR" sz="1200" dirty="0">
                        <a:solidFill>
                          <a:srgbClr val="286098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032894"/>
                  </a:ext>
                </a:extLst>
              </a:tr>
              <a:tr h="156027">
                <a:tc>
                  <a:txBody>
                    <a:bodyPr/>
                    <a:lstStyle/>
                    <a:p>
                      <a:r>
                        <a:rPr lang="el-GR" sz="1200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Διάρκεια δανείου:</a:t>
                      </a:r>
                      <a:r>
                        <a:rPr lang="el-GR" sz="1200" b="1" dirty="0">
                          <a:solidFill>
                            <a:srgbClr val="286098"/>
                          </a:solidFill>
                          <a:latin typeface="+mn-lt"/>
                          <a:cs typeface="Arial" panose="020B0604020202020204" pitchFamily="34" charset="0"/>
                        </a:rPr>
                        <a:t> 2-12 έτη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7924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73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5D9BA-2CA7-B17A-77E5-D6F057EC8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6F24B554-54E6-019E-D6B2-66A73C0BA7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315773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24B554-54E6-019E-D6B2-66A73C0BA7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object 10">
            <a:extLst>
              <a:ext uri="{FF2B5EF4-FFF2-40B4-BE49-F238E27FC236}">
                <a16:creationId xmlns:a16="http://schemas.microsoft.com/office/drawing/2014/main" id="{080AAFF9-57CB-435D-24DD-9BCD113C821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3388"/>
            <a:ext cx="9144899" cy="855118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343410-4585-1B34-8B15-B837BE695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921015"/>
              </p:ext>
            </p:extLst>
          </p:nvPr>
        </p:nvGraphicFramePr>
        <p:xfrm>
          <a:off x="241921" y="1106072"/>
          <a:ext cx="8659258" cy="3797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9335">
                  <a:extLst>
                    <a:ext uri="{9D8B030D-6E8A-4147-A177-3AD203B41FA5}">
                      <a16:colId xmlns:a16="http://schemas.microsoft.com/office/drawing/2014/main" val="132465801"/>
                    </a:ext>
                  </a:extLst>
                </a:gridCol>
                <a:gridCol w="1098755">
                  <a:extLst>
                    <a:ext uri="{9D8B030D-6E8A-4147-A177-3AD203B41FA5}">
                      <a16:colId xmlns:a16="http://schemas.microsoft.com/office/drawing/2014/main" val="2619344112"/>
                    </a:ext>
                  </a:extLst>
                </a:gridCol>
                <a:gridCol w="4271168">
                  <a:extLst>
                    <a:ext uri="{9D8B030D-6E8A-4147-A177-3AD203B41FA5}">
                      <a16:colId xmlns:a16="http://schemas.microsoft.com/office/drawing/2014/main" val="23035906"/>
                    </a:ext>
                  </a:extLst>
                </a:gridCol>
              </a:tblGrid>
              <a:tr h="402280">
                <a:tc>
                  <a:txBody>
                    <a:bodyPr/>
                    <a:lstStyle/>
                    <a:p>
                      <a:pPr algn="ctr"/>
                      <a:r>
                        <a:rPr lang="el-GR" sz="1200" b="1" dirty="0">
                          <a:solidFill>
                            <a:srgbClr val="0F4E8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Επικείμενες Προσκλήσεις ανά Προτεραιότητα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dirty="0">
                          <a:solidFill>
                            <a:srgbClr val="0F4E8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Δ.Δ.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1" dirty="0">
                          <a:solidFill>
                            <a:srgbClr val="0F4E8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Αντικείμενο Προσκλήσεων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593419"/>
                  </a:ext>
                </a:extLst>
              </a:tr>
              <a:tr h="1129197">
                <a:tc>
                  <a:txBody>
                    <a:bodyPr/>
                    <a:lstStyle/>
                    <a:p>
                      <a:pPr algn="ctr"/>
                      <a:r>
                        <a:rPr lang="el-GR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Ενίσχυση και προώθηση επιχειρηματικότητας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Επιχειρηματικά πάρκα, Ενίσχυση Υφιστάμενων ΠΜ&amp;Μ Επιχειρήσεων (de </a:t>
                      </a:r>
                      <a:r>
                        <a:rPr lang="el-GR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minimis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), Δημιουργία Πράσινου </a:t>
                      </a:r>
                      <a:r>
                        <a:rPr lang="el-GR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Center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Δράσεις Κρατικών Ενισχύσεων για τη στήριξη της επιχειρηματικότητας, Ανάπτυξη υπερσύγχρονου (</a:t>
                      </a:r>
                      <a:r>
                        <a:rPr lang="el-GR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of the </a:t>
                      </a:r>
                      <a:r>
                        <a:rPr lang="el-GR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art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l-GR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υδροπονικού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φυτωρίου τομάτας</a:t>
                      </a:r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Ανάπτυξη</a:t>
                      </a:r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Τουριστικού Προϊόντος</a:t>
                      </a:r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Υποστήριξη Επιχειρήσεων</a:t>
                      </a:r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για την υιοθέτηση σχεδίων Μηδενικού Ανθρακικού Αποτυπώματος και την εφαρμογή Τεχνολογιών Δέσμευσης, Χρήσης και Αποθήκευσης CO2</a:t>
                      </a:r>
                    </a:p>
                    <a:p>
                      <a:pPr lvl="0" algn="ctr"/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(7</a:t>
                      </a:r>
                      <a:r>
                        <a:rPr lang="el-GR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Προσκλήσεις</a:t>
                      </a:r>
                      <a:r>
                        <a:rPr lang="en-US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l-GR" sz="9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8012004"/>
                  </a:ext>
                </a:extLst>
              </a:tr>
              <a:tr h="625421">
                <a:tc>
                  <a:txBody>
                    <a:bodyPr/>
                    <a:lstStyle/>
                    <a:p>
                      <a:pPr algn="ctr"/>
                      <a:r>
                        <a:rPr lang="el-GR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 Δίκαιη εργασιακή μετάβαση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93,1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/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Προώθηση </a:t>
                      </a:r>
                      <a:r>
                        <a:rPr lang="el-GR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αυτοαπασχόλησης</a:t>
                      </a:r>
                      <a:r>
                        <a:rPr lang="el-GR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&amp; επιχειρηματικότητας ανέργων, Ολοκληρωμένες Παρεμβάσεις για την αναδιάρθρωση του παραγωγικού μοντέλου, δράσεις για τη στήριξη της απασχόλησης και του ανθρώπινου δυναμικού</a:t>
                      </a:r>
                    </a:p>
                    <a:p>
                      <a:pPr marL="0" lvl="0" indent="0" algn="ctr"/>
                      <a:r>
                        <a:rPr lang="en-US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l-GR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Προσκλήσεις</a:t>
                      </a:r>
                      <a:r>
                        <a:rPr lang="en-US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l-GR" sz="9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038813"/>
                  </a:ext>
                </a:extLst>
              </a:tr>
              <a:tr h="704068">
                <a:tc>
                  <a:txBody>
                    <a:bodyPr/>
                    <a:lstStyle/>
                    <a:p>
                      <a:pPr algn="ctr"/>
                      <a:r>
                        <a:rPr lang="el-GR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 Ολοκληρωμένες παρεμβάσεις μικρής κλίμακας</a:t>
                      </a:r>
                      <a:endParaRPr 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78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/>
                      <a:r>
                        <a:rPr lang="el-GR" sz="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Έργα προστασίας &amp; ανάδειξης πολιτιστικής κληρονομιάς (ΟΧΕ Λιμνών &amp; Ποταμών Δ. Μακεδονίας και ΟΧΕ Δήμου Μεγαλόπολης), Έργα πολιτιστικής κληρονομιάς (ΟΧΕ Εμβληματικών Διαδρομών Κρήτης / Περιβάλλον &amp; Πολιτισμός),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Greco Islands</a:t>
                      </a:r>
                      <a:endParaRPr lang="el-GR" sz="9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 defTabSz="914400" rtl="0" eaLnBrk="1" latinLnBrk="0" hangingPunct="1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9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</a:t>
                      </a:r>
                      <a:r>
                        <a:rPr lang="el-GR" sz="9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Προσκλήσεις</a:t>
                      </a:r>
                      <a:r>
                        <a:rPr lang="en-US" sz="9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l-GR" sz="9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3903392"/>
                  </a:ext>
                </a:extLst>
              </a:tr>
              <a:tr h="658302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 Στήριξη κρίσιμων τεχνολογιών σε στρατηγικούς τομείς (STEP)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l-GR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Δράσεις </a:t>
                      </a:r>
                      <a:r>
                        <a:rPr lang="el-GR" sz="9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Κρατικών</a:t>
                      </a:r>
                      <a:r>
                        <a:rPr lang="el-GR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Ενισχύσεων για την στήριξη της επιχειρηματικότητας, Ανάπτυξη Δεξιοτήτων και Καινοτομίας για τη Στήριξη της Πράσινης και Ψηφιακής Μετάβασης στους Στρατηγικούς Τομείς STEP</a:t>
                      </a:r>
                    </a:p>
                    <a:p>
                      <a:pPr lvl="0"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l-GR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</a:t>
                      </a:r>
                      <a:r>
                        <a:rPr lang="el-GR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Προσκλήσεις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l-GR" sz="9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753557"/>
                  </a:ext>
                </a:extLst>
              </a:tr>
              <a:tr h="2779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Σύνολο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~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552</a:t>
                      </a:r>
                      <a:r>
                        <a:rPr lang="el-GR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l-GR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εκ.€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</a:t>
                      </a:r>
                      <a:r>
                        <a:rPr lang="el-GR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Προσκλήσεις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045893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C8E87E57-126D-EB68-E55F-6EEC2EFCD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7419"/>
            <a:ext cx="6353963" cy="781621"/>
          </a:xfrm>
        </p:spPr>
        <p:txBody>
          <a:bodyPr vert="horz">
            <a:normAutofit/>
          </a:bodyPr>
          <a:lstStyle/>
          <a:p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ΕΣΠΑ ΔΑΜ 2021-2027</a:t>
            </a:r>
            <a:b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Επικείμενες Προσκλήσεις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2026 </a:t>
            </a:r>
            <a:endParaRPr lang="el-GR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object 12">
            <a:extLst>
              <a:ext uri="{FF2B5EF4-FFF2-40B4-BE49-F238E27FC236}">
                <a16:creationId xmlns:a16="http://schemas.microsoft.com/office/drawing/2014/main" id="{0D1F7FC1-D127-A1A5-C55A-5360BE687FCE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10" name="object 13">
              <a:extLst>
                <a:ext uri="{FF2B5EF4-FFF2-40B4-BE49-F238E27FC236}">
                  <a16:creationId xmlns:a16="http://schemas.microsoft.com/office/drawing/2014/main" id="{0EA906CF-F3EF-16E2-5F67-246E5267142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1" name="object 14">
              <a:extLst>
                <a:ext uri="{FF2B5EF4-FFF2-40B4-BE49-F238E27FC236}">
                  <a16:creationId xmlns:a16="http://schemas.microsoft.com/office/drawing/2014/main" id="{1693A1FA-64FB-A8F4-7CC7-E5D235ECB0F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19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44875-DF1E-D0A5-F251-E16264321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67D8FF24-F39F-4A9D-35DF-165E57CE93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451178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0" imgH="350" progId="TCLayout.ActiveDocument.1">
                  <p:embed/>
                </p:oleObj>
              </mc:Choice>
              <mc:Fallback>
                <p:oleObj name="think-cell Slide" r:id="rId3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7D8FF24-F39F-4A9D-35DF-165E57CE93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object 10">
            <a:extLst>
              <a:ext uri="{FF2B5EF4-FFF2-40B4-BE49-F238E27FC236}">
                <a16:creationId xmlns:a16="http://schemas.microsoft.com/office/drawing/2014/main" id="{7E5B425B-0A72-A921-14F9-FB211843C2F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99" y="3388"/>
            <a:ext cx="9144899" cy="85511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E699A1D-4132-1290-6B0D-6A2FE171C387}"/>
              </a:ext>
            </a:extLst>
          </p:cNvPr>
          <p:cNvSpPr/>
          <p:nvPr/>
        </p:nvSpPr>
        <p:spPr>
          <a:xfrm>
            <a:off x="4048890" y="991759"/>
            <a:ext cx="5057746" cy="3970765"/>
          </a:xfrm>
          <a:prstGeom prst="rect">
            <a:avLst/>
          </a:prstGeom>
          <a:solidFill>
            <a:srgbClr val="4688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l-GR" sz="1350" kern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6EA60B-2259-5DEB-6653-A0C2993B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2" y="7419"/>
            <a:ext cx="6353963" cy="781621"/>
          </a:xfrm>
        </p:spPr>
        <p:txBody>
          <a:bodyPr vert="horz">
            <a:normAutofit/>
          </a:bodyPr>
          <a:lstStyle/>
          <a:p>
            <a:r>
              <a:rPr lang="el-GR" sz="2000" dirty="0">
                <a:latin typeface="+mn-lt"/>
              </a:rPr>
              <a:t>ΕΠΑ 2021-2025</a:t>
            </a:r>
            <a:br>
              <a:rPr lang="el-GR" sz="1500" dirty="0">
                <a:latin typeface="+mn-lt"/>
              </a:rPr>
            </a:br>
            <a:r>
              <a:rPr lang="el-GR" sz="1400" dirty="0">
                <a:latin typeface="+mn-lt"/>
              </a:rPr>
              <a:t>Ειδικό Πρόγραμμα ΔΑΜ στο ΕΠΑ (ΕΠ ΔΑΜ – ΕΠΑ)</a:t>
            </a:r>
            <a:endParaRPr lang="el-GR" sz="2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7F78FD-4C37-C7FA-EFA8-E1C6A7ABBBE2}"/>
              </a:ext>
            </a:extLst>
          </p:cNvPr>
          <p:cNvSpPr txBox="1"/>
          <p:nvPr/>
        </p:nvSpPr>
        <p:spPr>
          <a:xfrm>
            <a:off x="1202924" y="1984509"/>
            <a:ext cx="1748075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64294" defTabSz="685800">
              <a:spcBef>
                <a:spcPts val="450"/>
              </a:spcBef>
              <a:buClr>
                <a:srgbClr val="0CADDC"/>
              </a:buClr>
              <a:defRPr/>
            </a:pPr>
            <a:r>
              <a:rPr lang="el-GR" sz="1200" b="1" u="sng" dirty="0">
                <a:solidFill>
                  <a:srgbClr val="0CAD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Περιοχές Παρέμβασης: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EB5C41-D4FF-B9A4-5C0F-A3D141F544B2}"/>
              </a:ext>
            </a:extLst>
          </p:cNvPr>
          <p:cNvSpPr txBox="1"/>
          <p:nvPr/>
        </p:nvSpPr>
        <p:spPr>
          <a:xfrm>
            <a:off x="-12989" y="1258109"/>
            <a:ext cx="28153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64294" algn="ctr" defTabSz="685800">
              <a:buClr>
                <a:srgbClr val="0CADDC"/>
              </a:buClr>
              <a:defRPr/>
            </a:pPr>
            <a:r>
              <a:rPr lang="el-GR" sz="1200" b="1" dirty="0">
                <a:solidFill>
                  <a:srgbClr val="0CAD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Έγκριση Ειδικού Προγράμματος: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891FD9F-A5D4-C1F5-8285-BEE8976D26D2}"/>
              </a:ext>
            </a:extLst>
          </p:cNvPr>
          <p:cNvGrpSpPr/>
          <p:nvPr/>
        </p:nvGrpSpPr>
        <p:grpSpPr>
          <a:xfrm>
            <a:off x="325779" y="2294131"/>
            <a:ext cx="2243954" cy="204405"/>
            <a:chOff x="97943" y="2883262"/>
            <a:chExt cx="2991939" cy="272540"/>
          </a:xfrm>
        </p:grpSpPr>
        <p:sp>
          <p:nvSpPr>
            <p:cNvPr id="12" name="Google Shape;176;p19">
              <a:extLst>
                <a:ext uri="{FF2B5EF4-FFF2-40B4-BE49-F238E27FC236}">
                  <a16:creationId xmlns:a16="http://schemas.microsoft.com/office/drawing/2014/main" id="{4F55691C-0837-72AD-1DA4-21B6EC9BEB42}"/>
                </a:ext>
              </a:extLst>
            </p:cNvPr>
            <p:cNvSpPr/>
            <p:nvPr/>
          </p:nvSpPr>
          <p:spPr>
            <a:xfrm>
              <a:off x="97943" y="2883262"/>
              <a:ext cx="342924" cy="272540"/>
            </a:xfrm>
            <a:custGeom>
              <a:avLst/>
              <a:gdLst/>
              <a:ahLst/>
              <a:cxnLst/>
              <a:rect l="l" t="t" r="r" b="b"/>
              <a:pathLst>
                <a:path w="687673" h="624838" extrusionOk="0">
                  <a:moveTo>
                    <a:pt x="312418" y="624838"/>
                  </a:moveTo>
                  <a:cubicBezTo>
                    <a:pt x="139873" y="624837"/>
                    <a:pt x="-1" y="484962"/>
                    <a:pt x="0" y="312418"/>
                  </a:cubicBezTo>
                  <a:cubicBezTo>
                    <a:pt x="1" y="139873"/>
                    <a:pt x="139877" y="-1"/>
                    <a:pt x="312421" y="0"/>
                  </a:cubicBezTo>
                  <a:cubicBezTo>
                    <a:pt x="385786" y="0"/>
                    <a:pt x="456812" y="25820"/>
                    <a:pt x="513050" y="72934"/>
                  </a:cubicBezTo>
                  <a:cubicBezTo>
                    <a:pt x="526407" y="83857"/>
                    <a:pt x="528381" y="103539"/>
                    <a:pt x="517458" y="116897"/>
                  </a:cubicBezTo>
                  <a:cubicBezTo>
                    <a:pt x="506536" y="130254"/>
                    <a:pt x="486853" y="132227"/>
                    <a:pt x="473496" y="121305"/>
                  </a:cubicBezTo>
                  <a:cubicBezTo>
                    <a:pt x="473294" y="121140"/>
                    <a:pt x="473095" y="120973"/>
                    <a:pt x="472898" y="120803"/>
                  </a:cubicBezTo>
                  <a:cubicBezTo>
                    <a:pt x="367057" y="32216"/>
                    <a:pt x="209442" y="46202"/>
                    <a:pt x="120855" y="152043"/>
                  </a:cubicBezTo>
                  <a:cubicBezTo>
                    <a:pt x="32267" y="257883"/>
                    <a:pt x="46254" y="415499"/>
                    <a:pt x="152094" y="504086"/>
                  </a:cubicBezTo>
                  <a:cubicBezTo>
                    <a:pt x="257935" y="592674"/>
                    <a:pt x="415550" y="578687"/>
                    <a:pt x="504138" y="472846"/>
                  </a:cubicBezTo>
                  <a:cubicBezTo>
                    <a:pt x="537173" y="433377"/>
                    <a:pt x="557216" y="384669"/>
                    <a:pt x="561528" y="333379"/>
                  </a:cubicBezTo>
                  <a:cubicBezTo>
                    <a:pt x="562742" y="316361"/>
                    <a:pt x="577521" y="303549"/>
                    <a:pt x="594539" y="304763"/>
                  </a:cubicBezTo>
                  <a:cubicBezTo>
                    <a:pt x="594773" y="304780"/>
                    <a:pt x="595007" y="304799"/>
                    <a:pt x="595241" y="304821"/>
                  </a:cubicBezTo>
                  <a:cubicBezTo>
                    <a:pt x="612426" y="306250"/>
                    <a:pt x="625198" y="321340"/>
                    <a:pt x="623769" y="338525"/>
                  </a:cubicBezTo>
                  <a:cubicBezTo>
                    <a:pt x="623769" y="338528"/>
                    <a:pt x="623769" y="338531"/>
                    <a:pt x="623768" y="338534"/>
                  </a:cubicBezTo>
                  <a:cubicBezTo>
                    <a:pt x="609442" y="500028"/>
                    <a:pt x="474543" y="624074"/>
                    <a:pt x="312418" y="624838"/>
                  </a:cubicBezTo>
                  <a:close/>
                  <a:moveTo>
                    <a:pt x="382834" y="411087"/>
                  </a:moveTo>
                  <a:lnTo>
                    <a:pt x="678135" y="115814"/>
                  </a:lnTo>
                  <a:cubicBezTo>
                    <a:pt x="690546" y="103827"/>
                    <a:pt x="690890" y="84049"/>
                    <a:pt x="678903" y="71638"/>
                  </a:cubicBezTo>
                  <a:cubicBezTo>
                    <a:pt x="666916" y="59227"/>
                    <a:pt x="647138" y="58883"/>
                    <a:pt x="634727" y="70870"/>
                  </a:cubicBezTo>
                  <a:cubicBezTo>
                    <a:pt x="634467" y="71121"/>
                    <a:pt x="634211" y="71377"/>
                    <a:pt x="633959" y="71638"/>
                  </a:cubicBezTo>
                  <a:lnTo>
                    <a:pt x="338654" y="366908"/>
                  </a:lnTo>
                  <a:cubicBezTo>
                    <a:pt x="332471" y="373160"/>
                    <a:pt x="323915" y="376479"/>
                    <a:pt x="315132" y="376031"/>
                  </a:cubicBezTo>
                  <a:cubicBezTo>
                    <a:pt x="306661" y="375752"/>
                    <a:pt x="298689" y="371955"/>
                    <a:pt x="293135" y="365552"/>
                  </a:cubicBezTo>
                  <a:lnTo>
                    <a:pt x="211978" y="261910"/>
                  </a:lnTo>
                  <a:cubicBezTo>
                    <a:pt x="201168" y="248462"/>
                    <a:pt x="181503" y="246323"/>
                    <a:pt x="168054" y="257132"/>
                  </a:cubicBezTo>
                  <a:cubicBezTo>
                    <a:pt x="154842" y="267752"/>
                    <a:pt x="152509" y="286971"/>
                    <a:pt x="162797" y="300444"/>
                  </a:cubicBezTo>
                  <a:lnTo>
                    <a:pt x="244532" y="404817"/>
                  </a:lnTo>
                  <a:cubicBezTo>
                    <a:pt x="261408" y="425031"/>
                    <a:pt x="285992" y="437234"/>
                    <a:pt x="312296" y="438455"/>
                  </a:cubicBezTo>
                  <a:cubicBezTo>
                    <a:pt x="313699" y="438516"/>
                    <a:pt x="315102" y="438546"/>
                    <a:pt x="316504" y="438546"/>
                  </a:cubicBezTo>
                  <a:cubicBezTo>
                    <a:pt x="341377" y="438534"/>
                    <a:pt x="365230" y="428660"/>
                    <a:pt x="382834" y="411087"/>
                  </a:cubicBezTo>
                  <a:close/>
                </a:path>
              </a:pathLst>
            </a:custGeom>
            <a:solidFill>
              <a:srgbClr val="16518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685800">
                <a:buClrTx/>
                <a:defRPr/>
              </a:pPr>
              <a:endPara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0E4BD60-6C01-63D3-97F2-14A452133F8D}"/>
                </a:ext>
              </a:extLst>
            </p:cNvPr>
            <p:cNvSpPr txBox="1"/>
            <p:nvPr/>
          </p:nvSpPr>
          <p:spPr>
            <a:xfrm>
              <a:off x="549122" y="2911810"/>
              <a:ext cx="2540760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100" dirty="0">
                  <a:solidFill>
                    <a:srgbClr val="104D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Π.Ε. Κοζάνης</a:t>
              </a:r>
              <a:r>
                <a:rPr lang="en-US" sz="1100" dirty="0">
                  <a:solidFill>
                    <a:srgbClr val="104D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&amp; </a:t>
              </a:r>
              <a:r>
                <a:rPr lang="el-GR" sz="1100" dirty="0">
                  <a:solidFill>
                    <a:srgbClr val="104D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Π.Ε. Φλώρινας</a:t>
              </a:r>
              <a:r>
                <a:rPr lang="en-US" sz="1100" dirty="0">
                  <a:solidFill>
                    <a:srgbClr val="104D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l-GR" sz="11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CA5BED8-4CF7-CCC7-122A-56A25E25BA2A}"/>
              </a:ext>
            </a:extLst>
          </p:cNvPr>
          <p:cNvSpPr txBox="1"/>
          <p:nvPr/>
        </p:nvSpPr>
        <p:spPr>
          <a:xfrm>
            <a:off x="2569733" y="1224274"/>
            <a:ext cx="163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1100" b="1" dirty="0">
                <a:solidFill>
                  <a:srgbClr val="1651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Σεπτέμβριος 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B497FF-16F5-F8A4-3146-BA81271D81AE}"/>
              </a:ext>
            </a:extLst>
          </p:cNvPr>
          <p:cNvSpPr txBox="1"/>
          <p:nvPr/>
        </p:nvSpPr>
        <p:spPr>
          <a:xfrm>
            <a:off x="2560647" y="1451569"/>
            <a:ext cx="1128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l-GR" sz="1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186,7 εκ.€</a:t>
            </a:r>
          </a:p>
        </p:txBody>
      </p:sp>
      <p:pic>
        <p:nvPicPr>
          <p:cNvPr id="21" name="Graphic 4" descr="Coins outline">
            <a:extLst>
              <a:ext uri="{FF2B5EF4-FFF2-40B4-BE49-F238E27FC236}">
                <a16:creationId xmlns:a16="http://schemas.microsoft.com/office/drawing/2014/main" id="{56E382EC-0DE0-8CA0-0BAA-38F774010F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01126" y="1425279"/>
            <a:ext cx="368607" cy="385093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19E56F06-88D1-0EE1-8304-7E3372800C24}"/>
              </a:ext>
            </a:extLst>
          </p:cNvPr>
          <p:cNvGrpSpPr/>
          <p:nvPr/>
        </p:nvGrpSpPr>
        <p:grpSpPr>
          <a:xfrm>
            <a:off x="325778" y="2592178"/>
            <a:ext cx="1591131" cy="204405"/>
            <a:chOff x="97943" y="3280658"/>
            <a:chExt cx="2121508" cy="2725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1D29252-593C-C839-5E64-0B85277CF43E}"/>
                </a:ext>
              </a:extLst>
            </p:cNvPr>
            <p:cNvSpPr txBox="1"/>
            <p:nvPr/>
          </p:nvSpPr>
          <p:spPr>
            <a:xfrm>
              <a:off x="549122" y="3309206"/>
              <a:ext cx="1670329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100" dirty="0">
                  <a:solidFill>
                    <a:srgbClr val="104D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Δήμος Μεγαλόπολης</a:t>
              </a:r>
            </a:p>
          </p:txBody>
        </p:sp>
        <p:sp>
          <p:nvSpPr>
            <p:cNvPr id="22" name="Google Shape;176;p19">
              <a:extLst>
                <a:ext uri="{FF2B5EF4-FFF2-40B4-BE49-F238E27FC236}">
                  <a16:creationId xmlns:a16="http://schemas.microsoft.com/office/drawing/2014/main" id="{494913BD-2E2D-0A38-9C89-ED0B80E62D29}"/>
                </a:ext>
              </a:extLst>
            </p:cNvPr>
            <p:cNvSpPr/>
            <p:nvPr/>
          </p:nvSpPr>
          <p:spPr>
            <a:xfrm>
              <a:off x="97943" y="3280658"/>
              <a:ext cx="342924" cy="272540"/>
            </a:xfrm>
            <a:custGeom>
              <a:avLst/>
              <a:gdLst/>
              <a:ahLst/>
              <a:cxnLst/>
              <a:rect l="l" t="t" r="r" b="b"/>
              <a:pathLst>
                <a:path w="687673" h="624838" extrusionOk="0">
                  <a:moveTo>
                    <a:pt x="312418" y="624838"/>
                  </a:moveTo>
                  <a:cubicBezTo>
                    <a:pt x="139873" y="624837"/>
                    <a:pt x="-1" y="484962"/>
                    <a:pt x="0" y="312418"/>
                  </a:cubicBezTo>
                  <a:cubicBezTo>
                    <a:pt x="1" y="139873"/>
                    <a:pt x="139877" y="-1"/>
                    <a:pt x="312421" y="0"/>
                  </a:cubicBezTo>
                  <a:cubicBezTo>
                    <a:pt x="385786" y="0"/>
                    <a:pt x="456812" y="25820"/>
                    <a:pt x="513050" y="72934"/>
                  </a:cubicBezTo>
                  <a:cubicBezTo>
                    <a:pt x="526407" y="83857"/>
                    <a:pt x="528381" y="103539"/>
                    <a:pt x="517458" y="116897"/>
                  </a:cubicBezTo>
                  <a:cubicBezTo>
                    <a:pt x="506536" y="130254"/>
                    <a:pt x="486853" y="132227"/>
                    <a:pt x="473496" y="121305"/>
                  </a:cubicBezTo>
                  <a:cubicBezTo>
                    <a:pt x="473294" y="121140"/>
                    <a:pt x="473095" y="120973"/>
                    <a:pt x="472898" y="120803"/>
                  </a:cubicBezTo>
                  <a:cubicBezTo>
                    <a:pt x="367057" y="32216"/>
                    <a:pt x="209442" y="46202"/>
                    <a:pt x="120855" y="152043"/>
                  </a:cubicBezTo>
                  <a:cubicBezTo>
                    <a:pt x="32267" y="257883"/>
                    <a:pt x="46254" y="415499"/>
                    <a:pt x="152094" y="504086"/>
                  </a:cubicBezTo>
                  <a:cubicBezTo>
                    <a:pt x="257935" y="592674"/>
                    <a:pt x="415550" y="578687"/>
                    <a:pt x="504138" y="472846"/>
                  </a:cubicBezTo>
                  <a:cubicBezTo>
                    <a:pt x="537173" y="433377"/>
                    <a:pt x="557216" y="384669"/>
                    <a:pt x="561528" y="333379"/>
                  </a:cubicBezTo>
                  <a:cubicBezTo>
                    <a:pt x="562742" y="316361"/>
                    <a:pt x="577521" y="303549"/>
                    <a:pt x="594539" y="304763"/>
                  </a:cubicBezTo>
                  <a:cubicBezTo>
                    <a:pt x="594773" y="304780"/>
                    <a:pt x="595007" y="304799"/>
                    <a:pt x="595241" y="304821"/>
                  </a:cubicBezTo>
                  <a:cubicBezTo>
                    <a:pt x="612426" y="306250"/>
                    <a:pt x="625198" y="321340"/>
                    <a:pt x="623769" y="338525"/>
                  </a:cubicBezTo>
                  <a:cubicBezTo>
                    <a:pt x="623769" y="338528"/>
                    <a:pt x="623769" y="338531"/>
                    <a:pt x="623768" y="338534"/>
                  </a:cubicBezTo>
                  <a:cubicBezTo>
                    <a:pt x="609442" y="500028"/>
                    <a:pt x="474543" y="624074"/>
                    <a:pt x="312418" y="624838"/>
                  </a:cubicBezTo>
                  <a:close/>
                  <a:moveTo>
                    <a:pt x="382834" y="411087"/>
                  </a:moveTo>
                  <a:lnTo>
                    <a:pt x="678135" y="115814"/>
                  </a:lnTo>
                  <a:cubicBezTo>
                    <a:pt x="690546" y="103827"/>
                    <a:pt x="690890" y="84049"/>
                    <a:pt x="678903" y="71638"/>
                  </a:cubicBezTo>
                  <a:cubicBezTo>
                    <a:pt x="666916" y="59227"/>
                    <a:pt x="647138" y="58883"/>
                    <a:pt x="634727" y="70870"/>
                  </a:cubicBezTo>
                  <a:cubicBezTo>
                    <a:pt x="634467" y="71121"/>
                    <a:pt x="634211" y="71377"/>
                    <a:pt x="633959" y="71638"/>
                  </a:cubicBezTo>
                  <a:lnTo>
                    <a:pt x="338654" y="366908"/>
                  </a:lnTo>
                  <a:cubicBezTo>
                    <a:pt x="332471" y="373160"/>
                    <a:pt x="323915" y="376479"/>
                    <a:pt x="315132" y="376031"/>
                  </a:cubicBezTo>
                  <a:cubicBezTo>
                    <a:pt x="306661" y="375752"/>
                    <a:pt x="298689" y="371955"/>
                    <a:pt x="293135" y="365552"/>
                  </a:cubicBezTo>
                  <a:lnTo>
                    <a:pt x="211978" y="261910"/>
                  </a:lnTo>
                  <a:cubicBezTo>
                    <a:pt x="201168" y="248462"/>
                    <a:pt x="181503" y="246323"/>
                    <a:pt x="168054" y="257132"/>
                  </a:cubicBezTo>
                  <a:cubicBezTo>
                    <a:pt x="154842" y="267752"/>
                    <a:pt x="152509" y="286971"/>
                    <a:pt x="162797" y="300444"/>
                  </a:cubicBezTo>
                  <a:lnTo>
                    <a:pt x="244532" y="404817"/>
                  </a:lnTo>
                  <a:cubicBezTo>
                    <a:pt x="261408" y="425031"/>
                    <a:pt x="285992" y="437234"/>
                    <a:pt x="312296" y="438455"/>
                  </a:cubicBezTo>
                  <a:cubicBezTo>
                    <a:pt x="313699" y="438516"/>
                    <a:pt x="315102" y="438546"/>
                    <a:pt x="316504" y="438546"/>
                  </a:cubicBezTo>
                  <a:cubicBezTo>
                    <a:pt x="341377" y="438534"/>
                    <a:pt x="365230" y="428660"/>
                    <a:pt x="382834" y="411087"/>
                  </a:cubicBezTo>
                  <a:close/>
                </a:path>
              </a:pathLst>
            </a:custGeom>
            <a:solidFill>
              <a:srgbClr val="16518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685800">
                <a:buClrTx/>
                <a:defRPr/>
              </a:pPr>
              <a:endParaRPr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E27DFB3-FBD8-2062-FBC4-F9592F825B5A}"/>
              </a:ext>
            </a:extLst>
          </p:cNvPr>
          <p:cNvGrpSpPr/>
          <p:nvPr/>
        </p:nvGrpSpPr>
        <p:grpSpPr>
          <a:xfrm>
            <a:off x="325778" y="2867169"/>
            <a:ext cx="2173582" cy="204405"/>
            <a:chOff x="97943" y="3647312"/>
            <a:chExt cx="2898109" cy="2725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A38F18-C166-8BF0-BD1E-45CE9424E74B}"/>
                </a:ext>
              </a:extLst>
            </p:cNvPr>
            <p:cNvSpPr txBox="1"/>
            <p:nvPr/>
          </p:nvSpPr>
          <p:spPr>
            <a:xfrm>
              <a:off x="549122" y="3675860"/>
              <a:ext cx="2446930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l-GR" sz="1100" dirty="0">
                  <a:solidFill>
                    <a:srgbClr val="104D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Λοιπές περιοχές Μετάβασης</a:t>
              </a:r>
            </a:p>
          </p:txBody>
        </p:sp>
        <p:sp>
          <p:nvSpPr>
            <p:cNvPr id="23" name="Google Shape;176;p19">
              <a:extLst>
                <a:ext uri="{FF2B5EF4-FFF2-40B4-BE49-F238E27FC236}">
                  <a16:creationId xmlns:a16="http://schemas.microsoft.com/office/drawing/2014/main" id="{A11EBF85-A4BE-C51E-4091-B0B6910B764F}"/>
                </a:ext>
              </a:extLst>
            </p:cNvPr>
            <p:cNvSpPr/>
            <p:nvPr/>
          </p:nvSpPr>
          <p:spPr>
            <a:xfrm>
              <a:off x="97943" y="3647312"/>
              <a:ext cx="342924" cy="272540"/>
            </a:xfrm>
            <a:custGeom>
              <a:avLst/>
              <a:gdLst/>
              <a:ahLst/>
              <a:cxnLst/>
              <a:rect l="l" t="t" r="r" b="b"/>
              <a:pathLst>
                <a:path w="687673" h="624838" extrusionOk="0">
                  <a:moveTo>
                    <a:pt x="312418" y="624838"/>
                  </a:moveTo>
                  <a:cubicBezTo>
                    <a:pt x="139873" y="624837"/>
                    <a:pt x="-1" y="484962"/>
                    <a:pt x="0" y="312418"/>
                  </a:cubicBezTo>
                  <a:cubicBezTo>
                    <a:pt x="1" y="139873"/>
                    <a:pt x="139877" y="-1"/>
                    <a:pt x="312421" y="0"/>
                  </a:cubicBezTo>
                  <a:cubicBezTo>
                    <a:pt x="385786" y="0"/>
                    <a:pt x="456812" y="25820"/>
                    <a:pt x="513050" y="72934"/>
                  </a:cubicBezTo>
                  <a:cubicBezTo>
                    <a:pt x="526407" y="83857"/>
                    <a:pt x="528381" y="103539"/>
                    <a:pt x="517458" y="116897"/>
                  </a:cubicBezTo>
                  <a:cubicBezTo>
                    <a:pt x="506536" y="130254"/>
                    <a:pt x="486853" y="132227"/>
                    <a:pt x="473496" y="121305"/>
                  </a:cubicBezTo>
                  <a:cubicBezTo>
                    <a:pt x="473294" y="121140"/>
                    <a:pt x="473095" y="120973"/>
                    <a:pt x="472898" y="120803"/>
                  </a:cubicBezTo>
                  <a:cubicBezTo>
                    <a:pt x="367057" y="32216"/>
                    <a:pt x="209442" y="46202"/>
                    <a:pt x="120855" y="152043"/>
                  </a:cubicBezTo>
                  <a:cubicBezTo>
                    <a:pt x="32267" y="257883"/>
                    <a:pt x="46254" y="415499"/>
                    <a:pt x="152094" y="504086"/>
                  </a:cubicBezTo>
                  <a:cubicBezTo>
                    <a:pt x="257935" y="592674"/>
                    <a:pt x="415550" y="578687"/>
                    <a:pt x="504138" y="472846"/>
                  </a:cubicBezTo>
                  <a:cubicBezTo>
                    <a:pt x="537173" y="433377"/>
                    <a:pt x="557216" y="384669"/>
                    <a:pt x="561528" y="333379"/>
                  </a:cubicBezTo>
                  <a:cubicBezTo>
                    <a:pt x="562742" y="316361"/>
                    <a:pt x="577521" y="303549"/>
                    <a:pt x="594539" y="304763"/>
                  </a:cubicBezTo>
                  <a:cubicBezTo>
                    <a:pt x="594773" y="304780"/>
                    <a:pt x="595007" y="304799"/>
                    <a:pt x="595241" y="304821"/>
                  </a:cubicBezTo>
                  <a:cubicBezTo>
                    <a:pt x="612426" y="306250"/>
                    <a:pt x="625198" y="321340"/>
                    <a:pt x="623769" y="338525"/>
                  </a:cubicBezTo>
                  <a:cubicBezTo>
                    <a:pt x="623769" y="338528"/>
                    <a:pt x="623769" y="338531"/>
                    <a:pt x="623768" y="338534"/>
                  </a:cubicBezTo>
                  <a:cubicBezTo>
                    <a:pt x="609442" y="500028"/>
                    <a:pt x="474543" y="624074"/>
                    <a:pt x="312418" y="624838"/>
                  </a:cubicBezTo>
                  <a:close/>
                  <a:moveTo>
                    <a:pt x="382834" y="411087"/>
                  </a:moveTo>
                  <a:lnTo>
                    <a:pt x="678135" y="115814"/>
                  </a:lnTo>
                  <a:cubicBezTo>
                    <a:pt x="690546" y="103827"/>
                    <a:pt x="690890" y="84049"/>
                    <a:pt x="678903" y="71638"/>
                  </a:cubicBezTo>
                  <a:cubicBezTo>
                    <a:pt x="666916" y="59227"/>
                    <a:pt x="647138" y="58883"/>
                    <a:pt x="634727" y="70870"/>
                  </a:cubicBezTo>
                  <a:cubicBezTo>
                    <a:pt x="634467" y="71121"/>
                    <a:pt x="634211" y="71377"/>
                    <a:pt x="633959" y="71638"/>
                  </a:cubicBezTo>
                  <a:lnTo>
                    <a:pt x="338654" y="366908"/>
                  </a:lnTo>
                  <a:cubicBezTo>
                    <a:pt x="332471" y="373160"/>
                    <a:pt x="323915" y="376479"/>
                    <a:pt x="315132" y="376031"/>
                  </a:cubicBezTo>
                  <a:cubicBezTo>
                    <a:pt x="306661" y="375752"/>
                    <a:pt x="298689" y="371955"/>
                    <a:pt x="293135" y="365552"/>
                  </a:cubicBezTo>
                  <a:lnTo>
                    <a:pt x="211978" y="261910"/>
                  </a:lnTo>
                  <a:cubicBezTo>
                    <a:pt x="201168" y="248462"/>
                    <a:pt x="181503" y="246323"/>
                    <a:pt x="168054" y="257132"/>
                  </a:cubicBezTo>
                  <a:cubicBezTo>
                    <a:pt x="154842" y="267752"/>
                    <a:pt x="152509" y="286971"/>
                    <a:pt x="162797" y="300444"/>
                  </a:cubicBezTo>
                  <a:lnTo>
                    <a:pt x="244532" y="404817"/>
                  </a:lnTo>
                  <a:cubicBezTo>
                    <a:pt x="261408" y="425031"/>
                    <a:pt x="285992" y="437234"/>
                    <a:pt x="312296" y="438455"/>
                  </a:cubicBezTo>
                  <a:cubicBezTo>
                    <a:pt x="313699" y="438516"/>
                    <a:pt x="315102" y="438546"/>
                    <a:pt x="316504" y="438546"/>
                  </a:cubicBezTo>
                  <a:cubicBezTo>
                    <a:pt x="341377" y="438534"/>
                    <a:pt x="365230" y="428660"/>
                    <a:pt x="382834" y="411087"/>
                  </a:cubicBezTo>
                  <a:close/>
                </a:path>
              </a:pathLst>
            </a:custGeom>
            <a:solidFill>
              <a:srgbClr val="16518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685800">
                <a:buClrTx/>
                <a:defRPr/>
              </a:pPr>
              <a:endParaRPr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D5B318D7-353D-2AAF-9D25-048955A4F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251244"/>
              </p:ext>
            </p:extLst>
          </p:nvPr>
        </p:nvGraphicFramePr>
        <p:xfrm>
          <a:off x="4339341" y="1072778"/>
          <a:ext cx="4633534" cy="3737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0439">
                  <a:extLst>
                    <a:ext uri="{9D8B030D-6E8A-4147-A177-3AD203B41FA5}">
                      <a16:colId xmlns:a16="http://schemas.microsoft.com/office/drawing/2014/main" val="4262157633"/>
                    </a:ext>
                  </a:extLst>
                </a:gridCol>
                <a:gridCol w="1123095">
                  <a:extLst>
                    <a:ext uri="{9D8B030D-6E8A-4147-A177-3AD203B41FA5}">
                      <a16:colId xmlns:a16="http://schemas.microsoft.com/office/drawing/2014/main" val="1271727725"/>
                    </a:ext>
                  </a:extLst>
                </a:gridCol>
              </a:tblGrid>
              <a:tr h="601286"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Εντάξεις 2026</a:t>
                      </a:r>
                      <a:br>
                        <a:rPr lang="el-GR" sz="14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l-GR" sz="14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Ενδεικτικά Έργα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/>
                      <a:r>
                        <a:rPr lang="el-G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Συνολική ΔΔ Πράξης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1305253"/>
                  </a:ext>
                </a:extLst>
              </a:tr>
              <a:tr h="41921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Ενεργειακή αναβάθμιση Κλειστού Αθλητικού Κέντρου ΕΑΚ Πτολεμαΐδας - Δήμος Εορδαίας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1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3,8 εκ.€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1371102"/>
                  </a:ext>
                </a:extLst>
              </a:tr>
              <a:tr h="49081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Προμήθεια μηχανολογικού εξοπλισμού για τη συλλογή και μεταφορά της φυτικής βιομάζας Δήμου </a:t>
                      </a:r>
                      <a:r>
                        <a:rPr lang="el-GR" sz="11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Βοΐου</a:t>
                      </a:r>
                      <a:endParaRPr lang="el-G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480</a:t>
                      </a: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χιλ. 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3997727"/>
                  </a:ext>
                </a:extLst>
              </a:tr>
              <a:tr h="2750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Αντικατάσταση εξωτερικού δικτύου ύδρευσης της πόλης του Άργους </a:t>
                      </a:r>
                      <a:r>
                        <a:rPr lang="el-GR" sz="11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Ορεστικού</a:t>
                      </a:r>
                      <a:endParaRPr lang="el-G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2,33 εκ. 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9425361"/>
                  </a:ext>
                </a:extLst>
              </a:tr>
              <a:tr h="36436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Αντικατάσταση εσωτερικού δικτύου ύδρευσης οικισμού Αυλών Δήμου </a:t>
                      </a:r>
                      <a:r>
                        <a:rPr lang="el-GR" sz="11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Σερβίων</a:t>
                      </a:r>
                      <a:endParaRPr lang="el-G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62" marR="7162" marT="7162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539 χιλ. 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9218208"/>
                  </a:ext>
                </a:extLst>
              </a:tr>
              <a:tr h="34486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Επέκταση Δημαρχείου </a:t>
                      </a:r>
                      <a:r>
                        <a:rPr lang="el-GR" sz="11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Βελβεντού</a:t>
                      </a:r>
                      <a:endParaRPr lang="el-G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62" marR="7162" marT="7162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 εκ. 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4566025"/>
                  </a:ext>
                </a:extLst>
              </a:tr>
              <a:tr h="3413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Αντικατάσταση Εσωτερικού Δικτύου Ύδρευσης Αγίου Γερμανού Δήμου Πρεσπών</a:t>
                      </a:r>
                      <a:endParaRPr lang="en-US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1,315 εκ. 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4974182"/>
                  </a:ext>
                </a:extLst>
              </a:tr>
              <a:tr h="4060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Ανάπλαση του παραλίμνιου κοινόχρηστου χώρου τμήματος νότιας παραλιακής ζώνης πόλης Καστοριάς</a:t>
                      </a:r>
                    </a:p>
                  </a:txBody>
                  <a:tcPr marL="7162" marR="7162" marT="7162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6,65 </a:t>
                      </a: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εκ. 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6207872"/>
                  </a:ext>
                </a:extLst>
              </a:tr>
              <a:tr h="33404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Αναβάθμιση και συμπλήρωση κτιριακών υποδομών Επιμελητηρίου Αρκαδίας</a:t>
                      </a:r>
                    </a:p>
                  </a:txBody>
                  <a:tcPr marL="7162" marR="7162" marT="7162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l-GR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2,4 εκ. 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07934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F4F344F6-57DF-5242-DDED-3C60CC3C40CB}"/>
              </a:ext>
            </a:extLst>
          </p:cNvPr>
          <p:cNvSpPr txBox="1"/>
          <p:nvPr/>
        </p:nvSpPr>
        <p:spPr>
          <a:xfrm>
            <a:off x="197030" y="3283822"/>
            <a:ext cx="3735513" cy="1349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buClr>
                <a:srgbClr val="F4B183"/>
              </a:buClr>
              <a:defRPr/>
            </a:pPr>
            <a:r>
              <a:rPr lang="el-GR" sz="1200" b="1" u="sng" dirty="0">
                <a:solidFill>
                  <a:srgbClr val="0CAD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Ενεργοποίηση ΕΠ ΔΑΜ – ΕΠΑ:</a:t>
            </a:r>
            <a:endParaRPr lang="en-US" sz="1200" u="sng" kern="1200" dirty="0">
              <a:solidFill>
                <a:srgbClr val="0CADD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 defTabSz="685800">
              <a:lnSpc>
                <a:spcPct val="107000"/>
              </a:lnSpc>
              <a:spcAft>
                <a:spcPts val="300"/>
              </a:spcAft>
              <a:buClr>
                <a:srgbClr val="16518B"/>
              </a:buClr>
              <a:buFont typeface="Wingdings" panose="05000000000000000000" pitchFamily="2" charset="2"/>
              <a:buChar char="q"/>
              <a:defRPr/>
            </a:pPr>
            <a:r>
              <a:rPr lang="el-GR" sz="1050" b="1" kern="1200" dirty="0">
                <a:solidFill>
                  <a:srgbClr val="1751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Έκδοση 9 Προσκλήσεων</a:t>
            </a:r>
            <a:r>
              <a:rPr lang="el-GR" sz="1050" kern="1200" dirty="0">
                <a:solidFill>
                  <a:srgbClr val="1751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Π/Υ </a:t>
            </a:r>
            <a:r>
              <a:rPr lang="el-GR" sz="1200" b="1" kern="1200" dirty="0">
                <a:solidFill>
                  <a:srgbClr val="0CAD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137 εκ. € </a:t>
            </a:r>
            <a:r>
              <a:rPr lang="el-GR" sz="1050" kern="1200" dirty="0">
                <a:solidFill>
                  <a:srgbClr val="1751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050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εντός 3,5 μηνών από την έγκριση του Προγράμματος - </a:t>
            </a:r>
            <a:r>
              <a:rPr lang="el-GR" sz="1050" b="1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ενεργοποίηση 73,5%</a:t>
            </a:r>
            <a:r>
              <a:rPr lang="el-GR" sz="1050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14313" indent="-214313" defTabSz="685800">
              <a:lnSpc>
                <a:spcPct val="107000"/>
              </a:lnSpc>
              <a:spcAft>
                <a:spcPts val="300"/>
              </a:spcAft>
              <a:buClr>
                <a:srgbClr val="16518B"/>
              </a:buClr>
              <a:buFont typeface="Wingdings" panose="05000000000000000000" pitchFamily="2" charset="2"/>
              <a:buChar char="q"/>
              <a:defRPr/>
            </a:pPr>
            <a:r>
              <a:rPr lang="el-GR" sz="1050" b="1" kern="1200" dirty="0">
                <a:solidFill>
                  <a:srgbClr val="1751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Υποβολή 62 Τεχνικών Δελτίων Πράξεων</a:t>
            </a:r>
          </a:p>
          <a:p>
            <a:pPr marL="214313" indent="-214313" defTabSz="685800">
              <a:lnSpc>
                <a:spcPct val="107000"/>
              </a:lnSpc>
              <a:spcAft>
                <a:spcPts val="300"/>
              </a:spcAft>
              <a:buClr>
                <a:srgbClr val="16518B"/>
              </a:buClr>
              <a:buFont typeface="Wingdings" panose="05000000000000000000" pitchFamily="2" charset="2"/>
              <a:buChar char="q"/>
              <a:defRPr/>
            </a:pPr>
            <a:r>
              <a:rPr lang="el-GR" sz="1050" b="1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Ένταξη</a:t>
            </a:r>
            <a:r>
              <a:rPr lang="el-GR" sz="1050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050" b="1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 Πράξεων </a:t>
            </a:r>
            <a:r>
              <a:rPr lang="el-GR" sz="1050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Π/Υ ~</a:t>
            </a:r>
            <a:r>
              <a:rPr lang="el-GR" sz="1200" b="1" kern="1200" dirty="0">
                <a:solidFill>
                  <a:srgbClr val="0CAD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41,4 εκ.€ </a:t>
            </a:r>
            <a:r>
              <a:rPr lang="el-GR" sz="1050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(για μεταφερόμενα από το Πράσινο Ταμείο και νέα έργα - </a:t>
            </a:r>
            <a:r>
              <a:rPr lang="el-GR" sz="1050" b="1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ενεργοποίηση </a:t>
            </a:r>
            <a:r>
              <a:rPr lang="el-GR" sz="1050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el-GR" sz="1050" b="1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22%</a:t>
            </a:r>
            <a:r>
              <a:rPr lang="el-GR" sz="1050" kern="1200" dirty="0">
                <a:solidFill>
                  <a:srgbClr val="104D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67BAC474-4C30-806C-A607-DFF0680FCEB6}"/>
              </a:ext>
            </a:extLst>
          </p:cNvPr>
          <p:cNvSpPr/>
          <p:nvPr/>
        </p:nvSpPr>
        <p:spPr>
          <a:xfrm>
            <a:off x="3769105" y="2577284"/>
            <a:ext cx="529091" cy="884217"/>
          </a:xfrm>
          <a:prstGeom prst="rightArrow">
            <a:avLst>
              <a:gd name="adj1" fmla="val 50000"/>
              <a:gd name="adj2" fmla="val 383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l-GR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6" name="object 12">
            <a:extLst>
              <a:ext uri="{FF2B5EF4-FFF2-40B4-BE49-F238E27FC236}">
                <a16:creationId xmlns:a16="http://schemas.microsoft.com/office/drawing/2014/main" id="{00815317-0DAF-32D4-591A-D2CE5469D959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9" name="object 13">
              <a:extLst>
                <a:ext uri="{FF2B5EF4-FFF2-40B4-BE49-F238E27FC236}">
                  <a16:creationId xmlns:a16="http://schemas.microsoft.com/office/drawing/2014/main" id="{CDBEA22E-0F73-BBA9-E275-3C9BF631B68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1" name="object 14">
              <a:extLst>
                <a:ext uri="{FF2B5EF4-FFF2-40B4-BE49-F238E27FC236}">
                  <a16:creationId xmlns:a16="http://schemas.microsoft.com/office/drawing/2014/main" id="{F5B8E090-DFFE-8FED-7D1F-3181925D326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6365573-5386-4CE3-B19D-8C43BCDA35A7}"/>
              </a:ext>
            </a:extLst>
          </p:cNvPr>
          <p:cNvSpPr txBox="1"/>
          <p:nvPr/>
        </p:nvSpPr>
        <p:spPr>
          <a:xfrm>
            <a:off x="347086" y="1451569"/>
            <a:ext cx="118368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64294" defTabSz="685800">
              <a:buClr>
                <a:srgbClr val="0CADDC"/>
              </a:buClr>
              <a:defRPr/>
            </a:pPr>
            <a:r>
              <a:rPr lang="el-GR" sz="1200" b="1" dirty="0">
                <a:solidFill>
                  <a:srgbClr val="0CAD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Αρχικός Π/Υ:</a:t>
            </a:r>
          </a:p>
        </p:txBody>
      </p:sp>
    </p:spTree>
    <p:extLst>
      <p:ext uri="{BB962C8B-B14F-4D97-AF65-F5344CB8AC3E}">
        <p14:creationId xmlns:p14="http://schemas.microsoft.com/office/powerpoint/2010/main" val="1380940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32B7-6ED1-3365-741E-92966A748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63F2A624-5A95-4BFD-AECB-87A68097EC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3F2A624-5A95-4BFD-AECB-87A68097EC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object 10">
            <a:extLst>
              <a:ext uri="{FF2B5EF4-FFF2-40B4-BE49-F238E27FC236}">
                <a16:creationId xmlns:a16="http://schemas.microsoft.com/office/drawing/2014/main" id="{74DECE59-8269-3C8D-315F-6C49B6520F47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3388"/>
            <a:ext cx="9144899" cy="855118"/>
          </a:xfrm>
          <a:prstGeom prst="rect">
            <a:avLst/>
          </a:prstGeom>
        </p:spPr>
      </p:pic>
      <p:sp>
        <p:nvSpPr>
          <p:cNvPr id="17" name="Google Shape;490;p30">
            <a:extLst>
              <a:ext uri="{FF2B5EF4-FFF2-40B4-BE49-F238E27FC236}">
                <a16:creationId xmlns:a16="http://schemas.microsoft.com/office/drawing/2014/main" id="{428A9A0A-493C-1296-7283-501BA8713526}"/>
              </a:ext>
            </a:extLst>
          </p:cNvPr>
          <p:cNvSpPr/>
          <p:nvPr/>
        </p:nvSpPr>
        <p:spPr>
          <a:xfrm>
            <a:off x="223084" y="998039"/>
            <a:ext cx="8697832" cy="453527"/>
          </a:xfrm>
          <a:custGeom>
            <a:avLst/>
            <a:gdLst/>
            <a:ahLst/>
            <a:cxnLst/>
            <a:rect l="l" t="t" r="r" b="b"/>
            <a:pathLst>
              <a:path w="3182683" h="845438" extrusionOk="0">
                <a:moveTo>
                  <a:pt x="3182684" y="163830"/>
                </a:moveTo>
                <a:lnTo>
                  <a:pt x="3182684" y="681609"/>
                </a:lnTo>
                <a:cubicBezTo>
                  <a:pt x="3182684" y="772097"/>
                  <a:pt x="3129058" y="845439"/>
                  <a:pt x="3062954" y="845439"/>
                </a:cubicBezTo>
                <a:lnTo>
                  <a:pt x="119729" y="845439"/>
                </a:lnTo>
                <a:cubicBezTo>
                  <a:pt x="53626" y="845439"/>
                  <a:pt x="0" y="772097"/>
                  <a:pt x="0" y="681609"/>
                </a:cubicBezTo>
                <a:lnTo>
                  <a:pt x="0" y="163830"/>
                </a:lnTo>
                <a:cubicBezTo>
                  <a:pt x="0" y="73438"/>
                  <a:pt x="53626" y="0"/>
                  <a:pt x="119729" y="0"/>
                </a:cubicBezTo>
                <a:lnTo>
                  <a:pt x="3062954" y="0"/>
                </a:lnTo>
                <a:cubicBezTo>
                  <a:pt x="3129058" y="0"/>
                  <a:pt x="3182684" y="73438"/>
                  <a:pt x="3182684" y="16383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685800">
              <a:defRPr/>
            </a:pPr>
            <a:endParaRPr lang="en-US" sz="1200" b="1" kern="1200">
              <a:solidFill>
                <a:srgbClr val="104D8C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80EC39-2AAD-7100-7744-BB7B2B6FE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" y="7419"/>
            <a:ext cx="7362767" cy="781621"/>
          </a:xfrm>
        </p:spPr>
        <p:txBody>
          <a:bodyPr vert="horz">
            <a:normAutofit/>
          </a:bodyPr>
          <a:lstStyle/>
          <a:p>
            <a:r>
              <a:rPr lang="el-GR" sz="2000" dirty="0">
                <a:latin typeface="+mn-lt"/>
              </a:rPr>
              <a:t>ΠΥΛΩΝΑΣ ΙΙΙ Ευρωπαϊκού Μηχανισμού Δίκαιης Μετάβασης</a:t>
            </a:r>
            <a:br>
              <a:rPr lang="el-GR" sz="1500" dirty="0">
                <a:latin typeface="+mn-lt"/>
              </a:rPr>
            </a:br>
            <a:r>
              <a:rPr lang="el-GR" sz="1600" dirty="0">
                <a:latin typeface="+mn-lt"/>
              </a:rPr>
              <a:t>“Δανειακός Μηχανισμός του Δημόσιου Τομέα” </a:t>
            </a:r>
            <a:endParaRPr lang="el-GR" sz="2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8EB483F4-F204-5AF6-C650-DAF5D1FE2B58}"/>
              </a:ext>
            </a:extLst>
          </p:cNvPr>
          <p:cNvSpPr/>
          <p:nvPr/>
        </p:nvSpPr>
        <p:spPr>
          <a:xfrm>
            <a:off x="7899636" y="4726495"/>
            <a:ext cx="719884" cy="215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l-GR" sz="135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B6D9F-BC93-6380-7DF5-7E5047633777}"/>
              </a:ext>
            </a:extLst>
          </p:cNvPr>
          <p:cNvSpPr txBox="1"/>
          <p:nvPr/>
        </p:nvSpPr>
        <p:spPr>
          <a:xfrm>
            <a:off x="1810855" y="1025435"/>
            <a:ext cx="5045034" cy="184666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pPr algn="ctr" defTabSz="685800">
              <a:defRPr/>
            </a:pPr>
            <a:r>
              <a:rPr lang="en-US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1</a:t>
            </a:r>
            <a:r>
              <a:rPr lang="el-GR" sz="1200" b="1" kern="1200" baseline="300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η</a:t>
            </a:r>
            <a:r>
              <a:rPr lang="el-GR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Δανειακή Σύμβαση (Δ. Μακεδονία) - 15</a:t>
            </a:r>
            <a:r>
              <a:rPr lang="en-US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l-GR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εγκεκριμένα έργα, π/υ 80,7 εκατ.€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C0365F-1825-A8BC-2190-ED7360916FCE}"/>
              </a:ext>
            </a:extLst>
          </p:cNvPr>
          <p:cNvSpPr txBox="1"/>
          <p:nvPr/>
        </p:nvSpPr>
        <p:spPr>
          <a:xfrm>
            <a:off x="979060" y="1209569"/>
            <a:ext cx="6957353" cy="184666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pPr algn="ctr" defTabSz="685800">
              <a:buClrTx/>
              <a:defRPr/>
            </a:pPr>
            <a:r>
              <a:rPr lang="el-GR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2</a:t>
            </a:r>
            <a:r>
              <a:rPr lang="el-GR" sz="1200" b="1" kern="1200" baseline="300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η</a:t>
            </a:r>
            <a:r>
              <a:rPr lang="el-GR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Δανειακή Σύμβαση (Δ. Μακεδονίας, Πελοποννήσου, Κρήτης και Β. Αιγαίου) - 33</a:t>
            </a:r>
            <a:r>
              <a:rPr lang="en-US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l-GR" sz="1200" b="1" kern="1200" dirty="0">
                <a:solidFill>
                  <a:srgbClr val="104D8C"/>
                </a:solidFill>
                <a:latin typeface="+mn-lt"/>
                <a:ea typeface="+mn-ea"/>
                <a:cs typeface="Arial" panose="020B0604020202020204" pitchFamily="34" charset="0"/>
              </a:rPr>
              <a:t>έργα, π/υ 233,45 εκατ. € </a:t>
            </a:r>
          </a:p>
        </p:txBody>
      </p:sp>
      <p:grpSp>
        <p:nvGrpSpPr>
          <p:cNvPr id="10" name="object 12">
            <a:extLst>
              <a:ext uri="{FF2B5EF4-FFF2-40B4-BE49-F238E27FC236}">
                <a16:creationId xmlns:a16="http://schemas.microsoft.com/office/drawing/2014/main" id="{6E4A89AA-13E1-9747-A953-1A84A836EFF5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11" name="object 13">
              <a:extLst>
                <a:ext uri="{FF2B5EF4-FFF2-40B4-BE49-F238E27FC236}">
                  <a16:creationId xmlns:a16="http://schemas.microsoft.com/office/drawing/2014/main" id="{683B7D2E-3B23-9BA9-5F5C-D7A940D0572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2" name="object 14">
              <a:extLst>
                <a:ext uri="{FF2B5EF4-FFF2-40B4-BE49-F238E27FC236}">
                  <a16:creationId xmlns:a16="http://schemas.microsoft.com/office/drawing/2014/main" id="{1D2E1327-75E0-B5AB-CE19-6A6D87B26ED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A054409F-35C6-41C7-A145-7E70B5CEDE2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739" r="572"/>
          <a:stretch/>
        </p:blipFill>
        <p:spPr>
          <a:xfrm>
            <a:off x="34404" y="1556233"/>
            <a:ext cx="9074292" cy="348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35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C85FB4B4-A249-A409-8B89-5896F2878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640DA09C-A747-E540-FE44-DA7EF95FACA0}"/>
              </a:ext>
            </a:extLst>
          </p:cNvPr>
          <p:cNvSpPr/>
          <p:nvPr/>
        </p:nvSpPr>
        <p:spPr>
          <a:xfrm>
            <a:off x="2717336" y="2470156"/>
            <a:ext cx="4862437" cy="972463"/>
          </a:xfrm>
          <a:prstGeom prst="roundRect">
            <a:avLst>
              <a:gd name="adj" fmla="val 39520"/>
            </a:avLst>
          </a:prstGeom>
          <a:solidFill>
            <a:srgbClr val="D0E5F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Συμπράξεις Δημοσίου και Ιδιωτικού Τομέα (ΣΔΙΤ)</a:t>
            </a:r>
            <a:endParaRPr lang="en-US" sz="2400" b="1" dirty="0">
              <a:solidFill>
                <a:srgbClr val="0851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F578C729-76BD-472A-9D33-3EF8217D0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70" y="382562"/>
            <a:ext cx="1957113" cy="4378376"/>
          </a:xfrm>
          <a:prstGeom prst="rect">
            <a:avLst/>
          </a:prstGeom>
        </p:spPr>
      </p:pic>
      <p:grpSp>
        <p:nvGrpSpPr>
          <p:cNvPr id="2" name="Ομάδα 13">
            <a:extLst>
              <a:ext uri="{FF2B5EF4-FFF2-40B4-BE49-F238E27FC236}">
                <a16:creationId xmlns:a16="http://schemas.microsoft.com/office/drawing/2014/main" id="{22CC5F1A-4C53-3C44-C6C9-7CBA94F815DD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3" name="Google Shape;83;p10">
              <a:extLst>
                <a:ext uri="{FF2B5EF4-FFF2-40B4-BE49-F238E27FC236}">
                  <a16:creationId xmlns:a16="http://schemas.microsoft.com/office/drawing/2014/main" id="{21144CE8-F9B6-E66C-811F-4A87613A3154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4" name="Google Shape;85;p10">
              <a:extLst>
                <a:ext uri="{FF2B5EF4-FFF2-40B4-BE49-F238E27FC236}">
                  <a16:creationId xmlns:a16="http://schemas.microsoft.com/office/drawing/2014/main" id="{F52B4507-F1C8-94CC-67FC-96F30180760B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4877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CBCDD8E3-C245-F24C-852A-D5329E1D784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798116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BCDD8E3-C245-F24C-852A-D5329E1D78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Εικόνα 2" descr="Εικόνα που περιέχει μπλε, στιγμιότυπο οθόνης, πολυχρωμία, Μπελ ηλεκτρίκ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DEE714ED-0432-B7C5-7AAD-871D402C3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80" y="988935"/>
            <a:ext cx="4689393" cy="3894317"/>
          </a:xfrm>
          <a:prstGeom prst="rect">
            <a:avLst/>
          </a:prstGeom>
          <a:effectLst>
            <a:outerShdw blurRad="50800" dist="50800" dir="5400000" sx="3000" sy="3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" name="object 10">
            <a:extLst>
              <a:ext uri="{FF2B5EF4-FFF2-40B4-BE49-F238E27FC236}">
                <a16:creationId xmlns:a16="http://schemas.microsoft.com/office/drawing/2014/main" id="{CF27DDC0-63A7-40D0-6910-775D46E85C5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431"/>
            <a:ext cx="9144899" cy="789608"/>
          </a:xfrm>
          <a:prstGeom prst="rect">
            <a:avLst/>
          </a:prstGeom>
        </p:spPr>
      </p:pic>
      <p:grpSp>
        <p:nvGrpSpPr>
          <p:cNvPr id="5" name="object 12">
            <a:extLst>
              <a:ext uri="{FF2B5EF4-FFF2-40B4-BE49-F238E27FC236}">
                <a16:creationId xmlns:a16="http://schemas.microsoft.com/office/drawing/2014/main" id="{EF2724C3-C7CA-866B-8247-1A2A20BF6D3E}"/>
              </a:ext>
            </a:extLst>
          </p:cNvPr>
          <p:cNvGrpSpPr/>
          <p:nvPr/>
        </p:nvGrpSpPr>
        <p:grpSpPr>
          <a:xfrm>
            <a:off x="7377781" y="250954"/>
            <a:ext cx="1409700" cy="313373"/>
            <a:chOff x="9837043" y="331365"/>
            <a:chExt cx="1879600" cy="417830"/>
          </a:xfrm>
        </p:grpSpPr>
        <p:pic>
          <p:nvPicPr>
            <p:cNvPr id="7" name="object 13">
              <a:extLst>
                <a:ext uri="{FF2B5EF4-FFF2-40B4-BE49-F238E27FC236}">
                  <a16:creationId xmlns:a16="http://schemas.microsoft.com/office/drawing/2014/main" id="{34C02757-850F-8B9F-E4B0-1C0D644B502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8" name="object 14">
              <a:extLst>
                <a:ext uri="{FF2B5EF4-FFF2-40B4-BE49-F238E27FC236}">
                  <a16:creationId xmlns:a16="http://schemas.microsoft.com/office/drawing/2014/main" id="{08FE0889-A217-2831-FF00-88F17FCD095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4DB09142-C9F7-B3BD-FD55-D3B82D82FE9B}"/>
              </a:ext>
            </a:extLst>
          </p:cNvPr>
          <p:cNvSpPr txBox="1"/>
          <p:nvPr/>
        </p:nvSpPr>
        <p:spPr>
          <a:xfrm>
            <a:off x="98878" y="213886"/>
            <a:ext cx="647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Υπογραφή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συμβάσεων ΣΔΙΤ ευρυζωνικών υποδομών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132B45-1C53-F4BA-A8C2-D6634C9CA82B}"/>
              </a:ext>
            </a:extLst>
          </p:cNvPr>
          <p:cNvSpPr txBox="1"/>
          <p:nvPr/>
        </p:nvSpPr>
        <p:spPr>
          <a:xfrm>
            <a:off x="4431323" y="1080649"/>
            <a:ext cx="4213836" cy="37108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</a:t>
            </a:r>
            <a:r>
              <a:rPr lang="el-GR" sz="1200" b="1" dirty="0">
                <a:solidFill>
                  <a:srgbClr val="DC4E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Ultra-Fast Broadband (UFBB) 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είναι έργο ΣΔΙΤ για ανάπτυξη ευρυζωνικών υποδομών υπερυψηλής ταχύτητας σε αγροτικές, περιαστικές και αστικές περιοχές χωρίς σχετική πρόσβαση.</a:t>
            </a:r>
          </a:p>
          <a:p>
            <a:pPr>
              <a:lnSpc>
                <a:spcPct val="150000"/>
              </a:lnSpc>
            </a:pPr>
            <a:endParaRPr lang="el-GR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Αφορά σε νέες συμβάσεις για γεωγραφικές ζώνες (</a:t>
            </a:r>
            <a:r>
              <a:rPr lang="el-GR" sz="12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Lots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2, 4, 5, 6 – επέκταση κάλυψης σε επιπλέον </a:t>
            </a: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480.000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νοικοκυριά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επιχειρήσεις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Ήδη υλοποιείται στις γεωγραφικές ζώνες 1, 3, 7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Συνολικά θα ωφεληθούν περίπου </a:t>
            </a: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830.000 νοικοκυριά 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επιχειρήσεις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10.000 δημόσια κτίρια 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(σχολεία, κέντρα υγείας κ.ά.)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Προϋπολογισμός: </a:t>
            </a:r>
            <a:r>
              <a:rPr lang="el-GR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δισ. €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εκ των οποίων </a:t>
            </a: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250 εκατ</a:t>
            </a:r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€ από ΕΕ – ΕΣΠΑ 2021–2027 («Ψηφιακός Μετασχηματισμός»)</a:t>
            </a:r>
          </a:p>
        </p:txBody>
      </p:sp>
    </p:spTree>
    <p:extLst>
      <p:ext uri="{BB962C8B-B14F-4D97-AF65-F5344CB8AC3E}">
        <p14:creationId xmlns:p14="http://schemas.microsoft.com/office/powerpoint/2010/main" val="3701435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426C8-5806-F7E9-496D-6BAEABC5B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C5EE68C0-258C-E4CD-29D5-17797107D2F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81337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5EE68C0-258C-E4CD-29D5-17797107D2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EA031BE-5412-2E4C-9C14-555244C796E1}"/>
              </a:ext>
            </a:extLst>
          </p:cNvPr>
          <p:cNvSpPr txBox="1"/>
          <p:nvPr/>
        </p:nvSpPr>
        <p:spPr>
          <a:xfrm>
            <a:off x="309383" y="1884005"/>
            <a:ext cx="8600624" cy="1174104"/>
          </a:xfrm>
          <a:prstGeom prst="rect">
            <a:avLst/>
          </a:prstGeom>
          <a:noFill/>
          <a:ln w="19050">
            <a:solidFill>
              <a:schemeClr val="accent2">
                <a:lumMod val="75000"/>
                <a:lumOff val="25000"/>
              </a:schemeClr>
            </a:solidFill>
            <a:prstDash val="lgDash"/>
          </a:ln>
        </p:spPr>
        <p:txBody>
          <a:bodyPr wrap="square" lIns="182880" tIns="91440" rIns="182880" bIns="91440" rtlCol="0">
            <a:spAutoFit/>
          </a:bodyPr>
          <a:lstStyle/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 err="1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Λιμνοδεξαμενή</a:t>
            </a: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Χοχλακίων Νομού Λασιθίου και Λοιπά Συνοδά Έργα – Φράγμα Αγ. Ιωάννη Ιεράπετρας και Βασικά Έργα Αξιοποίησης Αρδευτικού Νερού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Μελέτη, κατασκευή, χρηματοδότηση, συντήρηση και λειτουργία φράγματος </a:t>
            </a:r>
            <a:r>
              <a:rPr lang="el-GR" sz="1100" dirty="0" err="1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Μιναγιώτικου</a:t>
            </a:r>
            <a:endParaRPr lang="el-GR" sz="1100" dirty="0">
              <a:solidFill>
                <a:srgbClr val="0F4E8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Μελέτη, κατασκευή, χρηματοδότηση, συντήρηση και τεχνική διαχείριση πέντε νέων αστυνομικών διευθύνσεων στην επικράτεια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A49C7A-583E-4FBD-A7F6-2D09E79225F7}"/>
              </a:ext>
            </a:extLst>
          </p:cNvPr>
          <p:cNvSpPr txBox="1"/>
          <p:nvPr/>
        </p:nvSpPr>
        <p:spPr>
          <a:xfrm>
            <a:off x="2079375" y="968629"/>
            <a:ext cx="4984350" cy="523220"/>
          </a:xfrm>
          <a:prstGeom prst="rect">
            <a:avLst/>
          </a:prstGeom>
          <a:solidFill>
            <a:srgbClr val="2E75B6"/>
          </a:solidFill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έργα ΣΔΙΤ συνολικής επένδυσης 825 εκ.€  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Διαδικασία Υπογραφής Σύμβασης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BD2BF7-E74C-DAC7-C743-A3A0FCC7650F}"/>
              </a:ext>
            </a:extLst>
          </p:cNvPr>
          <p:cNvSpPr txBox="1"/>
          <p:nvPr/>
        </p:nvSpPr>
        <p:spPr>
          <a:xfrm>
            <a:off x="309383" y="3383742"/>
            <a:ext cx="8600624" cy="1428020"/>
          </a:xfrm>
          <a:prstGeom prst="rect">
            <a:avLst/>
          </a:prstGeom>
          <a:noFill/>
          <a:ln w="19050">
            <a:solidFill>
              <a:schemeClr val="accent2">
                <a:lumMod val="75000"/>
                <a:lumOff val="25000"/>
              </a:schemeClr>
            </a:solidFill>
            <a:prstDash val="lgDash"/>
          </a:ln>
        </p:spPr>
        <p:txBody>
          <a:bodyPr wrap="square" lIns="182880" tIns="91440" rIns="182880" bIns="91440" rtlCol="0">
            <a:spAutoFit/>
          </a:bodyPr>
          <a:lstStyle/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Φοιτητικές Εστίες Δημοκριτείου Πανεπιστημίου Θράκης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Φοιτητικές εστίες Πανεπιστημίου Θεσσαλίας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Μονάδα Επεξεργασίας Αποβλήτων Περιφέρειας Κεντρικής Μακεδονίας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Κτηριακές εγκαταστάσεις για τη στέγαση των υπηρεσιών του Υπουργείου Υποδομών και Μεταφορών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Μελέτη, κατασκευή, χρηματοδότηση, συντήρηση και τεχνική διαχείριση σχολικών μονάδων και πάρκου του Δήμου Χανίων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54C3C-45D1-5144-163C-2CBE9EAA568A}"/>
              </a:ext>
            </a:extLst>
          </p:cNvPr>
          <p:cNvSpPr txBox="1"/>
          <p:nvPr/>
        </p:nvSpPr>
        <p:spPr>
          <a:xfrm>
            <a:off x="403511" y="3204721"/>
            <a:ext cx="2689311" cy="276999"/>
          </a:xfrm>
          <a:prstGeom prst="rect">
            <a:avLst/>
          </a:prstGeom>
          <a:solidFill>
            <a:srgbClr val="2E75B6"/>
          </a:solidFill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Σε διαδικασία οριστικοποίησης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BFDCDD-F9E3-6CD7-64A4-57CB72FEDC5B}"/>
              </a:ext>
            </a:extLst>
          </p:cNvPr>
          <p:cNvSpPr txBox="1"/>
          <p:nvPr/>
        </p:nvSpPr>
        <p:spPr>
          <a:xfrm>
            <a:off x="403511" y="1688777"/>
            <a:ext cx="2548117" cy="276999"/>
          </a:xfrm>
          <a:prstGeom prst="rect">
            <a:avLst/>
          </a:prstGeom>
          <a:solidFill>
            <a:srgbClr val="2E75B6"/>
          </a:solidFill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Έγκριση Ελεγκτικού Συνεδρίου</a:t>
            </a:r>
          </a:p>
        </p:txBody>
      </p:sp>
      <p:pic>
        <p:nvPicPr>
          <p:cNvPr id="7" name="object 10">
            <a:extLst>
              <a:ext uri="{FF2B5EF4-FFF2-40B4-BE49-F238E27FC236}">
                <a16:creationId xmlns:a16="http://schemas.microsoft.com/office/drawing/2014/main" id="{4A578405-E26D-8FDF-D390-04CC70A57B4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99" y="0"/>
            <a:ext cx="9144899" cy="789608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034711E3-8909-DB38-F6D7-5C4219F5789A}"/>
              </a:ext>
            </a:extLst>
          </p:cNvPr>
          <p:cNvGrpSpPr/>
          <p:nvPr/>
        </p:nvGrpSpPr>
        <p:grpSpPr>
          <a:xfrm>
            <a:off x="7376882" y="248523"/>
            <a:ext cx="1409700" cy="313373"/>
            <a:chOff x="9837043" y="331365"/>
            <a:chExt cx="1879600" cy="417830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6746510F-7A9E-009C-37BE-393B97B1950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CD66AEA6-D253-45BD-F263-50FE614C7F4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4" name="Τίτλος 2">
            <a:extLst>
              <a:ext uri="{FF2B5EF4-FFF2-40B4-BE49-F238E27FC236}">
                <a16:creationId xmlns:a16="http://schemas.microsoft.com/office/drawing/2014/main" id="{C0515547-48F1-B5D1-4495-BD4A05040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83" y="106663"/>
            <a:ext cx="6353963" cy="583091"/>
          </a:xfrm>
        </p:spPr>
        <p:txBody>
          <a:bodyPr vert="horz">
            <a:noAutofit/>
          </a:bodyPr>
          <a:lstStyle/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Εξέλιξη έργων ΣΔΙΤ σε διαδικασία υπογραφής Σύμβασης</a:t>
            </a:r>
          </a:p>
        </p:txBody>
      </p:sp>
    </p:spTree>
    <p:extLst>
      <p:ext uri="{BB962C8B-B14F-4D97-AF65-F5344CB8AC3E}">
        <p14:creationId xmlns:p14="http://schemas.microsoft.com/office/powerpoint/2010/main" val="1143414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2ABE5-D44F-A3DA-2CCE-7287767D9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C70CB905-9618-98AF-4A8D-687DFFBB0F2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43547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70CB905-9618-98AF-4A8D-687DFFBB0F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C6D96EB-BF67-F6E3-504F-B10CBD126FA8}"/>
              </a:ext>
            </a:extLst>
          </p:cNvPr>
          <p:cNvSpPr txBox="1"/>
          <p:nvPr/>
        </p:nvSpPr>
        <p:spPr>
          <a:xfrm>
            <a:off x="384846" y="3963831"/>
            <a:ext cx="8401482" cy="1081771"/>
          </a:xfrm>
          <a:prstGeom prst="rect">
            <a:avLst/>
          </a:prstGeom>
          <a:noFill/>
          <a:ln w="19050">
            <a:solidFill>
              <a:schemeClr val="accent2">
                <a:lumMod val="75000"/>
                <a:lumOff val="2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100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α) Οδικός άξονας ΕΟ2 (Μαυροβούνι – Έδεσσα, παράκαμψη  Γιαννιτσών, παράκαμψη Χαλκηδόνα) και β) Κάθετος άξονας Δράμα – Αμφίπολη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Φοιτητικές Εστίες Πανεπιστημίου Δυτικής Μακεδονίας 				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Σχολικές υποδομές Δήμου Κοζάνης</a:t>
            </a:r>
            <a:endParaRPr lang="el-GR" sz="1100" u="sng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5731" indent="-13573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Αξιοποίηση και Ανάπτυξη του πρώην Εργοστασίου Χαρτοποιίας Λαδόπουλου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AF404-5CA6-D9E5-C8AB-7EADFEA9C946}"/>
              </a:ext>
            </a:extLst>
          </p:cNvPr>
          <p:cNvSpPr txBox="1"/>
          <p:nvPr/>
        </p:nvSpPr>
        <p:spPr>
          <a:xfrm>
            <a:off x="422488" y="2679763"/>
            <a:ext cx="7845212" cy="850939"/>
          </a:xfrm>
          <a:prstGeom prst="rect">
            <a:avLst/>
          </a:prstGeom>
          <a:noFill/>
          <a:ln w="19050">
            <a:solidFill>
              <a:srgbClr val="78B5B6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100" dirty="0">
                <a:solidFill>
                  <a:srgbClr val="78B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Κυβερνητικό Πάρκο «Αντρέας </a:t>
            </a:r>
            <a:r>
              <a:rPr lang="el-GR" sz="1100" dirty="0" err="1">
                <a:solidFill>
                  <a:srgbClr val="78B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Λεντάκης</a:t>
            </a:r>
            <a:r>
              <a:rPr lang="el-GR" sz="1100" dirty="0">
                <a:solidFill>
                  <a:srgbClr val="78B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78B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Μετεγκατάσταση καταστήματος </a:t>
            </a:r>
            <a:r>
              <a:rPr lang="el-GR" sz="1200" dirty="0">
                <a:solidFill>
                  <a:srgbClr val="78B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κράτησης</a:t>
            </a:r>
            <a:r>
              <a:rPr lang="el-GR" sz="1100" dirty="0">
                <a:solidFill>
                  <a:srgbClr val="78B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Κορυδαλλού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78B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Διαχείριση Απορριμμάτων Ρόδου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FBF813-1F5A-1BF5-E89F-329A93310D61}"/>
              </a:ext>
            </a:extLst>
          </p:cNvPr>
          <p:cNvSpPr txBox="1"/>
          <p:nvPr/>
        </p:nvSpPr>
        <p:spPr>
          <a:xfrm>
            <a:off x="704838" y="2379420"/>
            <a:ext cx="2808000" cy="261610"/>
          </a:xfrm>
          <a:prstGeom prst="rect">
            <a:avLst/>
          </a:prstGeom>
          <a:solidFill>
            <a:srgbClr val="78B5B6"/>
          </a:solidFill>
        </p:spPr>
        <p:txBody>
          <a:bodyPr wrap="square" rtlCol="0">
            <a:spAutoFit/>
          </a:bodyPr>
          <a:lstStyle/>
          <a:p>
            <a:r>
              <a:rPr lang="el-GR" sz="11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ΒΙ Φάση (Ανταγωνιστικός Διάλογος)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6170CB-7010-6682-5F30-FE27F674DE2F}"/>
              </a:ext>
            </a:extLst>
          </p:cNvPr>
          <p:cNvSpPr txBox="1"/>
          <p:nvPr/>
        </p:nvSpPr>
        <p:spPr>
          <a:xfrm>
            <a:off x="704838" y="3658857"/>
            <a:ext cx="2808000" cy="261610"/>
          </a:xfrm>
          <a:prstGeom prst="rect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r>
              <a:rPr lang="el-GR" sz="11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ΒΙΙ Φάση (Δεσμευτικές Προσφορές)</a:t>
            </a:r>
          </a:p>
        </p:txBody>
      </p:sp>
      <p:pic>
        <p:nvPicPr>
          <p:cNvPr id="15" name="Graphic 130">
            <a:extLst>
              <a:ext uri="{FF2B5EF4-FFF2-40B4-BE49-F238E27FC236}">
                <a16:creationId xmlns:a16="http://schemas.microsoft.com/office/drawing/2014/main" id="{122950A8-6FFB-8E35-825D-7E42704F3FC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1514" y="3545268"/>
            <a:ext cx="388800" cy="388800"/>
          </a:xfrm>
          <a:prstGeom prst="rect">
            <a:avLst/>
          </a:prstGeom>
        </p:spPr>
      </p:pic>
      <p:grpSp>
        <p:nvGrpSpPr>
          <p:cNvPr id="16" name="object 17">
            <a:extLst>
              <a:ext uri="{FF2B5EF4-FFF2-40B4-BE49-F238E27FC236}">
                <a16:creationId xmlns:a16="http://schemas.microsoft.com/office/drawing/2014/main" id="{0112F69C-E3D1-EB1F-0C37-75B67DA31F97}"/>
              </a:ext>
            </a:extLst>
          </p:cNvPr>
          <p:cNvGrpSpPr/>
          <p:nvPr/>
        </p:nvGrpSpPr>
        <p:grpSpPr>
          <a:xfrm>
            <a:off x="331228" y="2289073"/>
            <a:ext cx="365760" cy="365760"/>
            <a:chOff x="0" y="0"/>
            <a:chExt cx="1697718" cy="1697712"/>
          </a:xfrm>
        </p:grpSpPr>
        <p:sp>
          <p:nvSpPr>
            <p:cNvPr id="17" name="object 18">
              <a:extLst>
                <a:ext uri="{FF2B5EF4-FFF2-40B4-BE49-F238E27FC236}">
                  <a16:creationId xmlns:a16="http://schemas.microsoft.com/office/drawing/2014/main" id="{907CACF6-4A87-79BB-8FB5-ADE0D7A306FE}"/>
                </a:ext>
              </a:extLst>
            </p:cNvPr>
            <p:cNvSpPr/>
            <p:nvPr/>
          </p:nvSpPr>
          <p:spPr>
            <a:xfrm>
              <a:off x="565906" y="0"/>
              <a:ext cx="1131812" cy="1131809"/>
            </a:xfrm>
            <a:custGeom>
              <a:avLst/>
              <a:gdLst/>
              <a:ahLst/>
              <a:cxnLst/>
              <a:rect l="l" t="t" r="r" b="b"/>
              <a:pathLst>
                <a:path w="617220" h="617220">
                  <a:moveTo>
                    <a:pt x="548590" y="445735"/>
                  </a:moveTo>
                  <a:lnTo>
                    <a:pt x="538036" y="437001"/>
                  </a:lnTo>
                  <a:lnTo>
                    <a:pt x="526387" y="430581"/>
                  </a:lnTo>
                  <a:lnTo>
                    <a:pt x="513975" y="426457"/>
                  </a:lnTo>
                  <a:lnTo>
                    <a:pt x="501136" y="424615"/>
                  </a:lnTo>
                  <a:lnTo>
                    <a:pt x="617164" y="308587"/>
                  </a:lnTo>
                  <a:lnTo>
                    <a:pt x="501136" y="192549"/>
                  </a:lnTo>
                  <a:lnTo>
                    <a:pt x="513975" y="190707"/>
                  </a:lnTo>
                  <a:lnTo>
                    <a:pt x="526387" y="186584"/>
                  </a:lnTo>
                  <a:lnTo>
                    <a:pt x="538036" y="180167"/>
                  </a:lnTo>
                  <a:lnTo>
                    <a:pt x="548590" y="171439"/>
                  </a:lnTo>
                  <a:lnTo>
                    <a:pt x="564569" y="147377"/>
                  </a:lnTo>
                  <a:lnTo>
                    <a:pt x="569896" y="120006"/>
                  </a:lnTo>
                  <a:lnTo>
                    <a:pt x="564569" y="92636"/>
                  </a:lnTo>
                  <a:lnTo>
                    <a:pt x="548590" y="68573"/>
                  </a:lnTo>
                  <a:lnTo>
                    <a:pt x="524529" y="52600"/>
                  </a:lnTo>
                  <a:lnTo>
                    <a:pt x="497162" y="47276"/>
                  </a:lnTo>
                  <a:lnTo>
                    <a:pt x="469795" y="52600"/>
                  </a:lnTo>
                  <a:lnTo>
                    <a:pt x="437001" y="79127"/>
                  </a:lnTo>
                  <a:lnTo>
                    <a:pt x="424615" y="116038"/>
                  </a:lnTo>
                  <a:lnTo>
                    <a:pt x="308576" y="0"/>
                  </a:lnTo>
                  <a:lnTo>
                    <a:pt x="192549" y="116038"/>
                  </a:lnTo>
                  <a:lnTo>
                    <a:pt x="190706" y="103193"/>
                  </a:lnTo>
                  <a:lnTo>
                    <a:pt x="186583" y="90778"/>
                  </a:lnTo>
                  <a:lnTo>
                    <a:pt x="180162" y="79127"/>
                  </a:lnTo>
                  <a:lnTo>
                    <a:pt x="171429" y="68573"/>
                  </a:lnTo>
                  <a:lnTo>
                    <a:pt x="147372" y="52600"/>
                  </a:lnTo>
                  <a:lnTo>
                    <a:pt x="120005" y="47276"/>
                  </a:lnTo>
                  <a:lnTo>
                    <a:pt x="92636" y="52600"/>
                  </a:lnTo>
                  <a:lnTo>
                    <a:pt x="68573" y="68573"/>
                  </a:lnTo>
                  <a:lnTo>
                    <a:pt x="52594" y="92636"/>
                  </a:lnTo>
                  <a:lnTo>
                    <a:pt x="47268" y="120006"/>
                  </a:lnTo>
                  <a:lnTo>
                    <a:pt x="52594" y="147377"/>
                  </a:lnTo>
                  <a:lnTo>
                    <a:pt x="79127" y="180167"/>
                  </a:lnTo>
                  <a:lnTo>
                    <a:pt x="116027" y="192549"/>
                  </a:lnTo>
                  <a:lnTo>
                    <a:pt x="0" y="308587"/>
                  </a:lnTo>
                  <a:lnTo>
                    <a:pt x="116027" y="424615"/>
                  </a:lnTo>
                  <a:lnTo>
                    <a:pt x="117870" y="411770"/>
                  </a:lnTo>
                  <a:lnTo>
                    <a:pt x="121993" y="399356"/>
                  </a:lnTo>
                  <a:lnTo>
                    <a:pt x="128414" y="387709"/>
                  </a:lnTo>
                  <a:lnTo>
                    <a:pt x="137147" y="377161"/>
                  </a:lnTo>
                  <a:lnTo>
                    <a:pt x="161208" y="361182"/>
                  </a:lnTo>
                  <a:lnTo>
                    <a:pt x="188575" y="355855"/>
                  </a:lnTo>
                  <a:lnTo>
                    <a:pt x="215942" y="361182"/>
                  </a:lnTo>
                  <a:lnTo>
                    <a:pt x="240003" y="377161"/>
                  </a:lnTo>
                  <a:lnTo>
                    <a:pt x="255982" y="401223"/>
                  </a:lnTo>
                  <a:lnTo>
                    <a:pt x="261308" y="428592"/>
                  </a:lnTo>
                  <a:lnTo>
                    <a:pt x="255982" y="455960"/>
                  </a:lnTo>
                  <a:lnTo>
                    <a:pt x="229455" y="488750"/>
                  </a:lnTo>
                  <a:lnTo>
                    <a:pt x="192549" y="501136"/>
                  </a:lnTo>
                  <a:lnTo>
                    <a:pt x="308576" y="617174"/>
                  </a:lnTo>
                  <a:lnTo>
                    <a:pt x="424615" y="501136"/>
                  </a:lnTo>
                  <a:lnTo>
                    <a:pt x="426457" y="513980"/>
                  </a:lnTo>
                  <a:lnTo>
                    <a:pt x="430581" y="526391"/>
                  </a:lnTo>
                  <a:lnTo>
                    <a:pt x="437001" y="538038"/>
                  </a:lnTo>
                  <a:lnTo>
                    <a:pt x="445735" y="548590"/>
                  </a:lnTo>
                  <a:lnTo>
                    <a:pt x="469795" y="564569"/>
                  </a:lnTo>
                  <a:lnTo>
                    <a:pt x="497162" y="569896"/>
                  </a:lnTo>
                  <a:lnTo>
                    <a:pt x="524529" y="564569"/>
                  </a:lnTo>
                  <a:lnTo>
                    <a:pt x="548590" y="548590"/>
                  </a:lnTo>
                  <a:lnTo>
                    <a:pt x="564569" y="524532"/>
                  </a:lnTo>
                  <a:lnTo>
                    <a:pt x="569896" y="497162"/>
                  </a:lnTo>
                  <a:lnTo>
                    <a:pt x="564569" y="469792"/>
                  </a:lnTo>
                  <a:lnTo>
                    <a:pt x="548590" y="445735"/>
                  </a:lnTo>
                  <a:close/>
                </a:path>
              </a:pathLst>
            </a:custGeom>
            <a:ln w="31412">
              <a:solidFill>
                <a:srgbClr val="78B5B6"/>
              </a:solidFill>
            </a:ln>
          </p:spPr>
          <p:txBody>
            <a:bodyPr wrap="square" lIns="0" tIns="0" rIns="0" bIns="0" rtlCol="0"/>
            <a:lstStyle/>
            <a:p>
              <a:endParaRPr lang="el-GR" sz="1200"/>
            </a:p>
          </p:txBody>
        </p:sp>
        <p:sp>
          <p:nvSpPr>
            <p:cNvPr id="18" name="object 19">
              <a:extLst>
                <a:ext uri="{FF2B5EF4-FFF2-40B4-BE49-F238E27FC236}">
                  <a16:creationId xmlns:a16="http://schemas.microsoft.com/office/drawing/2014/main" id="{984188D0-B41F-9FE2-BCB3-8FB552DE10F4}"/>
                </a:ext>
              </a:extLst>
            </p:cNvPr>
            <p:cNvSpPr/>
            <p:nvPr/>
          </p:nvSpPr>
          <p:spPr>
            <a:xfrm>
              <a:off x="0" y="565903"/>
              <a:ext cx="1131812" cy="1131809"/>
            </a:xfrm>
            <a:custGeom>
              <a:avLst/>
              <a:gdLst/>
              <a:ahLst/>
              <a:cxnLst/>
              <a:rect l="l" t="t" r="r" b="b"/>
              <a:pathLst>
                <a:path w="617220" h="617220">
                  <a:moveTo>
                    <a:pt x="171439" y="548590"/>
                  </a:moveTo>
                  <a:lnTo>
                    <a:pt x="180173" y="538036"/>
                  </a:lnTo>
                  <a:lnTo>
                    <a:pt x="186593" y="526385"/>
                  </a:lnTo>
                  <a:lnTo>
                    <a:pt x="190717" y="513971"/>
                  </a:lnTo>
                  <a:lnTo>
                    <a:pt x="192559" y="501126"/>
                  </a:lnTo>
                  <a:lnTo>
                    <a:pt x="308587" y="617164"/>
                  </a:lnTo>
                  <a:lnTo>
                    <a:pt x="424625" y="501126"/>
                  </a:lnTo>
                  <a:lnTo>
                    <a:pt x="426463" y="513971"/>
                  </a:lnTo>
                  <a:lnTo>
                    <a:pt x="430586" y="526385"/>
                  </a:lnTo>
                  <a:lnTo>
                    <a:pt x="437006" y="538036"/>
                  </a:lnTo>
                  <a:lnTo>
                    <a:pt x="445735" y="548590"/>
                  </a:lnTo>
                  <a:lnTo>
                    <a:pt x="469793" y="564563"/>
                  </a:lnTo>
                  <a:lnTo>
                    <a:pt x="497164" y="569888"/>
                  </a:lnTo>
                  <a:lnTo>
                    <a:pt x="524537" y="564563"/>
                  </a:lnTo>
                  <a:lnTo>
                    <a:pt x="548601" y="548590"/>
                  </a:lnTo>
                  <a:lnTo>
                    <a:pt x="564574" y="524528"/>
                  </a:lnTo>
                  <a:lnTo>
                    <a:pt x="569898" y="497157"/>
                  </a:lnTo>
                  <a:lnTo>
                    <a:pt x="564574" y="469787"/>
                  </a:lnTo>
                  <a:lnTo>
                    <a:pt x="538046" y="436997"/>
                  </a:lnTo>
                  <a:lnTo>
                    <a:pt x="501126" y="424615"/>
                  </a:lnTo>
                  <a:lnTo>
                    <a:pt x="617164" y="308576"/>
                  </a:lnTo>
                  <a:lnTo>
                    <a:pt x="501136" y="192549"/>
                  </a:lnTo>
                  <a:lnTo>
                    <a:pt x="513981" y="190706"/>
                  </a:lnTo>
                  <a:lnTo>
                    <a:pt x="526396" y="186583"/>
                  </a:lnTo>
                  <a:lnTo>
                    <a:pt x="538046" y="180162"/>
                  </a:lnTo>
                  <a:lnTo>
                    <a:pt x="548601" y="171429"/>
                  </a:lnTo>
                  <a:lnTo>
                    <a:pt x="564574" y="147372"/>
                  </a:lnTo>
                  <a:lnTo>
                    <a:pt x="569898" y="120005"/>
                  </a:lnTo>
                  <a:lnTo>
                    <a:pt x="564574" y="92636"/>
                  </a:lnTo>
                  <a:lnTo>
                    <a:pt x="548601" y="68573"/>
                  </a:lnTo>
                  <a:lnTo>
                    <a:pt x="524537" y="52594"/>
                  </a:lnTo>
                  <a:lnTo>
                    <a:pt x="497164" y="47268"/>
                  </a:lnTo>
                  <a:lnTo>
                    <a:pt x="469793" y="52594"/>
                  </a:lnTo>
                  <a:lnTo>
                    <a:pt x="437007" y="79127"/>
                  </a:lnTo>
                  <a:lnTo>
                    <a:pt x="424625" y="116027"/>
                  </a:lnTo>
                  <a:lnTo>
                    <a:pt x="308587" y="0"/>
                  </a:lnTo>
                  <a:lnTo>
                    <a:pt x="192559" y="116027"/>
                  </a:lnTo>
                  <a:lnTo>
                    <a:pt x="205398" y="117870"/>
                  </a:lnTo>
                  <a:lnTo>
                    <a:pt x="217810" y="121993"/>
                  </a:lnTo>
                  <a:lnTo>
                    <a:pt x="229459" y="128414"/>
                  </a:lnTo>
                  <a:lnTo>
                    <a:pt x="240013" y="137147"/>
                  </a:lnTo>
                  <a:lnTo>
                    <a:pt x="255992" y="161204"/>
                  </a:lnTo>
                  <a:lnTo>
                    <a:pt x="261319" y="188571"/>
                  </a:lnTo>
                  <a:lnTo>
                    <a:pt x="255992" y="215940"/>
                  </a:lnTo>
                  <a:lnTo>
                    <a:pt x="240013" y="240003"/>
                  </a:lnTo>
                  <a:lnTo>
                    <a:pt x="215951" y="255982"/>
                  </a:lnTo>
                  <a:lnTo>
                    <a:pt x="188581" y="261308"/>
                  </a:lnTo>
                  <a:lnTo>
                    <a:pt x="161214" y="255982"/>
                  </a:lnTo>
                  <a:lnTo>
                    <a:pt x="128424" y="229455"/>
                  </a:lnTo>
                  <a:lnTo>
                    <a:pt x="116038" y="192549"/>
                  </a:lnTo>
                  <a:lnTo>
                    <a:pt x="0" y="308576"/>
                  </a:lnTo>
                  <a:lnTo>
                    <a:pt x="116038" y="424615"/>
                  </a:lnTo>
                  <a:lnTo>
                    <a:pt x="103194" y="426457"/>
                  </a:lnTo>
                  <a:lnTo>
                    <a:pt x="90783" y="430579"/>
                  </a:lnTo>
                  <a:lnTo>
                    <a:pt x="79136" y="436997"/>
                  </a:lnTo>
                  <a:lnTo>
                    <a:pt x="68584" y="445724"/>
                  </a:lnTo>
                  <a:lnTo>
                    <a:pt x="52605" y="469787"/>
                  </a:lnTo>
                  <a:lnTo>
                    <a:pt x="47278" y="497157"/>
                  </a:lnTo>
                  <a:lnTo>
                    <a:pt x="52605" y="524528"/>
                  </a:lnTo>
                  <a:lnTo>
                    <a:pt x="68584" y="548590"/>
                  </a:lnTo>
                  <a:lnTo>
                    <a:pt x="92640" y="564563"/>
                  </a:lnTo>
                  <a:lnTo>
                    <a:pt x="120008" y="569888"/>
                  </a:lnTo>
                  <a:lnTo>
                    <a:pt x="147377" y="564563"/>
                  </a:lnTo>
                  <a:lnTo>
                    <a:pt x="171439" y="548590"/>
                  </a:lnTo>
                  <a:close/>
                </a:path>
              </a:pathLst>
            </a:custGeom>
            <a:ln w="31412">
              <a:solidFill>
                <a:srgbClr val="78B5B6"/>
              </a:solidFill>
            </a:ln>
          </p:spPr>
          <p:txBody>
            <a:bodyPr wrap="square" lIns="0" tIns="0" rIns="0" bIns="0" rtlCol="0"/>
            <a:lstStyle/>
            <a:p>
              <a:endParaRPr lang="el-GR" sz="120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73C0CD2-3D87-6D9D-17EF-31372F3A02C9}"/>
              </a:ext>
            </a:extLst>
          </p:cNvPr>
          <p:cNvSpPr txBox="1"/>
          <p:nvPr/>
        </p:nvSpPr>
        <p:spPr>
          <a:xfrm>
            <a:off x="422489" y="1164409"/>
            <a:ext cx="7320576" cy="1081771"/>
          </a:xfrm>
          <a:prstGeom prst="rect">
            <a:avLst/>
          </a:prstGeom>
          <a:noFill/>
          <a:ln w="19050">
            <a:solidFill>
              <a:srgbClr val="62C8F4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0F4E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100" dirty="0">
                <a:solidFill>
                  <a:srgbClr val="62C8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Θεαγένειο Αντικαρκινικό Νοσοκομείο Θεσσαλονίκης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62C8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Μονάδες Ολοκληρωμένης Ανακύκλωσης και Ανάκτησης Αποβλήτων στους Δήμους Κω και Καλύμνου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62C8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Μονάδες Ολοκληρωμένης Ανακύκλωσης και Ανάκτησης Αποβλήτων Νοτίου Αιγαίου </a:t>
            </a:r>
          </a:p>
          <a:p>
            <a:pPr marL="128588" indent="-12858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1100" dirty="0">
                <a:solidFill>
                  <a:srgbClr val="62C8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Φοιτητικές Εστίες Πανεπιστημίου Δυτικής Αττικής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06797C-46A4-B6B4-2307-9A511238F37A}"/>
              </a:ext>
            </a:extLst>
          </p:cNvPr>
          <p:cNvSpPr txBox="1"/>
          <p:nvPr/>
        </p:nvSpPr>
        <p:spPr>
          <a:xfrm>
            <a:off x="704838" y="856746"/>
            <a:ext cx="2808000" cy="2616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l-GR" sz="11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Φάση (Εκδήλωση Ενδιαφέροντος)</a:t>
            </a:r>
          </a:p>
        </p:txBody>
      </p:sp>
      <p:pic>
        <p:nvPicPr>
          <p:cNvPr id="14" name="Γραφικό 13" descr="Λαμπτήρας και γρανάζι με συμπαγές γέμισμα">
            <a:extLst>
              <a:ext uri="{FF2B5EF4-FFF2-40B4-BE49-F238E27FC236}">
                <a16:creationId xmlns:a16="http://schemas.microsoft.com/office/drawing/2014/main" id="{3D119707-F046-68DE-A731-B71CCACD49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9155" y="758532"/>
            <a:ext cx="388800" cy="388800"/>
          </a:xfrm>
          <a:prstGeom prst="rect">
            <a:avLst/>
          </a:prstGeom>
        </p:spPr>
      </p:pic>
      <p:pic>
        <p:nvPicPr>
          <p:cNvPr id="12" name="object 10">
            <a:extLst>
              <a:ext uri="{FF2B5EF4-FFF2-40B4-BE49-F238E27FC236}">
                <a16:creationId xmlns:a16="http://schemas.microsoft.com/office/drawing/2014/main" id="{F4FD3868-0418-BFB2-5255-45D152F2612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899" y="0"/>
            <a:ext cx="9144899" cy="789608"/>
          </a:xfrm>
          <a:prstGeom prst="rect">
            <a:avLst/>
          </a:prstGeom>
        </p:spPr>
      </p:pic>
      <p:grpSp>
        <p:nvGrpSpPr>
          <p:cNvPr id="13" name="object 12">
            <a:extLst>
              <a:ext uri="{FF2B5EF4-FFF2-40B4-BE49-F238E27FC236}">
                <a16:creationId xmlns:a16="http://schemas.microsoft.com/office/drawing/2014/main" id="{E130AE26-E106-FFCE-39D0-78774CEB4AAE}"/>
              </a:ext>
            </a:extLst>
          </p:cNvPr>
          <p:cNvGrpSpPr/>
          <p:nvPr/>
        </p:nvGrpSpPr>
        <p:grpSpPr>
          <a:xfrm>
            <a:off x="7376882" y="248523"/>
            <a:ext cx="1409700" cy="313373"/>
            <a:chOff x="9837043" y="331365"/>
            <a:chExt cx="1879600" cy="417830"/>
          </a:xfrm>
        </p:grpSpPr>
        <p:pic>
          <p:nvPicPr>
            <p:cNvPr id="21" name="object 13">
              <a:extLst>
                <a:ext uri="{FF2B5EF4-FFF2-40B4-BE49-F238E27FC236}">
                  <a16:creationId xmlns:a16="http://schemas.microsoft.com/office/drawing/2014/main" id="{51CA9857-EEA5-A59D-8657-E27D7297A44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23" name="object 14">
              <a:extLst>
                <a:ext uri="{FF2B5EF4-FFF2-40B4-BE49-F238E27FC236}">
                  <a16:creationId xmlns:a16="http://schemas.microsoft.com/office/drawing/2014/main" id="{83D36B04-0BCC-AFDA-F6F0-A862BF786E3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4" name="Τίτλος 2">
            <a:extLst>
              <a:ext uri="{FF2B5EF4-FFF2-40B4-BE49-F238E27FC236}">
                <a16:creationId xmlns:a16="http://schemas.microsoft.com/office/drawing/2014/main" id="{448450BF-3F41-E2AD-FA34-97352259C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14" y="125205"/>
            <a:ext cx="6353963" cy="580932"/>
          </a:xfrm>
        </p:spPr>
        <p:txBody>
          <a:bodyPr vert="horz">
            <a:noAutofit/>
          </a:bodyPr>
          <a:lstStyle/>
          <a:p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Έργα ΣΔΙΤ σε εξέλιξη</a:t>
            </a:r>
            <a:endParaRPr lang="el-G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5186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061EEC-C815-2FB8-F15B-F19E2AC735D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04196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061EEC-C815-2FB8-F15B-F19E2AC735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B889CFC0-D92C-A89F-DCFA-D58607CAE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027616"/>
            <a:ext cx="5034093" cy="3584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132B45-1C53-F4BA-A8C2-D6634C9CA82B}"/>
              </a:ext>
            </a:extLst>
          </p:cNvPr>
          <p:cNvSpPr txBox="1"/>
          <p:nvPr/>
        </p:nvSpPr>
        <p:spPr>
          <a:xfrm>
            <a:off x="5246963" y="1034681"/>
            <a:ext cx="3792262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νέο έργο περιλαμβάνει την χρηματοδότηση, κατασκευή, συντήρηση, τεχνική διαχείριση &amp; λειτουργία:</a:t>
            </a:r>
          </a:p>
          <a:p>
            <a:pPr marL="171450" lvl="8" indent="-171450">
              <a:buFont typeface="Arial" panose="020B0604020202020204" pitchFamily="34" charset="0"/>
              <a:buChar char="•"/>
            </a:pPr>
            <a:r>
              <a:rPr lang="el-GR" sz="1200" b="1" dirty="0">
                <a:solidFill>
                  <a:srgbClr val="016C0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Μονάδων 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Ολοκληρωμένης </a:t>
            </a:r>
            <a:r>
              <a:rPr lang="el-GR" sz="1200" b="1" dirty="0">
                <a:solidFill>
                  <a:srgbClr val="016C0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Ανακύκλωσης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Ανάκτησης Αποβλήτων </a:t>
            </a:r>
            <a:r>
              <a:rPr lang="el-G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(Λαμία, Χαλκίδα)</a:t>
            </a:r>
          </a:p>
          <a:p>
            <a:pPr marL="171450" lvl="8" indent="-171450">
              <a:buFont typeface="Arial" panose="020B0604020202020204" pitchFamily="34" charset="0"/>
              <a:buChar char="•"/>
            </a:pPr>
            <a:r>
              <a:rPr lang="el-GR" sz="12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ΧΥΤΥ*</a:t>
            </a:r>
          </a:p>
          <a:p>
            <a:pPr marL="171450" lvl="8" indent="-171450">
              <a:buFont typeface="Arial" panose="020B0604020202020204" pitchFamily="34" charset="0"/>
              <a:buChar char="•"/>
            </a:pPr>
            <a:r>
              <a:rPr lang="el-GR" sz="1200" b="1" dirty="0">
                <a:solidFill>
                  <a:srgbClr val="017B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ΣΜΑ** 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στον Δήμο </a:t>
            </a:r>
            <a:r>
              <a:rPr lang="el-G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Δελφών</a:t>
            </a:r>
          </a:p>
          <a:p>
            <a:endParaRPr lang="el-G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Στόχος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Πλήρωση των περιβαλλοντικών στόχων της ΕΕ</a:t>
            </a:r>
          </a:p>
          <a:p>
            <a:endParaRPr lang="el-GR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Προϋπολογισμός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έως </a:t>
            </a:r>
            <a:r>
              <a:rPr lang="el-G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160</a:t>
            </a:r>
            <a:r>
              <a:rPr lang="el-G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εκατ. € 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 συμμετοχή Δημοσίου από ενωσιακούς &amp; εθνικούς πόρους.</a:t>
            </a:r>
          </a:p>
          <a:p>
            <a:endParaRPr lang="el-GR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Διάρκεια σύμβασης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28 έτη</a:t>
            </a:r>
          </a:p>
          <a:p>
            <a:endParaRPr lang="el-GR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Οφέλη: </a:t>
            </a:r>
          </a:p>
          <a:p>
            <a:pPr marL="171450" lvl="2" indent="-171450">
              <a:buFont typeface="Wingdings" panose="05000000000000000000" pitchFamily="2" charset="2"/>
              <a:buChar char="ü"/>
            </a:pP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Μείωση απορριμμάτων που οδηγούνται προς ταφή</a:t>
            </a:r>
          </a:p>
          <a:p>
            <a:pPr marL="171450" lvl="2" indent="-171450">
              <a:buFont typeface="Wingdings" panose="05000000000000000000" pitchFamily="2" charset="2"/>
              <a:buChar char="ü"/>
            </a:pP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Ελαχιστοποίηση των περιβαλλοντικών επιπτώσεων μέσω της επεξεργασίας βιοαποβλήτων</a:t>
            </a:r>
          </a:p>
          <a:p>
            <a:pPr marL="171450" lvl="2" indent="-171450">
              <a:buFont typeface="Wingdings" panose="05000000000000000000" pitchFamily="2" charset="2"/>
              <a:buChar char="ü"/>
            </a:pP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Δυνατότητα παραγωγής προϊόντων</a:t>
            </a:r>
          </a:p>
          <a:p>
            <a:endParaRPr lang="el-GR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32C9FC-F157-CC01-4A1F-B520B2A53029}"/>
              </a:ext>
            </a:extLst>
          </p:cNvPr>
          <p:cNvSpPr txBox="1"/>
          <p:nvPr/>
        </p:nvSpPr>
        <p:spPr>
          <a:xfrm>
            <a:off x="1707692" y="1211454"/>
            <a:ext cx="3320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Εγκρίθηκε από τη Διυπουργική Επιτροπή ΣΔΙΤ η υλοποίηση Υποδομών </a:t>
            </a:r>
            <a:r>
              <a:rPr lang="el-GR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Ολοκληρωμένης Εγκατάστασης Διαχείρισης Αποβλήτων </a:t>
            </a:r>
            <a:r>
              <a:rPr lang="el-G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</a:t>
            </a:r>
            <a:r>
              <a:rPr lang="el-GR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Λαμία</a:t>
            </a:r>
            <a:r>
              <a:rPr lang="el-GR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 την </a:t>
            </a:r>
            <a:r>
              <a:rPr lang="el-GR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Χαλκίδα</a:t>
            </a:r>
          </a:p>
        </p:txBody>
      </p:sp>
      <p:pic>
        <p:nvPicPr>
          <p:cNvPr id="4" name="object 10">
            <a:extLst>
              <a:ext uri="{FF2B5EF4-FFF2-40B4-BE49-F238E27FC236}">
                <a16:creationId xmlns:a16="http://schemas.microsoft.com/office/drawing/2014/main" id="{EA552C32-88A0-4A7A-AC36-6D256CF1A53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0"/>
            <a:ext cx="9144899" cy="789608"/>
          </a:xfrm>
          <a:prstGeom prst="rect">
            <a:avLst/>
          </a:prstGeom>
        </p:spPr>
      </p:pic>
      <p:grpSp>
        <p:nvGrpSpPr>
          <p:cNvPr id="8" name="object 12">
            <a:extLst>
              <a:ext uri="{FF2B5EF4-FFF2-40B4-BE49-F238E27FC236}">
                <a16:creationId xmlns:a16="http://schemas.microsoft.com/office/drawing/2014/main" id="{0CAB416F-1CD2-D204-3C5A-41507DC69E50}"/>
              </a:ext>
            </a:extLst>
          </p:cNvPr>
          <p:cNvGrpSpPr/>
          <p:nvPr/>
        </p:nvGrpSpPr>
        <p:grpSpPr>
          <a:xfrm>
            <a:off x="7376882" y="248523"/>
            <a:ext cx="1409700" cy="313373"/>
            <a:chOff x="9837043" y="331365"/>
            <a:chExt cx="1879600" cy="417830"/>
          </a:xfrm>
        </p:grpSpPr>
        <p:pic>
          <p:nvPicPr>
            <p:cNvPr id="9" name="object 13">
              <a:extLst>
                <a:ext uri="{FF2B5EF4-FFF2-40B4-BE49-F238E27FC236}">
                  <a16:creationId xmlns:a16="http://schemas.microsoft.com/office/drawing/2014/main" id="{8E5C310A-A727-9691-A2A4-C59BAB47CAF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0" name="object 14">
              <a:extLst>
                <a:ext uri="{FF2B5EF4-FFF2-40B4-BE49-F238E27FC236}">
                  <a16:creationId xmlns:a16="http://schemas.microsoft.com/office/drawing/2014/main" id="{EF2E09D3-EF0D-3F4D-BA14-A434A75C38E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4DB09142-C9F7-B3BD-FD55-D3B82D82FE9B}"/>
              </a:ext>
            </a:extLst>
          </p:cNvPr>
          <p:cNvSpPr txBox="1"/>
          <p:nvPr/>
        </p:nvSpPr>
        <p:spPr>
          <a:xfrm>
            <a:off x="60824" y="99584"/>
            <a:ext cx="647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Έγκριση νέου Έργου ΣΔΙΤ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FE44F9-71B5-B239-8BA9-B8471B6DE39C}"/>
              </a:ext>
            </a:extLst>
          </p:cNvPr>
          <p:cNvSpPr txBox="1"/>
          <p:nvPr/>
        </p:nvSpPr>
        <p:spPr>
          <a:xfrm>
            <a:off x="246433" y="4733529"/>
            <a:ext cx="3709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solidFill>
                  <a:srgbClr val="0D83B5"/>
                </a:solidFill>
                <a:latin typeface="Calibri "/>
              </a:rPr>
              <a:t>*ΧΥΤΥ: Χώρος Υγειονομικής Ταφής Υπολείμματος</a:t>
            </a:r>
          </a:p>
          <a:p>
            <a:r>
              <a:rPr lang="el-GR" sz="1000" dirty="0">
                <a:solidFill>
                  <a:srgbClr val="379783"/>
                </a:solidFill>
                <a:latin typeface="Calibri "/>
              </a:rPr>
              <a:t>**ΣΜΑ: Σταθμός Μεταφόρτωσης Απορριμμάτων </a:t>
            </a:r>
          </a:p>
        </p:txBody>
      </p:sp>
    </p:spTree>
    <p:extLst>
      <p:ext uri="{BB962C8B-B14F-4D97-AF65-F5344CB8AC3E}">
        <p14:creationId xmlns:p14="http://schemas.microsoft.com/office/powerpoint/2010/main" val="770042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8D673C20-2D85-C7B5-9844-20E182397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E4446526-6237-FB8D-8B56-3580475E124E}"/>
              </a:ext>
            </a:extLst>
          </p:cNvPr>
          <p:cNvSpPr/>
          <p:nvPr/>
        </p:nvSpPr>
        <p:spPr>
          <a:xfrm>
            <a:off x="2717336" y="2470156"/>
            <a:ext cx="4862437" cy="972463"/>
          </a:xfrm>
          <a:prstGeom prst="roundRect">
            <a:avLst>
              <a:gd name="adj" fmla="val 39520"/>
            </a:avLst>
          </a:prstGeom>
          <a:solidFill>
            <a:srgbClr val="D0E5F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Ελληνική Αναπτυξιακή Τράπεζα (ΕΑΤ)</a:t>
            </a:r>
            <a:endParaRPr lang="en-US" sz="2400" b="1" dirty="0">
              <a:solidFill>
                <a:srgbClr val="0851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A2624032-6A5D-424A-922D-7647608DC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70" y="382562"/>
            <a:ext cx="1957113" cy="4378376"/>
          </a:xfrm>
          <a:prstGeom prst="rect">
            <a:avLst/>
          </a:prstGeom>
        </p:spPr>
      </p:pic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415CD4B4-7BD4-48FC-8EDF-2865DF18105D}"/>
              </a:ext>
            </a:extLst>
          </p:cNvPr>
          <p:cNvGrpSpPr/>
          <p:nvPr/>
        </p:nvGrpSpPr>
        <p:grpSpPr>
          <a:xfrm>
            <a:off x="3248025" y="4428175"/>
            <a:ext cx="2921434" cy="610818"/>
            <a:chOff x="4033520" y="4182081"/>
            <a:chExt cx="2349299" cy="411558"/>
          </a:xfrm>
        </p:grpSpPr>
        <p:pic>
          <p:nvPicPr>
            <p:cNvPr id="9" name="Picture 15">
              <a:extLst>
                <a:ext uri="{FF2B5EF4-FFF2-40B4-BE49-F238E27FC236}">
                  <a16:creationId xmlns:a16="http://schemas.microsoft.com/office/drawing/2014/main" id="{978599F1-CF41-4BB2-8333-2C6C9D2F50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4119" t="1260" r="27891" b="-14961"/>
            <a:stretch/>
          </p:blipFill>
          <p:spPr>
            <a:xfrm>
              <a:off x="5905298" y="4182081"/>
              <a:ext cx="477521" cy="411558"/>
            </a:xfrm>
            <a:prstGeom prst="rect">
              <a:avLst/>
            </a:prstGeom>
          </p:spPr>
        </p:pic>
        <p:pic>
          <p:nvPicPr>
            <p:cNvPr id="10" name="Picture 24" descr="A close-up of a logo&#10;&#10;AI-generated content may be incorrect.">
              <a:extLst>
                <a:ext uri="{FF2B5EF4-FFF2-40B4-BE49-F238E27FC236}">
                  <a16:creationId xmlns:a16="http://schemas.microsoft.com/office/drawing/2014/main" id="{D3DC664A-BEB7-4C22-BB20-9B84EB7D16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18"/>
            <a:stretch/>
          </p:blipFill>
          <p:spPr>
            <a:xfrm>
              <a:off x="4033520" y="4182081"/>
              <a:ext cx="1871778" cy="411558"/>
            </a:xfrm>
            <a:prstGeom prst="rect">
              <a:avLst/>
            </a:prstGeom>
          </p:spPr>
        </p:pic>
      </p:grpSp>
      <p:grpSp>
        <p:nvGrpSpPr>
          <p:cNvPr id="3" name="Ομάδα 13">
            <a:extLst>
              <a:ext uri="{FF2B5EF4-FFF2-40B4-BE49-F238E27FC236}">
                <a16:creationId xmlns:a16="http://schemas.microsoft.com/office/drawing/2014/main" id="{DE7143F9-7720-BFB0-7710-A6730FF428AC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4" name="Google Shape;83;p10">
              <a:extLst>
                <a:ext uri="{FF2B5EF4-FFF2-40B4-BE49-F238E27FC236}">
                  <a16:creationId xmlns:a16="http://schemas.microsoft.com/office/drawing/2014/main" id="{9BC3D662-5F02-AC22-85D4-6F94D763740C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5" name="Google Shape;85;p10">
              <a:extLst>
                <a:ext uri="{FF2B5EF4-FFF2-40B4-BE49-F238E27FC236}">
                  <a16:creationId xmlns:a16="http://schemas.microsoft.com/office/drawing/2014/main" id="{F8ABC64A-F6D3-1C47-BD79-0257928C3DA3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5867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3EFE3-C24B-0571-0FBC-ED4746E60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57AF4FAB-7805-8245-4848-B0B62A50D33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6775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7AF4FAB-7805-8245-4848-B0B62A50D3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B3B5A58-D76A-6482-7A83-CC64CBEFF751}"/>
              </a:ext>
            </a:extLst>
          </p:cNvPr>
          <p:cNvSpPr/>
          <p:nvPr/>
        </p:nvSpPr>
        <p:spPr>
          <a:xfrm>
            <a:off x="6055725" y="1420086"/>
            <a:ext cx="2836192" cy="358728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4441C5-1661-5661-2542-29D6F96FED42}"/>
              </a:ext>
            </a:extLst>
          </p:cNvPr>
          <p:cNvSpPr txBox="1"/>
          <p:nvPr/>
        </p:nvSpPr>
        <p:spPr>
          <a:xfrm>
            <a:off x="3155291" y="1762893"/>
            <a:ext cx="1400993" cy="7491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81F76"/>
            </a:solidFill>
          </a:ln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14,27 δισ. €</a:t>
            </a:r>
          </a:p>
          <a:p>
            <a:pPr algn="ctr" defTabSz="457200">
              <a:defRPr/>
            </a:pP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Εγκεκριμένες χρηματοδοτήσεις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27578B-C5D5-B1BC-3C16-35C202B6216F}"/>
              </a:ext>
            </a:extLst>
          </p:cNvPr>
          <p:cNvGrpSpPr/>
          <p:nvPr/>
        </p:nvGrpSpPr>
        <p:grpSpPr>
          <a:xfrm>
            <a:off x="6582669" y="1598677"/>
            <a:ext cx="1967459" cy="3342366"/>
            <a:chOff x="6389581" y="1198384"/>
            <a:chExt cx="1967459" cy="3342366"/>
          </a:xfrm>
        </p:grpSpPr>
        <p:sp>
          <p:nvSpPr>
            <p:cNvPr id="7" name="Οβάλ 46">
              <a:extLst>
                <a:ext uri="{FF2B5EF4-FFF2-40B4-BE49-F238E27FC236}">
                  <a16:creationId xmlns:a16="http://schemas.microsoft.com/office/drawing/2014/main" id="{698287DB-FB43-ADDD-8BCD-74317AF8B1BE}"/>
                </a:ext>
              </a:extLst>
            </p:cNvPr>
            <p:cNvSpPr/>
            <p:nvPr/>
          </p:nvSpPr>
          <p:spPr>
            <a:xfrm>
              <a:off x="6579779" y="1198384"/>
              <a:ext cx="1510832" cy="809626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666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lang="el-GR" sz="20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,9</a:t>
              </a:r>
              <a:r>
                <a:rPr lang="en-US" sz="20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el-GR" sz="20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900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δισ.€</a:t>
              </a:r>
            </a:p>
            <a:p>
              <a:pPr algn="ctr"/>
              <a:r>
                <a:rPr lang="el-GR" sz="900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Δημόσιων Πόρων</a:t>
              </a:r>
              <a:endParaRPr lang="en-US" sz="900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Βέλος: Καμπύλο προς τα αριστερά 53">
              <a:extLst>
                <a:ext uri="{FF2B5EF4-FFF2-40B4-BE49-F238E27FC236}">
                  <a16:creationId xmlns:a16="http://schemas.microsoft.com/office/drawing/2014/main" id="{BA9463F0-BCC8-8AAB-9CE8-946BFD100A6B}"/>
                </a:ext>
              </a:extLst>
            </p:cNvPr>
            <p:cNvSpPr/>
            <p:nvPr/>
          </p:nvSpPr>
          <p:spPr>
            <a:xfrm rot="10800000">
              <a:off x="6389581" y="1618769"/>
              <a:ext cx="217353" cy="2560654"/>
            </a:xfrm>
            <a:prstGeom prst="curvedLeftArrow">
              <a:avLst/>
            </a:prstGeom>
            <a:solidFill>
              <a:schemeClr val="tx2">
                <a:lumMod val="20000"/>
                <a:lumOff val="80000"/>
              </a:schemeClr>
            </a:solidFill>
            <a:ln w="635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buClrTx/>
                <a:defRPr/>
              </a:pPr>
              <a:endParaRPr lang="en-US" sz="1200">
                <a:solidFill>
                  <a:srgbClr val="0A091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Βέλος: Καμπύλο προς τα αριστερά 53">
              <a:extLst>
                <a:ext uri="{FF2B5EF4-FFF2-40B4-BE49-F238E27FC236}">
                  <a16:creationId xmlns:a16="http://schemas.microsoft.com/office/drawing/2014/main" id="{A0BD8EB5-B07C-37BB-13CE-3FC251F14980}"/>
                </a:ext>
              </a:extLst>
            </p:cNvPr>
            <p:cNvSpPr/>
            <p:nvPr/>
          </p:nvSpPr>
          <p:spPr>
            <a:xfrm>
              <a:off x="8035744" y="1583824"/>
              <a:ext cx="321296" cy="2560654"/>
            </a:xfrm>
            <a:prstGeom prst="curvedLeftArrow">
              <a:avLst/>
            </a:prstGeom>
            <a:solidFill>
              <a:srgbClr val="281F76"/>
            </a:solidFill>
            <a:ln w="635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buClrTx/>
                <a:defRPr/>
              </a:pPr>
              <a:endParaRPr lang="en-US" sz="1200" dirty="0">
                <a:solidFill>
                  <a:schemeClr val="bg2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780CE0-F9D5-86F3-A675-57AAA4442165}"/>
                </a:ext>
              </a:extLst>
            </p:cNvPr>
            <p:cNvSpPr txBox="1"/>
            <p:nvPr/>
          </p:nvSpPr>
          <p:spPr>
            <a:xfrm>
              <a:off x="6566578" y="2425685"/>
              <a:ext cx="1629814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Μόχλευση </a:t>
              </a:r>
            </a:p>
            <a:p>
              <a:pPr algn="ctr"/>
              <a:r>
                <a:rPr lang="el-GR" sz="1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ιδιωτικών </a:t>
              </a:r>
            </a:p>
            <a:p>
              <a:pPr algn="ctr"/>
              <a:r>
                <a:rPr lang="el-GR" sz="1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πόρων</a:t>
              </a:r>
            </a:p>
            <a:p>
              <a:pPr algn="ctr"/>
              <a:r>
                <a:rPr lang="en-US" sz="1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 </a:t>
              </a:r>
              <a:r>
                <a:rPr lang="el-GR" sz="1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2,</a:t>
              </a:r>
              <a:r>
                <a:rPr lang="en-US" sz="1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el-GR" sz="12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el-GR" sz="9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Οβάλ 46">
              <a:extLst>
                <a:ext uri="{FF2B5EF4-FFF2-40B4-BE49-F238E27FC236}">
                  <a16:creationId xmlns:a16="http://schemas.microsoft.com/office/drawing/2014/main" id="{6203B842-91A2-C6C8-0636-B1EECC15A427}"/>
                </a:ext>
              </a:extLst>
            </p:cNvPr>
            <p:cNvSpPr/>
            <p:nvPr/>
          </p:nvSpPr>
          <p:spPr>
            <a:xfrm>
              <a:off x="6628280" y="3737242"/>
              <a:ext cx="1488987" cy="803508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666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defRPr/>
              </a:pPr>
              <a:endParaRPr lang="en-US" sz="1200" b="1" dirty="0">
                <a:solidFill>
                  <a:srgbClr val="0A091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CA97BE6-BA77-A6CF-82BE-0D670A80CD61}"/>
                </a:ext>
              </a:extLst>
            </p:cNvPr>
            <p:cNvSpPr txBox="1"/>
            <p:nvPr/>
          </p:nvSpPr>
          <p:spPr>
            <a:xfrm>
              <a:off x="6654934" y="3791935"/>
              <a:ext cx="14623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US" sz="2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</a:t>
              </a:r>
              <a:r>
                <a:rPr lang="el-GR" sz="2200" b="1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,6 </a:t>
              </a:r>
              <a:r>
                <a:rPr lang="el-GR" sz="1000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δισ. € </a:t>
              </a:r>
            </a:p>
            <a:p>
              <a:pPr algn="ctr"/>
              <a:r>
                <a:rPr lang="el-GR" sz="1000" dirty="0">
                  <a:solidFill>
                    <a:srgbClr val="281F7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προς τις επιχειρήσεις</a:t>
              </a:r>
              <a:endParaRPr lang="en-US" sz="1000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764C664B-2731-9412-E569-1C2EB6FCFFDF}"/>
              </a:ext>
            </a:extLst>
          </p:cNvPr>
          <p:cNvSpPr txBox="1"/>
          <p:nvPr/>
        </p:nvSpPr>
        <p:spPr>
          <a:xfrm>
            <a:off x="1000914" y="1787558"/>
            <a:ext cx="1211500" cy="7491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81F76"/>
            </a:solidFill>
          </a:ln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81.110</a:t>
            </a:r>
          </a:p>
          <a:p>
            <a:pPr algn="ctr" defTabSz="457200">
              <a:defRPr/>
            </a:pPr>
            <a:r>
              <a:rPr lang="el-GR" sz="1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Νέα δάνεια στην αγορά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9F7A49-2FC5-1216-4F34-9717DB7D132D}"/>
              </a:ext>
            </a:extLst>
          </p:cNvPr>
          <p:cNvSpPr txBox="1"/>
          <p:nvPr/>
        </p:nvSpPr>
        <p:spPr>
          <a:xfrm>
            <a:off x="102281" y="869572"/>
            <a:ext cx="4936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Καταλυτικός </a:t>
            </a:r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 ρόλος της ΕΑΤ στην οικονομία</a:t>
            </a:r>
          </a:p>
          <a:p>
            <a:pPr>
              <a:buNone/>
            </a:pPr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στην </a:t>
            </a:r>
            <a:r>
              <a:rPr lang="el-GR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ενίσχυση </a:t>
            </a:r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των μικρομεσαίων επιχειρήσεων</a:t>
            </a:r>
          </a:p>
        </p:txBody>
      </p:sp>
      <p:pic>
        <p:nvPicPr>
          <p:cNvPr id="34" name="Picture 35">
            <a:extLst>
              <a:ext uri="{FF2B5EF4-FFF2-40B4-BE49-F238E27FC236}">
                <a16:creationId xmlns:a16="http://schemas.microsoft.com/office/drawing/2014/main" id="{FE109C0B-B430-6318-E0B6-E42178AB78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84" y="1501102"/>
            <a:ext cx="470785" cy="452577"/>
          </a:xfrm>
          <a:prstGeom prst="ellipse">
            <a:avLst/>
          </a:prstGeom>
          <a:ln w="63500" cap="rnd">
            <a:solidFill>
              <a:schemeClr val="accent5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5AEB7A8-C1E8-CDBF-5458-053156BE23B1}"/>
              </a:ext>
            </a:extLst>
          </p:cNvPr>
          <p:cNvSpPr txBox="1"/>
          <p:nvPr/>
        </p:nvSpPr>
        <p:spPr>
          <a:xfrm>
            <a:off x="4539432" y="2787390"/>
            <a:ext cx="14009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el-GR" sz="105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των επιχειρήσεων </a:t>
            </a:r>
          </a:p>
          <a:p>
            <a:pPr>
              <a:buNone/>
            </a:pPr>
            <a:r>
              <a:rPr lang="el-GR" sz="105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που ωφελήθηκαν </a:t>
            </a:r>
            <a:endParaRPr lang="el-GR" sz="105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l-GR" sz="105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απασχολούν </a:t>
            </a:r>
          </a:p>
          <a:p>
            <a:pPr>
              <a:buNone/>
            </a:pPr>
            <a:r>
              <a:rPr lang="el-GR" sz="105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έως 10 άτομα</a:t>
            </a:r>
            <a:endParaRPr lang="el-GR" sz="105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1A6BE83-64E7-6A11-F282-ECD82FEEA2C3}"/>
              </a:ext>
            </a:extLst>
          </p:cNvPr>
          <p:cNvCxnSpPr>
            <a:cxnSpLocks/>
          </p:cNvCxnSpPr>
          <p:nvPr/>
        </p:nvCxnSpPr>
        <p:spPr>
          <a:xfrm flipH="1">
            <a:off x="1094514" y="2619103"/>
            <a:ext cx="14145" cy="179487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0BE0E8C-FF96-7EAF-479A-6D623207856A}"/>
              </a:ext>
            </a:extLst>
          </p:cNvPr>
          <p:cNvCxnSpPr/>
          <p:nvPr/>
        </p:nvCxnSpPr>
        <p:spPr>
          <a:xfrm>
            <a:off x="1102128" y="3230675"/>
            <a:ext cx="1548000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F5268A3-63F6-17E0-B5F8-A1E112AFA728}"/>
              </a:ext>
            </a:extLst>
          </p:cNvPr>
          <p:cNvSpPr txBox="1"/>
          <p:nvPr/>
        </p:nvSpPr>
        <p:spPr>
          <a:xfrm>
            <a:off x="2664024" y="2952118"/>
            <a:ext cx="1690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56.927 + </a:t>
            </a:r>
          </a:p>
          <a:p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προς επιχειρήσεις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B6E2202-DEB3-E554-1302-4D4C499635BE}"/>
              </a:ext>
            </a:extLst>
          </p:cNvPr>
          <p:cNvSpPr txBox="1"/>
          <p:nvPr/>
        </p:nvSpPr>
        <p:spPr>
          <a:xfrm>
            <a:off x="2698912" y="3776782"/>
            <a:ext cx="24909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24.183 + </a:t>
            </a:r>
          </a:p>
          <a:p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προς ιδιώτες</a:t>
            </a:r>
          </a:p>
          <a:p>
            <a:r>
              <a:rPr lang="el-GR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από προγράμματα στήριξης στεγαστικής πολιτικής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07B4859-7006-08A0-593A-98505AB92F96}"/>
              </a:ext>
            </a:extLst>
          </p:cNvPr>
          <p:cNvCxnSpPr/>
          <p:nvPr/>
        </p:nvCxnSpPr>
        <p:spPr>
          <a:xfrm>
            <a:off x="1095597" y="4413973"/>
            <a:ext cx="1548000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object 10">
            <a:extLst>
              <a:ext uri="{FF2B5EF4-FFF2-40B4-BE49-F238E27FC236}">
                <a16:creationId xmlns:a16="http://schemas.microsoft.com/office/drawing/2014/main" id="{460CD58C-BE0E-8773-6D75-BF9B4593C93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3" name="object 12">
            <a:extLst>
              <a:ext uri="{FF2B5EF4-FFF2-40B4-BE49-F238E27FC236}">
                <a16:creationId xmlns:a16="http://schemas.microsoft.com/office/drawing/2014/main" id="{581A752C-C273-1E5A-9F31-61E01911EBB1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5" name="object 13">
              <a:extLst>
                <a:ext uri="{FF2B5EF4-FFF2-40B4-BE49-F238E27FC236}">
                  <a16:creationId xmlns:a16="http://schemas.microsoft.com/office/drawing/2014/main" id="{98746232-7599-6F14-ADFE-5BD8C96AC55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8" name="object 14">
              <a:extLst>
                <a:ext uri="{FF2B5EF4-FFF2-40B4-BE49-F238E27FC236}">
                  <a16:creationId xmlns:a16="http://schemas.microsoft.com/office/drawing/2014/main" id="{86934E38-7DF4-7C30-AF8C-B3E381AC133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40" name="Θέση κειμένου 4">
            <a:extLst>
              <a:ext uri="{FF2B5EF4-FFF2-40B4-BE49-F238E27FC236}">
                <a16:creationId xmlns:a16="http://schemas.microsoft.com/office/drawing/2014/main" id="{D24E0A48-5F15-70B5-E806-C9F47AEC6431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6497617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Οικονομικό και Κοινωνικό Αποτύπωμα ΕΑΤ</a:t>
            </a:r>
          </a:p>
        </p:txBody>
      </p:sp>
      <p:sp>
        <p:nvSpPr>
          <p:cNvPr id="15" name="Βέλος: Δεξιό 14">
            <a:extLst>
              <a:ext uri="{FF2B5EF4-FFF2-40B4-BE49-F238E27FC236}">
                <a16:creationId xmlns:a16="http://schemas.microsoft.com/office/drawing/2014/main" id="{E85B34FF-EDD1-4FFD-9FC6-C116381FD240}"/>
              </a:ext>
            </a:extLst>
          </p:cNvPr>
          <p:cNvSpPr/>
          <p:nvPr/>
        </p:nvSpPr>
        <p:spPr>
          <a:xfrm>
            <a:off x="2473176" y="1994091"/>
            <a:ext cx="532361" cy="308464"/>
          </a:xfrm>
          <a:prstGeom prst="rightArrow">
            <a:avLst/>
          </a:prstGeom>
          <a:solidFill>
            <a:srgbClr val="291F78"/>
          </a:solidFill>
          <a:ln>
            <a:solidFill>
              <a:srgbClr val="291F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Right Brace 57">
            <a:extLst>
              <a:ext uri="{FF2B5EF4-FFF2-40B4-BE49-F238E27FC236}">
                <a16:creationId xmlns:a16="http://schemas.microsoft.com/office/drawing/2014/main" id="{24AD1483-659C-4F65-BCB1-BFBDCF5A7D94}"/>
              </a:ext>
            </a:extLst>
          </p:cNvPr>
          <p:cNvSpPr/>
          <p:nvPr/>
        </p:nvSpPr>
        <p:spPr>
          <a:xfrm>
            <a:off x="4083536" y="2829209"/>
            <a:ext cx="340596" cy="845612"/>
          </a:xfrm>
          <a:prstGeom prst="rightBrace">
            <a:avLst>
              <a:gd name="adj1" fmla="val 55314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7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354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8536A-1053-D74D-34B2-E4044DB9B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hink-cell data - do not delete" hidden="1">
            <a:extLst>
              <a:ext uri="{FF2B5EF4-FFF2-40B4-BE49-F238E27FC236}">
                <a16:creationId xmlns:a16="http://schemas.microsoft.com/office/drawing/2014/main" id="{16A95665-870D-6632-047A-F245B5FCDC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8517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2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6A95665-870D-6632-047A-F245B5FCDC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Οβάλ 12">
            <a:extLst>
              <a:ext uri="{FF2B5EF4-FFF2-40B4-BE49-F238E27FC236}">
                <a16:creationId xmlns:a16="http://schemas.microsoft.com/office/drawing/2014/main" id="{91855626-A5F1-C9F1-ED00-0D92E8C3230C}"/>
              </a:ext>
            </a:extLst>
          </p:cNvPr>
          <p:cNvSpPr/>
          <p:nvPr/>
        </p:nvSpPr>
        <p:spPr>
          <a:xfrm>
            <a:off x="6321512" y="3138713"/>
            <a:ext cx="2377440" cy="1773545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2000" dirty="0">
              <a:solidFill>
                <a:srgbClr val="0A091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Google Shape;346;p25">
            <a:extLst>
              <a:ext uri="{FF2B5EF4-FFF2-40B4-BE49-F238E27FC236}">
                <a16:creationId xmlns:a16="http://schemas.microsoft.com/office/drawing/2014/main" id="{94F843AE-6F48-CD11-C6E0-8A2154D953D2}"/>
              </a:ext>
            </a:extLst>
          </p:cNvPr>
          <p:cNvSpPr/>
          <p:nvPr/>
        </p:nvSpPr>
        <p:spPr>
          <a:xfrm>
            <a:off x="383440" y="892598"/>
            <a:ext cx="3235574" cy="519151"/>
          </a:xfrm>
          <a:prstGeom prst="roundRect">
            <a:avLst>
              <a:gd name="adj" fmla="val 1734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40" rIns="91440" bIns="182880" anchor="ctr" anchorCtr="0">
            <a:noAutofit/>
          </a:bodyPr>
          <a:lstStyle/>
          <a:p>
            <a:pPr algn="ctr"/>
            <a:r>
              <a:rPr lang="el-GR" sz="13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Πάνω από </a:t>
            </a:r>
            <a:r>
              <a:rPr lang="el-GR" sz="20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4</a:t>
            </a:r>
            <a:r>
              <a:rPr lang="en-US" sz="20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.</a:t>
            </a:r>
            <a:r>
              <a:rPr lang="el-GR" sz="20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4 δισ.€ </a:t>
            </a:r>
            <a:endParaRPr lang="en-US" sz="18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  <a:p>
            <a:pPr algn="ctr"/>
            <a:r>
              <a:rPr lang="el-GR" sz="13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διαθέσιμα για επιχειρήσεις</a:t>
            </a:r>
          </a:p>
        </p:txBody>
      </p:sp>
      <p:sp>
        <p:nvSpPr>
          <p:cNvPr id="40" name="Θέση κειμένου 4">
            <a:extLst>
              <a:ext uri="{FF2B5EF4-FFF2-40B4-BE49-F238E27FC236}">
                <a16:creationId xmlns:a16="http://schemas.microsoft.com/office/drawing/2014/main" id="{8346CE06-63FC-E1A9-D444-DC6F1EE9C905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8802470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1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ΑΠΟΛΟΓΙΣΜΟΣ ΔΡΑΣΕΩΝ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377BEA-AE7D-0224-2EE6-E727BA00A434}"/>
              </a:ext>
            </a:extLst>
          </p:cNvPr>
          <p:cNvSpPr txBox="1"/>
          <p:nvPr/>
        </p:nvSpPr>
        <p:spPr>
          <a:xfrm>
            <a:off x="4284219" y="1666889"/>
            <a:ext cx="3592196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l-G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≈ </a:t>
            </a:r>
            <a:r>
              <a:rPr lang="el-G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2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,</a:t>
            </a:r>
            <a:r>
              <a:rPr lang="el-G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9 δισ.€</a:t>
            </a:r>
            <a:endParaRPr lang="el-GR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algn="ctr">
              <a:defRPr/>
            </a:pPr>
            <a:r>
              <a:rPr lang="el-GR" sz="16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    </a:t>
            </a:r>
            <a:r>
              <a:rPr lang="el-GR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εγκρίσεις δανείων προς μικρομεσαίες επιχειρήσεις και ιδιώτες το 2025 </a:t>
            </a:r>
            <a:endParaRPr lang="en-US" sz="1600" b="1" dirty="0">
              <a:solidFill>
                <a:srgbClr val="281F7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9" name="Οβάλ 12">
            <a:extLst>
              <a:ext uri="{FF2B5EF4-FFF2-40B4-BE49-F238E27FC236}">
                <a16:creationId xmlns:a16="http://schemas.microsoft.com/office/drawing/2014/main" id="{02F46BF3-3709-89FD-32BE-2A599DE6354E}"/>
              </a:ext>
            </a:extLst>
          </p:cNvPr>
          <p:cNvSpPr/>
          <p:nvPr/>
        </p:nvSpPr>
        <p:spPr>
          <a:xfrm>
            <a:off x="3789552" y="3138713"/>
            <a:ext cx="2377440" cy="177354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2000" dirty="0">
              <a:solidFill>
                <a:srgbClr val="0A091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F69B12-C026-2338-23E7-95F7A8A891C3}"/>
              </a:ext>
            </a:extLst>
          </p:cNvPr>
          <p:cNvSpPr txBox="1"/>
          <p:nvPr/>
        </p:nvSpPr>
        <p:spPr>
          <a:xfrm>
            <a:off x="4587672" y="1027981"/>
            <a:ext cx="3977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ΕΑΤ τριπλασίασε την αξία των δραστηριοτήτων της σε σχέση με το 2024</a:t>
            </a:r>
            <a:endParaRPr lang="el-GR" sz="7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raphic 12" descr="Aspiration with solid fill">
            <a:extLst>
              <a:ext uri="{FF2B5EF4-FFF2-40B4-BE49-F238E27FC236}">
                <a16:creationId xmlns:a16="http://schemas.microsoft.com/office/drawing/2014/main" id="{CD683F79-3FB3-020F-BBD0-E3CAE6F15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2458" y="955600"/>
            <a:ext cx="711289" cy="711289"/>
          </a:xfrm>
          <a:prstGeom prst="rect">
            <a:avLst/>
          </a:prstGeom>
        </p:spPr>
      </p:pic>
      <p:pic>
        <p:nvPicPr>
          <p:cNvPr id="9" name="object 10">
            <a:extLst>
              <a:ext uri="{FF2B5EF4-FFF2-40B4-BE49-F238E27FC236}">
                <a16:creationId xmlns:a16="http://schemas.microsoft.com/office/drawing/2014/main" id="{05256583-CF4D-5819-4EF0-3169FCD1328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1B1D8BEC-4C9C-3A22-7036-AA0A99D344F1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22584154-B99F-1927-0355-C648FBDFEA9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E3EFAF00-6BC5-4156-75E7-C4A2A8B5A1B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5" name="Θέση κειμένου 4">
            <a:extLst>
              <a:ext uri="{FF2B5EF4-FFF2-40B4-BE49-F238E27FC236}">
                <a16:creationId xmlns:a16="http://schemas.microsoft.com/office/drawing/2014/main" id="{FB8C412E-2B71-EDEB-7685-AE58124DD26D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6497617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Απολογισμός Δράσεων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8F09F1-82C4-F147-982F-82646E45E37B}"/>
              </a:ext>
            </a:extLst>
          </p:cNvPr>
          <p:cNvSpPr txBox="1"/>
          <p:nvPr/>
        </p:nvSpPr>
        <p:spPr>
          <a:xfrm>
            <a:off x="3773534" y="3540079"/>
            <a:ext cx="2437981" cy="892552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1,</a:t>
            </a:r>
            <a:r>
              <a:rPr lang="el-GR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5 δισ.€ </a:t>
            </a:r>
            <a:r>
              <a:rPr lang="el-GR" sz="1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προς ΜμΕ</a:t>
            </a:r>
          </a:p>
          <a:p>
            <a:pPr algn="ctr">
              <a:defRPr/>
            </a:pP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Από το σύνολο των επιχειρηματικών προγραμμάτων της ΕΑΤ</a:t>
            </a:r>
            <a:endParaRPr lang="en-US" sz="1200" b="1" dirty="0">
              <a:solidFill>
                <a:srgbClr val="0A091B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0D90F8-015F-42CE-FEF2-19BF812E68F6}"/>
              </a:ext>
            </a:extLst>
          </p:cNvPr>
          <p:cNvSpPr txBox="1"/>
          <p:nvPr/>
        </p:nvSpPr>
        <p:spPr>
          <a:xfrm>
            <a:off x="6646207" y="3495157"/>
            <a:ext cx="1918817" cy="1261884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1,4 δισ.€ </a:t>
            </a:r>
            <a:r>
              <a:rPr lang="el-GR" sz="1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προς ιδιώτες</a:t>
            </a:r>
          </a:p>
          <a:p>
            <a:pPr algn="ctr">
              <a:defRPr/>
            </a:pP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Από τα προγράμματα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Σπίτι μου ΙΙ 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Αναβαθμίζω το Σπίτι μου</a:t>
            </a:r>
          </a:p>
          <a:p>
            <a:pPr algn="ctr">
              <a:defRPr/>
            </a:pPr>
            <a:endParaRPr lang="en-US" sz="1200" b="1" dirty="0">
              <a:solidFill>
                <a:srgbClr val="0A091B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aphicFrame>
        <p:nvGraphicFramePr>
          <p:cNvPr id="2" name="Πίνακας 72">
            <a:extLst>
              <a:ext uri="{FF2B5EF4-FFF2-40B4-BE49-F238E27FC236}">
                <a16:creationId xmlns:a16="http://schemas.microsoft.com/office/drawing/2014/main" id="{65CF7486-E728-773A-0475-A36949A17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169694"/>
              </p:ext>
            </p:extLst>
          </p:nvPr>
        </p:nvGraphicFramePr>
        <p:xfrm>
          <a:off x="383439" y="1531731"/>
          <a:ext cx="3235575" cy="3343900"/>
        </p:xfrm>
        <a:graphic>
          <a:graphicData uri="http://schemas.openxmlformats.org/drawingml/2006/table">
            <a:tbl>
              <a:tblPr/>
              <a:tblGrid>
                <a:gridCol w="3235575">
                  <a:extLst>
                    <a:ext uri="{9D8B030D-6E8A-4147-A177-3AD203B41FA5}">
                      <a16:colId xmlns:a16="http://schemas.microsoft.com/office/drawing/2014/main" val="1540118417"/>
                    </a:ext>
                  </a:extLst>
                </a:gridCol>
              </a:tblGrid>
              <a:tr h="447887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34945" indent="-134945" algn="l" defTabSz="685835">
                        <a:defRPr/>
                      </a:pP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ΤΕΠΙΧ ΙΙΙ</a:t>
                      </a:r>
                    </a:p>
                    <a:p>
                      <a:pPr marL="0" indent="0" algn="l">
                        <a:defRPr/>
                      </a:pPr>
                      <a:r>
                        <a:rPr lang="el-GR" sz="1200" b="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Χαρτοφυλάκιο : 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3,5 δισ.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 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669352"/>
                  </a:ext>
                </a:extLst>
              </a:tr>
              <a:tr h="466102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34945" indent="-134945" algn="l" defTabSz="685835">
                        <a:defRPr/>
                      </a:pPr>
                      <a:r>
                        <a:rPr lang="el-GR" sz="1400" b="1" dirty="0">
                          <a:solidFill>
                            <a:srgbClr val="FFC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Νέο</a:t>
                      </a:r>
                      <a:r>
                        <a:rPr lang="el-GR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Ταμείο Αγροτικής Επιχειρηματικότητας</a:t>
                      </a:r>
                    </a:p>
                    <a:p>
                      <a:pPr algn="l">
                        <a:defRPr/>
                      </a:pPr>
                      <a:r>
                        <a:rPr lang="el-GR" sz="1200" b="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Χαρτοφυλάκιο : 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365 εκ.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</a:t>
                      </a:r>
                      <a:r>
                        <a:rPr lang="el-GR" sz="120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195036"/>
                  </a:ext>
                </a:extLst>
              </a:tr>
              <a:tr h="488298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34945" indent="-134945" algn="l" defTabSz="685835">
                        <a:defRPr/>
                      </a:pP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Ταμείο Μικροπιστώσεων</a:t>
                      </a:r>
                    </a:p>
                    <a:p>
                      <a:pPr marL="0" indent="0" algn="l">
                        <a:defRPr/>
                      </a:pPr>
                      <a:r>
                        <a:rPr lang="el-GR" sz="1200" b="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Χαρτοφυλάκιο : </a:t>
                      </a:r>
                      <a:r>
                        <a:rPr lang="en-US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8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0 εκ.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 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084958"/>
                  </a:ext>
                </a:extLst>
              </a:tr>
              <a:tr h="562283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lvl="0" algn="l">
                        <a:defRPr/>
                      </a:pP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Ταμείο</a:t>
                      </a:r>
                      <a:r>
                        <a:rPr lang="el-GR" sz="1200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Μικροδανείων</a:t>
                      </a:r>
                      <a:r>
                        <a:rPr lang="en-US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Ανάκαμψης από Φυσικές Καταστροφές για τη Θεσσαλία</a:t>
                      </a:r>
                      <a:r>
                        <a:rPr lang="en-US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 -</a:t>
                      </a: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 ΤΕΠΙΧ  ΙΙΙ</a:t>
                      </a:r>
                    </a:p>
                    <a:p>
                      <a:pPr marL="0" lvl="0" indent="0" algn="l">
                        <a:defRPr/>
                      </a:pPr>
                      <a:r>
                        <a:rPr lang="el-GR" sz="1200" b="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Χαρτοφυλάκιο : 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12 εκ.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 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409132"/>
                  </a:ext>
                </a:extLst>
              </a:tr>
              <a:tr h="459133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34945" indent="-134945" algn="l" defTabSz="685835">
                        <a:defRPr/>
                      </a:pPr>
                      <a:r>
                        <a:rPr lang="el-GR" sz="1200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Ταμείο Χαρτοφυλακίου </a:t>
                      </a:r>
                      <a:endParaRPr lang="en-US" sz="1200" dirty="0">
                        <a:solidFill>
                          <a:srgbClr val="281F76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  <a:p>
                      <a:pPr marL="134945" indent="-134945" algn="l" defTabSz="685835">
                        <a:defRPr/>
                      </a:pP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Δίκαιης Αναπτυξιακής</a:t>
                      </a:r>
                      <a:r>
                        <a:rPr lang="en-US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Μετάβασης</a:t>
                      </a:r>
                    </a:p>
                    <a:p>
                      <a:pPr marL="134945" indent="-134945" algn="l" defTabSz="685835">
                        <a:defRPr/>
                      </a:pPr>
                      <a:r>
                        <a:rPr lang="el-GR" sz="1200" b="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Χαρτοφυλάκιο : 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187 εκ.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 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132666"/>
                  </a:ext>
                </a:extLst>
              </a:tr>
              <a:tr h="416176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34945" indent="-134945" algn="l" defTabSz="685835">
                        <a:defRPr/>
                      </a:pPr>
                      <a:r>
                        <a:rPr lang="el-GR" sz="1200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Ταμείο Εγγυοδοσίας </a:t>
                      </a: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ΕΑΤ-ΤΜΕΔΕ</a:t>
                      </a:r>
                    </a:p>
                    <a:p>
                      <a:pPr algn="l">
                        <a:defRPr/>
                      </a:pPr>
                      <a:r>
                        <a:rPr lang="el-GR" sz="1200" b="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Χαρτοφυλάκιο : 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95 εκ.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 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041948"/>
                  </a:ext>
                </a:extLst>
              </a:tr>
              <a:tr h="414514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34945" indent="-134945" algn="l" defTabSz="685835">
                        <a:defRPr/>
                      </a:pPr>
                      <a:r>
                        <a:rPr lang="el-GR" sz="1200" b="1" dirty="0">
                          <a:solidFill>
                            <a:srgbClr val="281F7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Ταμείο Εγγυοδοσίας Καινοτομίας</a:t>
                      </a:r>
                    </a:p>
                    <a:p>
                      <a:pPr algn="l">
                        <a:defRPr/>
                      </a:pPr>
                      <a:r>
                        <a:rPr lang="el-GR" sz="1200" b="0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Χαρτοφυλάκιο : 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155 εκ.</a:t>
                      </a:r>
                      <a:r>
                        <a:rPr lang="el-GR" sz="1200" b="1" u="sng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 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190438"/>
                  </a:ext>
                </a:extLst>
              </a:tr>
            </a:tbl>
          </a:graphicData>
        </a:graphic>
      </p:graphicFrame>
      <p:grpSp>
        <p:nvGrpSpPr>
          <p:cNvPr id="3" name="Ομάδα 15">
            <a:extLst>
              <a:ext uri="{FF2B5EF4-FFF2-40B4-BE49-F238E27FC236}">
                <a16:creationId xmlns:a16="http://schemas.microsoft.com/office/drawing/2014/main" id="{88FB59FC-F047-AF60-3214-035B91D80C4B}"/>
              </a:ext>
            </a:extLst>
          </p:cNvPr>
          <p:cNvGrpSpPr/>
          <p:nvPr/>
        </p:nvGrpSpPr>
        <p:grpSpPr>
          <a:xfrm>
            <a:off x="1357088" y="1375121"/>
            <a:ext cx="1082726" cy="311561"/>
            <a:chOff x="848077" y="1328127"/>
            <a:chExt cx="1486607" cy="486749"/>
          </a:xfrm>
        </p:grpSpPr>
        <p:sp>
          <p:nvSpPr>
            <p:cNvPr id="4" name="Google Shape;348;p25">
              <a:extLst>
                <a:ext uri="{FF2B5EF4-FFF2-40B4-BE49-F238E27FC236}">
                  <a16:creationId xmlns:a16="http://schemas.microsoft.com/office/drawing/2014/main" id="{5BB36486-589D-F078-57BA-4DD909BDE7D5}"/>
                </a:ext>
              </a:extLst>
            </p:cNvPr>
            <p:cNvSpPr/>
            <p:nvPr/>
          </p:nvSpPr>
          <p:spPr>
            <a:xfrm>
              <a:off x="848077" y="1328127"/>
              <a:ext cx="202957" cy="138300"/>
            </a:xfrm>
            <a:prstGeom prst="ellipse">
              <a:avLst/>
            </a:prstGeom>
            <a:solidFill>
              <a:srgbClr val="FF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" name="Google Shape;351;p25">
              <a:extLst>
                <a:ext uri="{FF2B5EF4-FFF2-40B4-BE49-F238E27FC236}">
                  <a16:creationId xmlns:a16="http://schemas.microsoft.com/office/drawing/2014/main" id="{08D13FDD-9454-9E10-E570-48D196168EB8}"/>
                </a:ext>
              </a:extLst>
            </p:cNvPr>
            <p:cNvSpPr/>
            <p:nvPr/>
          </p:nvSpPr>
          <p:spPr>
            <a:xfrm>
              <a:off x="1489902" y="1328127"/>
              <a:ext cx="202957" cy="138300"/>
            </a:xfrm>
            <a:prstGeom prst="ellipse">
              <a:avLst/>
            </a:prstGeom>
            <a:solidFill>
              <a:srgbClr val="FF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" name="Google Shape;354;p25">
              <a:extLst>
                <a:ext uri="{FF2B5EF4-FFF2-40B4-BE49-F238E27FC236}">
                  <a16:creationId xmlns:a16="http://schemas.microsoft.com/office/drawing/2014/main" id="{6D7D2644-66EF-38B2-69B0-008A99A177AF}"/>
                </a:ext>
              </a:extLst>
            </p:cNvPr>
            <p:cNvSpPr/>
            <p:nvPr/>
          </p:nvSpPr>
          <p:spPr>
            <a:xfrm>
              <a:off x="2131727" y="1328127"/>
              <a:ext cx="202957" cy="138300"/>
            </a:xfrm>
            <a:prstGeom prst="ellipse">
              <a:avLst/>
            </a:prstGeom>
            <a:solidFill>
              <a:srgbClr val="FF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7" name="Google Shape;348;p25">
              <a:extLst>
                <a:ext uri="{FF2B5EF4-FFF2-40B4-BE49-F238E27FC236}">
                  <a16:creationId xmlns:a16="http://schemas.microsoft.com/office/drawing/2014/main" id="{9D471C0C-018A-7576-460C-E5BB998E56EE}"/>
                </a:ext>
              </a:extLst>
            </p:cNvPr>
            <p:cNvSpPr/>
            <p:nvPr/>
          </p:nvSpPr>
          <p:spPr>
            <a:xfrm>
              <a:off x="848077" y="1676576"/>
              <a:ext cx="202957" cy="138300"/>
            </a:xfrm>
            <a:prstGeom prst="ellipse">
              <a:avLst/>
            </a:prstGeom>
            <a:solidFill>
              <a:srgbClr val="FF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8" name="Google Shape;351;p25">
              <a:extLst>
                <a:ext uri="{FF2B5EF4-FFF2-40B4-BE49-F238E27FC236}">
                  <a16:creationId xmlns:a16="http://schemas.microsoft.com/office/drawing/2014/main" id="{FCC84C61-05F0-F0F6-0828-85272917B6BB}"/>
                </a:ext>
              </a:extLst>
            </p:cNvPr>
            <p:cNvSpPr/>
            <p:nvPr/>
          </p:nvSpPr>
          <p:spPr>
            <a:xfrm>
              <a:off x="1489902" y="1676576"/>
              <a:ext cx="202957" cy="138300"/>
            </a:xfrm>
            <a:prstGeom prst="ellipse">
              <a:avLst/>
            </a:prstGeom>
            <a:solidFill>
              <a:srgbClr val="FF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0" name="Google Shape;354;p25">
              <a:extLst>
                <a:ext uri="{FF2B5EF4-FFF2-40B4-BE49-F238E27FC236}">
                  <a16:creationId xmlns:a16="http://schemas.microsoft.com/office/drawing/2014/main" id="{A56DE885-DB5A-17B4-C97D-DA5021C2F183}"/>
                </a:ext>
              </a:extLst>
            </p:cNvPr>
            <p:cNvSpPr/>
            <p:nvPr/>
          </p:nvSpPr>
          <p:spPr>
            <a:xfrm>
              <a:off x="2131727" y="1676576"/>
              <a:ext cx="202957" cy="138300"/>
            </a:xfrm>
            <a:prstGeom prst="ellipse">
              <a:avLst/>
            </a:prstGeom>
            <a:solidFill>
              <a:srgbClr val="FF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7" name="Google Shape;350;p25">
              <a:extLst>
                <a:ext uri="{FF2B5EF4-FFF2-40B4-BE49-F238E27FC236}">
                  <a16:creationId xmlns:a16="http://schemas.microsoft.com/office/drawing/2014/main" id="{7218C685-3F2E-BFB6-6902-0B347EE0C3F5}"/>
                </a:ext>
              </a:extLst>
            </p:cNvPr>
            <p:cNvSpPr/>
            <p:nvPr/>
          </p:nvSpPr>
          <p:spPr>
            <a:xfrm>
              <a:off x="892585" y="1361692"/>
              <a:ext cx="115347" cy="407700"/>
            </a:xfrm>
            <a:prstGeom prst="roundRect">
              <a:avLst>
                <a:gd name="adj" fmla="val 50000"/>
              </a:avLst>
            </a:prstGeom>
            <a:solidFill>
              <a:srgbClr val="0055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8" name="Google Shape;353;p25">
              <a:extLst>
                <a:ext uri="{FF2B5EF4-FFF2-40B4-BE49-F238E27FC236}">
                  <a16:creationId xmlns:a16="http://schemas.microsoft.com/office/drawing/2014/main" id="{5AFDCDF3-BA50-83DC-2212-DC225C22E4D4}"/>
                </a:ext>
              </a:extLst>
            </p:cNvPr>
            <p:cNvSpPr/>
            <p:nvPr/>
          </p:nvSpPr>
          <p:spPr>
            <a:xfrm>
              <a:off x="1534410" y="1361692"/>
              <a:ext cx="115347" cy="407700"/>
            </a:xfrm>
            <a:prstGeom prst="roundRect">
              <a:avLst>
                <a:gd name="adj" fmla="val 50000"/>
              </a:avLst>
            </a:prstGeom>
            <a:solidFill>
              <a:srgbClr val="0055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30" name="Google Shape;356;p25">
              <a:extLst>
                <a:ext uri="{FF2B5EF4-FFF2-40B4-BE49-F238E27FC236}">
                  <a16:creationId xmlns:a16="http://schemas.microsoft.com/office/drawing/2014/main" id="{79C62028-7F87-F816-353F-F51969C3291D}"/>
                </a:ext>
              </a:extLst>
            </p:cNvPr>
            <p:cNvSpPr/>
            <p:nvPr/>
          </p:nvSpPr>
          <p:spPr>
            <a:xfrm>
              <a:off x="2176235" y="1361692"/>
              <a:ext cx="115347" cy="407700"/>
            </a:xfrm>
            <a:prstGeom prst="roundRect">
              <a:avLst>
                <a:gd name="adj" fmla="val 50000"/>
              </a:avLst>
            </a:prstGeom>
            <a:solidFill>
              <a:srgbClr val="0055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5558"/>
                </a:solidFill>
                <a:latin typeface="+mn-lt"/>
                <a:ea typeface="Montserrat Medium"/>
                <a:cs typeface="Montserrat Medium"/>
                <a:sym typeface="Montserrat Medium"/>
              </a:endParaRPr>
            </a:p>
          </p:txBody>
        </p:sp>
      </p:grpSp>
      <p:pic>
        <p:nvPicPr>
          <p:cNvPr id="34" name="Picture 2" descr="Arrow ">
            <a:extLst>
              <a:ext uri="{FF2B5EF4-FFF2-40B4-BE49-F238E27FC236}">
                <a16:creationId xmlns:a16="http://schemas.microsoft.com/office/drawing/2014/main" id="{D52C5265-1E64-FE9C-734F-D7F64D116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98623">
            <a:off x="6112345" y="2700031"/>
            <a:ext cx="685681" cy="68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Arrow ">
            <a:extLst>
              <a:ext uri="{FF2B5EF4-FFF2-40B4-BE49-F238E27FC236}">
                <a16:creationId xmlns:a16="http://schemas.microsoft.com/office/drawing/2014/main" id="{8B88E0B9-810D-3ACA-D8CA-1646BD858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08212">
            <a:off x="5526758" y="2595651"/>
            <a:ext cx="657452" cy="65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8008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3C140-910C-5F3F-368A-BFE8D107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hink-cell data - do not delete" hidden="1">
            <a:extLst>
              <a:ext uri="{FF2B5EF4-FFF2-40B4-BE49-F238E27FC236}">
                <a16:creationId xmlns:a16="http://schemas.microsoft.com/office/drawing/2014/main" id="{43C3089A-5EBD-30F3-8255-9ABFDF3E688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73092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2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3C3089A-5EBD-30F3-8255-9ABFDF3E68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Θέση κειμένου 4">
            <a:extLst>
              <a:ext uri="{FF2B5EF4-FFF2-40B4-BE49-F238E27FC236}">
                <a16:creationId xmlns:a16="http://schemas.microsoft.com/office/drawing/2014/main" id="{8CAA2005-9D29-FFCB-597B-707FD7278576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8802470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1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ΑΠΟΛΟΓΙΣΜΟΣ ΔΡΑΣΕΩΝ</a:t>
            </a:r>
          </a:p>
        </p:txBody>
      </p:sp>
      <p:pic>
        <p:nvPicPr>
          <p:cNvPr id="9" name="object 10">
            <a:extLst>
              <a:ext uri="{FF2B5EF4-FFF2-40B4-BE49-F238E27FC236}">
                <a16:creationId xmlns:a16="http://schemas.microsoft.com/office/drawing/2014/main" id="{68009E2E-E27B-C2BC-6ADB-CEC8B4F07CF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0EB97386-C4B4-1518-066C-EFF52DF5BCC3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9830603E-20FE-4E22-8281-696A9FBD294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43EFD426-3996-479A-A58A-C5ED40F6F9E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5" name="Θέση κειμένου 4">
            <a:extLst>
              <a:ext uri="{FF2B5EF4-FFF2-40B4-BE49-F238E27FC236}">
                <a16:creationId xmlns:a16="http://schemas.microsoft.com/office/drawing/2014/main" id="{7251ABA2-9F08-CDB9-57FD-50BA4A464CFB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6497617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Ταμείο Επιχειρηματικότητας ΙΙΙ</a:t>
            </a:r>
          </a:p>
        </p:txBody>
      </p:sp>
      <p:sp>
        <p:nvSpPr>
          <p:cNvPr id="3" name="Οβάλ 12">
            <a:extLst>
              <a:ext uri="{FF2B5EF4-FFF2-40B4-BE49-F238E27FC236}">
                <a16:creationId xmlns:a16="http://schemas.microsoft.com/office/drawing/2014/main" id="{91BA821A-8C53-9449-8CAC-6ABAAF3E96B9}"/>
              </a:ext>
            </a:extLst>
          </p:cNvPr>
          <p:cNvSpPr/>
          <p:nvPr/>
        </p:nvSpPr>
        <p:spPr>
          <a:xfrm>
            <a:off x="560213" y="939364"/>
            <a:ext cx="1709292" cy="1667882"/>
          </a:xfrm>
          <a:prstGeom prst="ellipse">
            <a:avLst/>
          </a:prstGeom>
          <a:noFill/>
          <a:ln w="57150">
            <a:solidFill>
              <a:srgbClr val="232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4000" dirty="0">
              <a:solidFill>
                <a:srgbClr val="0A091B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709F1-093D-9D0F-963F-3B5AFF2889DC}"/>
              </a:ext>
            </a:extLst>
          </p:cNvPr>
          <p:cNvSpPr txBox="1"/>
          <p:nvPr/>
        </p:nvSpPr>
        <p:spPr>
          <a:xfrm>
            <a:off x="594587" y="1452344"/>
            <a:ext cx="1709292" cy="461665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2</a:t>
            </a:r>
            <a:r>
              <a:rPr lang="en-US" sz="24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,3 </a:t>
            </a:r>
            <a:r>
              <a:rPr lang="el-GR" sz="24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δισ.</a:t>
            </a:r>
            <a:r>
              <a:rPr lang="el-GR" sz="24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5F49B9-4B90-A4F8-48C7-6C7873959B31}"/>
              </a:ext>
            </a:extLst>
          </p:cNvPr>
          <p:cNvSpPr txBox="1"/>
          <p:nvPr/>
        </p:nvSpPr>
        <p:spPr>
          <a:xfrm>
            <a:off x="2551706" y="1311640"/>
            <a:ext cx="1602444" cy="461665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en-US" sz="24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9</a:t>
            </a:r>
            <a:r>
              <a:rPr lang="el-GR" sz="24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.000</a:t>
            </a:r>
            <a:endParaRPr lang="en-US" sz="2400" b="1" dirty="0">
              <a:solidFill>
                <a:srgbClr val="0A091B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26699A-2465-4302-AFC2-B0EE51506204}"/>
              </a:ext>
            </a:extLst>
          </p:cNvPr>
          <p:cNvSpPr txBox="1"/>
          <p:nvPr/>
        </p:nvSpPr>
        <p:spPr>
          <a:xfrm>
            <a:off x="2492724" y="1692141"/>
            <a:ext cx="1865355" cy="338554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16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πλήθος</a:t>
            </a:r>
            <a:r>
              <a:rPr lang="en-US" sz="16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l-GR" sz="16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Δανείων</a:t>
            </a:r>
            <a:endParaRPr lang="en-US" sz="1600" b="1" dirty="0">
              <a:solidFill>
                <a:srgbClr val="281F7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8" name="Picture 4" descr="Euro coins finance - Business &amp; Finance Icons">
            <a:extLst>
              <a:ext uri="{FF2B5EF4-FFF2-40B4-BE49-F238E27FC236}">
                <a16:creationId xmlns:a16="http://schemas.microsoft.com/office/drawing/2014/main" id="{17DA08BA-2B49-241D-1D02-34D450F33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43" y="2053207"/>
            <a:ext cx="635995" cy="63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Οβάλ 12">
            <a:extLst>
              <a:ext uri="{FF2B5EF4-FFF2-40B4-BE49-F238E27FC236}">
                <a16:creationId xmlns:a16="http://schemas.microsoft.com/office/drawing/2014/main" id="{CE8415D3-3D28-D154-8D8C-538682B2F207}"/>
              </a:ext>
            </a:extLst>
          </p:cNvPr>
          <p:cNvSpPr/>
          <p:nvPr/>
        </p:nvSpPr>
        <p:spPr>
          <a:xfrm>
            <a:off x="2551706" y="939364"/>
            <a:ext cx="1709292" cy="1667882"/>
          </a:xfrm>
          <a:prstGeom prst="ellipse">
            <a:avLst/>
          </a:prstGeom>
          <a:noFill/>
          <a:ln w="57150">
            <a:solidFill>
              <a:srgbClr val="232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4000" dirty="0">
              <a:solidFill>
                <a:srgbClr val="0A091B"/>
              </a:solidFill>
            </a:endParaRPr>
          </a:p>
        </p:txBody>
      </p:sp>
      <p:pic>
        <p:nvPicPr>
          <p:cNvPr id="19" name="Picture 2" descr="Loan icons for free download | Freepik">
            <a:extLst>
              <a:ext uri="{FF2B5EF4-FFF2-40B4-BE49-F238E27FC236}">
                <a16:creationId xmlns:a16="http://schemas.microsoft.com/office/drawing/2014/main" id="{CFBBF70D-36F5-8389-BC5F-822A23E66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656" y="2022247"/>
            <a:ext cx="635995" cy="63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D6DBDB1A-EE54-9332-12DF-15960D0C0B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3164224"/>
              </p:ext>
            </p:extLst>
          </p:nvPr>
        </p:nvGraphicFramePr>
        <p:xfrm>
          <a:off x="78493" y="2169918"/>
          <a:ext cx="2734234" cy="3204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4" name="Οβάλ 54">
            <a:extLst>
              <a:ext uri="{FF2B5EF4-FFF2-40B4-BE49-F238E27FC236}">
                <a16:creationId xmlns:a16="http://schemas.microsoft.com/office/drawing/2014/main" id="{4807A74D-4E6B-18B8-5A80-52644E692CA9}"/>
              </a:ext>
            </a:extLst>
          </p:cNvPr>
          <p:cNvSpPr/>
          <p:nvPr/>
        </p:nvSpPr>
        <p:spPr>
          <a:xfrm>
            <a:off x="2670993" y="3200613"/>
            <a:ext cx="1363869" cy="132283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2800" dirty="0">
              <a:solidFill>
                <a:srgbClr val="0A091B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295725-15B3-4D4F-2D1A-1C7D6BEEB9FD}"/>
              </a:ext>
            </a:extLst>
          </p:cNvPr>
          <p:cNvSpPr txBox="1"/>
          <p:nvPr/>
        </p:nvSpPr>
        <p:spPr>
          <a:xfrm>
            <a:off x="2812215" y="3988480"/>
            <a:ext cx="1177507" cy="369332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90</a:t>
            </a:r>
            <a:r>
              <a:rPr lang="el-GR" sz="1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% </a:t>
            </a:r>
            <a:endParaRPr lang="en-US" sz="1800" b="1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48D8E6-A35B-8BE5-1B16-37B64F9930ED}"/>
              </a:ext>
            </a:extLst>
          </p:cNvPr>
          <p:cNvSpPr txBox="1"/>
          <p:nvPr/>
        </p:nvSpPr>
        <p:spPr>
          <a:xfrm>
            <a:off x="2670993" y="3488317"/>
            <a:ext cx="1357899" cy="477054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1100" b="1" dirty="0" err="1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Αρ</a:t>
            </a:r>
            <a:r>
              <a:rPr lang="el-GR" sz="11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Εργαζομένων </a:t>
            </a:r>
          </a:p>
          <a:p>
            <a:pPr algn="ctr">
              <a:defRPr/>
            </a:pPr>
            <a:r>
              <a:rPr lang="el-GR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&lt; 50</a:t>
            </a:r>
            <a:endParaRPr lang="en-US" b="1" dirty="0">
              <a:solidFill>
                <a:srgbClr val="281F7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29" name="Ομάδα 6">
            <a:extLst>
              <a:ext uri="{FF2B5EF4-FFF2-40B4-BE49-F238E27FC236}">
                <a16:creationId xmlns:a16="http://schemas.microsoft.com/office/drawing/2014/main" id="{DEBEFE1A-132D-D4D6-6CD9-AC875A4A0779}"/>
              </a:ext>
            </a:extLst>
          </p:cNvPr>
          <p:cNvGrpSpPr/>
          <p:nvPr/>
        </p:nvGrpSpPr>
        <p:grpSpPr>
          <a:xfrm>
            <a:off x="4883004" y="1100854"/>
            <a:ext cx="3754019" cy="1506392"/>
            <a:chOff x="7682169" y="2577974"/>
            <a:chExt cx="3143467" cy="2057400"/>
          </a:xfrm>
          <a:noFill/>
        </p:grpSpPr>
        <p:sp>
          <p:nvSpPr>
            <p:cNvPr id="30" name="Οβάλ 7">
              <a:extLst>
                <a:ext uri="{FF2B5EF4-FFF2-40B4-BE49-F238E27FC236}">
                  <a16:creationId xmlns:a16="http://schemas.microsoft.com/office/drawing/2014/main" id="{9872D0EF-4DBE-3D2D-0DCD-6D5E1F88B1F0}"/>
                </a:ext>
              </a:extLst>
            </p:cNvPr>
            <p:cNvSpPr/>
            <p:nvPr/>
          </p:nvSpPr>
          <p:spPr>
            <a:xfrm>
              <a:off x="7682169" y="2577974"/>
              <a:ext cx="3033346" cy="2057400"/>
            </a:xfrm>
            <a:prstGeom prst="roundRect">
              <a:avLst/>
            </a:prstGeom>
            <a:grpFill/>
            <a:ln w="9525">
              <a:solidFill>
                <a:srgbClr val="232E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000" dirty="0">
                <a:solidFill>
                  <a:srgbClr val="0A091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Ομάδα 8">
              <a:extLst>
                <a:ext uri="{FF2B5EF4-FFF2-40B4-BE49-F238E27FC236}">
                  <a16:creationId xmlns:a16="http://schemas.microsoft.com/office/drawing/2014/main" id="{4207FAE7-968E-F300-E622-915ED2B787F0}"/>
                </a:ext>
              </a:extLst>
            </p:cNvPr>
            <p:cNvGrpSpPr/>
            <p:nvPr/>
          </p:nvGrpSpPr>
          <p:grpSpPr>
            <a:xfrm>
              <a:off x="7682169" y="2791148"/>
              <a:ext cx="3143467" cy="1631053"/>
              <a:chOff x="7682169" y="2791148"/>
              <a:chExt cx="3143467" cy="1631053"/>
            </a:xfrm>
            <a:grpFill/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6AC415E-D0CD-D878-B3F1-26A2939221E1}"/>
                  </a:ext>
                </a:extLst>
              </p:cNvPr>
              <p:cNvSpPr txBox="1"/>
              <p:nvPr/>
            </p:nvSpPr>
            <p:spPr>
              <a:xfrm>
                <a:off x="7737231" y="3631224"/>
                <a:ext cx="3033346" cy="528884"/>
              </a:xfrm>
              <a:prstGeom prst="roundRect">
                <a:avLst/>
              </a:prstGeom>
              <a:grpFill/>
              <a:ln w="3175"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endParaRPr lang="en-US" sz="2000" b="1" dirty="0">
                  <a:solidFill>
                    <a:srgbClr val="0A091B">
                      <a:lumMod val="75000"/>
                      <a:lumOff val="25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58F7E9B-033E-5A6F-57A9-F3696462FE6C}"/>
                  </a:ext>
                </a:extLst>
              </p:cNvPr>
              <p:cNvSpPr txBox="1"/>
              <p:nvPr/>
            </p:nvSpPr>
            <p:spPr>
              <a:xfrm>
                <a:off x="7682169" y="2791148"/>
                <a:ext cx="3143467" cy="1631053"/>
              </a:xfrm>
              <a:prstGeom prst="roundRect">
                <a:avLst/>
              </a:prstGeom>
              <a:grpFill/>
              <a:ln w="3175"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l-GR" sz="1200" b="1" dirty="0">
                    <a:solidFill>
                      <a:srgbClr val="281F7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Σημαντική αύξηση νέων δανείων κατά 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+1,02 δισ.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€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</a:p>
              <a:p>
                <a:pPr algn="ctr">
                  <a:lnSpc>
                    <a:spcPct val="150000"/>
                  </a:lnSpc>
                  <a:defRPr/>
                </a:pP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δηλαδή συνολικός προϋπολογισμός 3,5 δισ.€</a:t>
                </a:r>
              </a:p>
              <a:p>
                <a:pPr algn="ctr">
                  <a:lnSpc>
                    <a:spcPct val="150000"/>
                  </a:lnSpc>
                  <a:defRPr/>
                </a:pPr>
                <a:r>
                  <a:rPr lang="el-GR" sz="1200" b="1" dirty="0">
                    <a:solidFill>
                      <a:srgbClr val="281F7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ΤΕΠΙΧ ΙΙΙ Ταμείο Δανείων</a:t>
                </a:r>
                <a:r>
                  <a:rPr lang="en-US" sz="1200" b="1" dirty="0">
                    <a:solidFill>
                      <a:srgbClr val="281F7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: </a:t>
                </a:r>
                <a:r>
                  <a:rPr lang="en-US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+ 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480 εκ.</a:t>
                </a:r>
                <a:r>
                  <a:rPr lang="en-US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€ </a:t>
                </a:r>
              </a:p>
              <a:p>
                <a:pPr algn="ctr">
                  <a:lnSpc>
                    <a:spcPct val="150000"/>
                  </a:lnSpc>
                  <a:defRPr/>
                </a:pPr>
                <a:r>
                  <a:rPr lang="el-GR" sz="1200" b="1" dirty="0">
                    <a:solidFill>
                      <a:srgbClr val="281F7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ΤΕΠΙΧ ΙΙΙ Ταμείο Εγγυοδοσίας</a:t>
                </a:r>
                <a:r>
                  <a:rPr lang="en-US" sz="1200" b="1" dirty="0">
                    <a:solidFill>
                      <a:srgbClr val="281F7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: </a:t>
                </a:r>
                <a:r>
                  <a:rPr lang="en-US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+ 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540 εκ.</a:t>
                </a:r>
                <a:r>
                  <a:rPr lang="el-GR" sz="1200" b="1" dirty="0">
                    <a:solidFill>
                      <a:srgbClr val="ED7D3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€ </a:t>
                </a:r>
                <a:endParaRPr lang="el-GR" sz="1200" b="1" dirty="0">
                  <a:solidFill>
                    <a:srgbClr val="ED7D3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p:grpSp>
      </p:grp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E48DD966-A8D0-3E37-43F2-5599521699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371943"/>
              </p:ext>
            </p:extLst>
          </p:nvPr>
        </p:nvGraphicFramePr>
        <p:xfrm>
          <a:off x="4412755" y="2763328"/>
          <a:ext cx="2648387" cy="221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7" name="Οβάλ 54">
            <a:extLst>
              <a:ext uri="{FF2B5EF4-FFF2-40B4-BE49-F238E27FC236}">
                <a16:creationId xmlns:a16="http://schemas.microsoft.com/office/drawing/2014/main" id="{512D6E87-6E68-7B99-9006-66AB8E904A52}"/>
              </a:ext>
            </a:extLst>
          </p:cNvPr>
          <p:cNvSpPr/>
          <p:nvPr/>
        </p:nvSpPr>
        <p:spPr>
          <a:xfrm>
            <a:off x="7141644" y="3200613"/>
            <a:ext cx="1363869" cy="132283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2800" dirty="0">
              <a:solidFill>
                <a:srgbClr val="0A091B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406B84-54CF-E811-3540-22922E7E834F}"/>
              </a:ext>
            </a:extLst>
          </p:cNvPr>
          <p:cNvSpPr txBox="1"/>
          <p:nvPr/>
        </p:nvSpPr>
        <p:spPr>
          <a:xfrm>
            <a:off x="7385114" y="3963327"/>
            <a:ext cx="934073" cy="369332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1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90%</a:t>
            </a:r>
            <a:endParaRPr lang="en-US" sz="1800" b="1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5BA6772-3D0D-D1FD-1CDE-CBC7E7C6C960}"/>
              </a:ext>
            </a:extLst>
          </p:cNvPr>
          <p:cNvSpPr txBox="1"/>
          <p:nvPr/>
        </p:nvSpPr>
        <p:spPr>
          <a:xfrm>
            <a:off x="7293636" y="3349896"/>
            <a:ext cx="1101353" cy="646331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1100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Κύκλος Εργασιών </a:t>
            </a:r>
          </a:p>
          <a:p>
            <a:pPr algn="ctr">
              <a:defRPr/>
            </a:pPr>
            <a:r>
              <a:rPr lang="el-GR" b="1" dirty="0">
                <a:solidFill>
                  <a:srgbClr val="281F7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&lt; 10 εκ.</a:t>
            </a:r>
            <a:endParaRPr lang="en-US" b="1" dirty="0">
              <a:solidFill>
                <a:srgbClr val="281F7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026" name="Picture 2" descr="Arrow ">
            <a:extLst>
              <a:ext uri="{FF2B5EF4-FFF2-40B4-BE49-F238E27FC236}">
                <a16:creationId xmlns:a16="http://schemas.microsoft.com/office/drawing/2014/main" id="{EF3BBE4E-487B-7178-562B-FC986801B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8225">
            <a:off x="4425188" y="2065024"/>
            <a:ext cx="818513" cy="81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325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00974-6905-2192-D78D-E439F87E5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88780C43-A684-8640-353F-B073D490DA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576065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780C43-A684-8640-353F-B073D490DA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Ομάδα 8">
            <a:extLst>
              <a:ext uri="{FF2B5EF4-FFF2-40B4-BE49-F238E27FC236}">
                <a16:creationId xmlns:a16="http://schemas.microsoft.com/office/drawing/2014/main" id="{6F0AA0B5-8DF0-EBA8-23C8-5CB259CDD468}"/>
              </a:ext>
            </a:extLst>
          </p:cNvPr>
          <p:cNvGrpSpPr/>
          <p:nvPr/>
        </p:nvGrpSpPr>
        <p:grpSpPr>
          <a:xfrm>
            <a:off x="631429" y="1411871"/>
            <a:ext cx="7881143" cy="1464231"/>
            <a:chOff x="7737231" y="2547628"/>
            <a:chExt cx="3033346" cy="3470642"/>
          </a:xfrm>
          <a:noFill/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1C52EA-DEDC-5273-2F2A-EDEC5F9AD78E}"/>
                </a:ext>
              </a:extLst>
            </p:cNvPr>
            <p:cNvSpPr txBox="1"/>
            <p:nvPr/>
          </p:nvSpPr>
          <p:spPr>
            <a:xfrm>
              <a:off x="7737231" y="3631224"/>
              <a:ext cx="3033346" cy="1049263"/>
            </a:xfrm>
            <a:prstGeom prst="roundRect">
              <a:avLst/>
            </a:prstGeom>
            <a:grpFill/>
            <a:ln w="3175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en-US" sz="2000" b="1" dirty="0">
                <a:solidFill>
                  <a:srgbClr val="0A091B">
                    <a:lumMod val="75000"/>
                    <a:lumOff val="25000"/>
                  </a:srgbClr>
                </a:solidFill>
                <a:latin typeface="Trebuchet MS" panose="020B060302020202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6AC3CC-43E7-ED1B-EE2F-E4F8526C28DC}"/>
                </a:ext>
              </a:extLst>
            </p:cNvPr>
            <p:cNvSpPr txBox="1"/>
            <p:nvPr/>
          </p:nvSpPr>
          <p:spPr>
            <a:xfrm>
              <a:off x="7910543" y="2547628"/>
              <a:ext cx="2817891" cy="3470642"/>
            </a:xfrm>
            <a:prstGeom prst="roundRect">
              <a:avLst/>
            </a:prstGeom>
            <a:grpFill/>
            <a:ln w="3175">
              <a:noFill/>
            </a:ln>
          </p:spPr>
          <p:txBody>
            <a:bodyPr wrap="square">
              <a:spAutoFit/>
            </a:bodyPr>
            <a:lstStyle/>
            <a:p>
              <a:pPr algn="ctr" defTabSz="914172" fontAlgn="base">
                <a:spcBef>
                  <a:spcPct val="0"/>
                </a:spcBef>
                <a:spcAft>
                  <a:spcPts val="600"/>
                </a:spcAft>
                <a:defRPr/>
              </a:pPr>
              <a:endParaRPr lang="el-GR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914172" fontAlgn="base">
                <a:spcBef>
                  <a:spcPct val="0"/>
                </a:spcBef>
                <a:spcAft>
                  <a:spcPts val="600"/>
                </a:spcAft>
                <a:defRPr/>
              </a:pPr>
              <a:endParaRPr lang="el-GR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914172" fontAlgn="base">
                <a:spcBef>
                  <a:spcPct val="0"/>
                </a:spcBef>
                <a:spcAft>
                  <a:spcPts val="600"/>
                </a:spcAft>
                <a:defRPr/>
              </a:pPr>
              <a:endParaRPr lang="el-GR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914172" fontAlgn="base">
                <a:spcBef>
                  <a:spcPct val="0"/>
                </a:spcBef>
                <a:spcAft>
                  <a:spcPts val="600"/>
                </a:spcAft>
                <a:defRPr/>
              </a:pPr>
              <a:endParaRPr lang="el-GR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914172" fontAlgn="base">
                <a:spcBef>
                  <a:spcPct val="0"/>
                </a:spcBef>
                <a:spcAft>
                  <a:spcPts val="600"/>
                </a:spcAft>
                <a:defRPr/>
              </a:pPr>
              <a:endParaRPr lang="en-U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A270908-5DB3-368F-C912-B6885DCA29F5}"/>
              </a:ext>
            </a:extLst>
          </p:cNvPr>
          <p:cNvSpPr txBox="1"/>
          <p:nvPr/>
        </p:nvSpPr>
        <p:spPr>
          <a:xfrm>
            <a:off x="2171179" y="1735160"/>
            <a:ext cx="3330143" cy="1638910"/>
          </a:xfrm>
          <a:prstGeom prst="rect">
            <a:avLst/>
          </a:prstGeom>
          <a:solidFill>
            <a:srgbClr val="224C6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25425" indent="-225425" defTabSz="10287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Ύψος Δανείου: </a:t>
            </a:r>
            <a:r>
              <a:rPr lang="el-GR" sz="1100" b="1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25.000€ έως 3.500.000€  </a:t>
            </a: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για επενδύσεις  - Διάρκεια 2 έως 15 έτη</a:t>
            </a:r>
          </a:p>
          <a:p>
            <a:pPr marL="214313" indent="-214313" defTabSz="10287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Ύψος Δανείου: </a:t>
            </a:r>
            <a:r>
              <a:rPr lang="el-GR" sz="1100" b="1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25.000€ έως 500.000€  </a:t>
            </a: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για </a:t>
            </a:r>
          </a:p>
          <a:p>
            <a:pPr defTabSz="1028700">
              <a:spcAft>
                <a:spcPts val="300"/>
              </a:spcAft>
              <a:defRPr/>
            </a:pP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      κεφάλαιο κίνησης  - Διάρκεια 2 έως 5 έτη</a:t>
            </a:r>
          </a:p>
          <a:p>
            <a:pPr marL="214313" indent="-214313" defTabSz="10287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Επιδότηση επιτοκίου: έως </a:t>
            </a:r>
            <a:r>
              <a:rPr lang="el-GR" sz="1100" b="1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4% για έως 4 έτη  </a:t>
            </a:r>
          </a:p>
          <a:p>
            <a:pPr marL="214313" indent="-214313" defTabSz="10287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Συμβουλευτική υποστήριξη</a:t>
            </a:r>
            <a:r>
              <a:rPr lang="en-US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: </a:t>
            </a:r>
            <a:r>
              <a:rPr lang="en-US" sz="1100" b="1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800</a:t>
            </a:r>
            <a:r>
              <a:rPr lang="el-GR" sz="1100" b="1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€  </a:t>
            </a:r>
          </a:p>
          <a:p>
            <a:pPr marL="214313" indent="-214313" defTabSz="10287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l-GR" sz="1100" b="1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Ανακυκλούμενη πίστωση </a:t>
            </a:r>
            <a:r>
              <a:rPr lang="el-GR" sz="1100" dirty="0">
                <a:solidFill>
                  <a:schemeClr val="accent3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με μέγιστη διάρκεια 3 έτη</a:t>
            </a:r>
            <a:endParaRPr lang="el-GR" sz="12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矩形 79">
            <a:extLst>
              <a:ext uri="{FF2B5EF4-FFF2-40B4-BE49-F238E27FC236}">
                <a16:creationId xmlns:a16="http://schemas.microsoft.com/office/drawing/2014/main" id="{FF5CD071-CD32-9C7E-C9C3-B6B0FC5BBF80}"/>
              </a:ext>
            </a:extLst>
          </p:cNvPr>
          <p:cNvSpPr/>
          <p:nvPr/>
        </p:nvSpPr>
        <p:spPr>
          <a:xfrm>
            <a:off x="2111662" y="3817556"/>
            <a:ext cx="3389659" cy="1111786"/>
          </a:xfrm>
          <a:prstGeom prst="rect">
            <a:avLst/>
          </a:prstGeom>
          <a:solidFill>
            <a:srgbClr val="224C62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147638" indent="-147638" defTabSz="1028700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133350" algn="l"/>
              </a:tabLst>
              <a:defRPr/>
            </a:pPr>
            <a:r>
              <a:rPr lang="el-GR" sz="1000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Ύψος Δανείου: </a:t>
            </a:r>
            <a:r>
              <a:rPr lang="el-GR" sz="1000" b="1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10.000€ έως 50.000€ </a:t>
            </a:r>
            <a:r>
              <a:rPr lang="el-GR" sz="1000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για επενδύσεις - Διάρκεια 2 έως 15 έτη</a:t>
            </a:r>
          </a:p>
          <a:p>
            <a:pPr marL="147638" indent="-147638" defTabSz="1028700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133350" algn="l"/>
              </a:tabLst>
              <a:defRPr/>
            </a:pPr>
            <a:r>
              <a:rPr lang="el-GR" sz="1000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Μη επιστρεπτέα στήριξη με μορφή επιχορήγησης μέχρι </a:t>
            </a:r>
            <a:r>
              <a:rPr lang="el-GR" sz="1000" b="1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40.000€</a:t>
            </a:r>
            <a:r>
              <a:rPr lang="el-GR" sz="1000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(80%</a:t>
            </a:r>
            <a:r>
              <a:rPr lang="el-GR" sz="1000" b="1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l-GR" sz="1000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του δανείου), συμπεριλαμβανομένης </a:t>
            </a:r>
            <a:r>
              <a:rPr lang="el-GR" sz="1000" b="1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συμβουλευτικής υποστήριξης 800€</a:t>
            </a:r>
            <a:endParaRPr lang="en-US" sz="1000" b="1" dirty="0">
              <a:solidFill>
                <a:srgbClr val="FFFFFF"/>
              </a:solidFill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6625D-3116-A042-8CA7-8C2A37C57DFE}"/>
              </a:ext>
            </a:extLst>
          </p:cNvPr>
          <p:cNvSpPr txBox="1"/>
          <p:nvPr/>
        </p:nvSpPr>
        <p:spPr>
          <a:xfrm>
            <a:off x="2109153" y="1298034"/>
            <a:ext cx="33342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Ταμείο Εγγυοδοσίας Αγροδιατροφικού Τομέα</a:t>
            </a:r>
            <a:r>
              <a:rPr lang="en-US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200" b="1" dirty="0">
              <a:solidFill>
                <a:srgbClr val="0A091B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l-GR" sz="1200" dirty="0">
                <a:solidFill>
                  <a:srgbClr val="281F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Χαρτοφυλάκιο: 250 εκ.€</a:t>
            </a:r>
          </a:p>
        </p:txBody>
      </p:sp>
      <p:sp>
        <p:nvSpPr>
          <p:cNvPr id="20" name="矩形 79">
            <a:extLst>
              <a:ext uri="{FF2B5EF4-FFF2-40B4-BE49-F238E27FC236}">
                <a16:creationId xmlns:a16="http://schemas.microsoft.com/office/drawing/2014/main" id="{A4EE5326-DF99-1995-A6EC-E6810E6B20D1}"/>
              </a:ext>
            </a:extLst>
          </p:cNvPr>
          <p:cNvSpPr/>
          <p:nvPr/>
        </p:nvSpPr>
        <p:spPr>
          <a:xfrm>
            <a:off x="3290688" y="954145"/>
            <a:ext cx="2977430" cy="258325"/>
          </a:xfrm>
          <a:prstGeom prst="rect">
            <a:avLst/>
          </a:prstGeom>
          <a:solidFill>
            <a:srgbClr val="1F4D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028700"/>
            <a:endParaRPr lang="en-US" sz="12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028700"/>
            <a:r>
              <a:rPr lang="el-GR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Χαρτοφυλάκιο </a:t>
            </a:r>
            <a:r>
              <a:rPr lang="el-GR" b="1" kern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Δανείων </a:t>
            </a:r>
            <a:r>
              <a:rPr lang="el-G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365 εκ.€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028700"/>
            <a:endParaRPr lang="el-G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6909AE-9DF4-51B0-48C3-9FD2255A6693}"/>
              </a:ext>
            </a:extLst>
          </p:cNvPr>
          <p:cNvSpPr txBox="1"/>
          <p:nvPr/>
        </p:nvSpPr>
        <p:spPr>
          <a:xfrm>
            <a:off x="60912" y="2893360"/>
            <a:ext cx="1964092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71525">
              <a:defRPr/>
            </a:pPr>
            <a:r>
              <a:rPr lang="el-GR" sz="1150" b="1" kern="1200" dirty="0">
                <a:solidFill>
                  <a:srgbClr val="281F76">
                    <a:lumMod val="75000"/>
                  </a:srgbClr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Αφορά σε </a:t>
            </a:r>
          </a:p>
          <a:p>
            <a:pPr algn="ctr" defTabSz="771525">
              <a:defRPr/>
            </a:pPr>
            <a:r>
              <a:rPr lang="el-GR" sz="1150" b="1" dirty="0">
                <a:solidFill>
                  <a:srgbClr val="281F76">
                    <a:lumMod val="75000"/>
                  </a:srgbClr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ελληνικές Αγροδιατροφικές επιχειρήσεις</a:t>
            </a:r>
            <a:endParaRPr lang="en-US" sz="1150" b="1" dirty="0">
              <a:solidFill>
                <a:srgbClr val="281F76">
                  <a:lumMod val="75000"/>
                </a:srgbClr>
              </a:solidFill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  <a:p>
            <a:pPr algn="ctr" defTabSz="771525">
              <a:defRPr/>
            </a:pPr>
            <a:r>
              <a:rPr lang="en-US" sz="1150" b="1" dirty="0">
                <a:solidFill>
                  <a:srgbClr val="281F76">
                    <a:lumMod val="75000"/>
                  </a:srgbClr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(</a:t>
            </a:r>
            <a:r>
              <a:rPr lang="el-GR" sz="1150" b="1" dirty="0">
                <a:solidFill>
                  <a:srgbClr val="281F76">
                    <a:lumMod val="75000"/>
                  </a:srgbClr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πρωτογενής τομέας και μεταποίηση του πρωτογενούς τομέα)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F1FC2AC-B8A3-1EA9-843A-ABFDFBAF18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3" y="1362794"/>
            <a:ext cx="1868894" cy="14636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32DDA41-BF73-1BBB-1FCD-B2E4584D6586}"/>
              </a:ext>
            </a:extLst>
          </p:cNvPr>
          <p:cNvSpPr txBox="1"/>
          <p:nvPr/>
        </p:nvSpPr>
        <p:spPr>
          <a:xfrm>
            <a:off x="2109153" y="3361686"/>
            <a:ext cx="333427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Ταμείο Εγγυοδοσίας Γεωργών Νεαρής Ηλικίας</a:t>
            </a:r>
            <a:r>
              <a:rPr lang="en-US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1200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Χαρτοφυλάκιο:</a:t>
            </a: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 εκ.€                      </a:t>
            </a:r>
            <a:r>
              <a:rPr lang="el-GR" sz="1300" b="1" dirty="0">
                <a:solidFill>
                  <a:srgbClr val="1FBA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έως 40 ετών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8D494C-7C90-7288-CC2C-E8971F1F1CDD}"/>
              </a:ext>
            </a:extLst>
          </p:cNvPr>
          <p:cNvSpPr txBox="1"/>
          <p:nvPr/>
        </p:nvSpPr>
        <p:spPr>
          <a:xfrm>
            <a:off x="5615251" y="1298035"/>
            <a:ext cx="3352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8"/>
              </a:spcAft>
            </a:pPr>
            <a:r>
              <a:rPr lang="el-GR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Ταμείο Μικρών Δανείων Αγροτικής Επιχειρηματικότητας ΙΙ</a:t>
            </a:r>
            <a:r>
              <a:rPr lang="en-US" sz="1200" b="1" dirty="0">
                <a:solidFill>
                  <a:srgbClr val="0A091B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1200" dirty="0">
                <a:solidFill>
                  <a:srgbClr val="281F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Χαρτοφυλάκιο: </a:t>
            </a:r>
            <a:r>
              <a:rPr lang="en-US" sz="1200" b="1" dirty="0">
                <a:solidFill>
                  <a:srgbClr val="281F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l-GR" sz="1200" b="1" dirty="0">
                <a:solidFill>
                  <a:srgbClr val="281F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εκ.€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031E774-63B8-AD1A-E086-9DC90CD18917}"/>
              </a:ext>
            </a:extLst>
          </p:cNvPr>
          <p:cNvGrpSpPr/>
          <p:nvPr/>
        </p:nvGrpSpPr>
        <p:grpSpPr>
          <a:xfrm>
            <a:off x="5682756" y="1869030"/>
            <a:ext cx="3103572" cy="2618717"/>
            <a:chOff x="5683385" y="2158827"/>
            <a:chExt cx="3334274" cy="2140241"/>
          </a:xfr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矩形 79">
              <a:extLst>
                <a:ext uri="{FF2B5EF4-FFF2-40B4-BE49-F238E27FC236}">
                  <a16:creationId xmlns:a16="http://schemas.microsoft.com/office/drawing/2014/main" id="{631A7194-D406-54DF-B169-8A251DA6B21A}"/>
                </a:ext>
              </a:extLst>
            </p:cNvPr>
            <p:cNvSpPr/>
            <p:nvPr/>
          </p:nvSpPr>
          <p:spPr>
            <a:xfrm>
              <a:off x="5683385" y="2158827"/>
              <a:ext cx="3334274" cy="2140241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defTabSz="1028700">
                <a:spcAft>
                  <a:spcPts val="300"/>
                </a:spcAft>
                <a:tabLst>
                  <a:tab pos="133350" algn="l"/>
                </a:tabLst>
                <a:defRPr/>
              </a:pPr>
              <a:endParaRPr lang="en-US" sz="1000" b="1" i="1" dirty="0">
                <a:solidFill>
                  <a:srgbClr val="FFFF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A47BECA-B473-BE5F-8196-57481AD46BEA}"/>
                </a:ext>
              </a:extLst>
            </p:cNvPr>
            <p:cNvSpPr txBox="1"/>
            <p:nvPr/>
          </p:nvSpPr>
          <p:spPr>
            <a:xfrm>
              <a:off x="5745411" y="2281118"/>
              <a:ext cx="3107961" cy="15066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Ύψος Δανείου: </a:t>
              </a:r>
              <a:r>
                <a:rPr lang="el-GR" sz="1100" b="1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10.000€ </a:t>
              </a: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έως </a:t>
              </a:r>
              <a:r>
                <a:rPr lang="el-GR" sz="1100" b="1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50.000€ </a:t>
              </a: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για επενδύσεις ή/και κεφάλαιο κίνησης</a:t>
              </a:r>
            </a:p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Διάρκεια 1 έως 8 έτη</a:t>
              </a:r>
            </a:p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l-GR" sz="1100" b="1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50%</a:t>
              </a: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 του δανείου άτοκο</a:t>
              </a:r>
              <a:endParaRPr lang="en-US" sz="11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endParaRPr>
            </a:p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Για το υπόλοιπο </a:t>
              </a:r>
              <a:r>
                <a:rPr lang="el-GR" sz="1100" b="1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50%</a:t>
              </a: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 πλήρης επιδότηση επιτοκίου για δύο χρόνια</a:t>
              </a:r>
            </a:p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Συμβουλευτική υποστήριξη</a:t>
              </a:r>
              <a:r>
                <a:rPr lang="en-US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:</a:t>
              </a:r>
              <a:r>
                <a:rPr lang="el-GR" sz="1100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 </a:t>
              </a:r>
              <a:r>
                <a:rPr lang="el-GR" sz="1100" b="1" dirty="0">
                  <a:solidFill>
                    <a:schemeClr val="tx1">
                      <a:lumMod val="75000"/>
                    </a:schemeClr>
                  </a:solidFill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800€</a:t>
              </a:r>
              <a:endParaRPr lang="el-GR" sz="11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14964CF-C193-2413-A9B6-03AB75C34258}"/>
              </a:ext>
            </a:extLst>
          </p:cNvPr>
          <p:cNvSpPr txBox="1"/>
          <p:nvPr/>
        </p:nvSpPr>
        <p:spPr>
          <a:xfrm>
            <a:off x="86386" y="4114406"/>
            <a:ext cx="1798320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ctr" defTabSz="771525"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el-GR" sz="1200" b="1" kern="1200" dirty="0">
                <a:solidFill>
                  <a:srgbClr val="1FBA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Επιλέξιμες </a:t>
            </a:r>
            <a:r>
              <a:rPr lang="el-GR" sz="1200" b="1" dirty="0">
                <a:solidFill>
                  <a:srgbClr val="1FBA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όλες οι επιχειρήσεις</a:t>
            </a:r>
            <a:r>
              <a:rPr lang="en-US" sz="1200" b="1" dirty="0">
                <a:solidFill>
                  <a:srgbClr val="1FBA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: </a:t>
            </a:r>
            <a:endParaRPr lang="el-GR" sz="1200" b="1" dirty="0">
              <a:solidFill>
                <a:srgbClr val="1FBAFF"/>
              </a:solidFill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  <a:p>
            <a:pPr algn="ctr" defTabSz="771525">
              <a:spcAft>
                <a:spcPts val="300"/>
              </a:spcAft>
              <a:defRPr/>
            </a:pPr>
            <a:r>
              <a:rPr lang="el-GR" sz="1200" b="1" dirty="0">
                <a:solidFill>
                  <a:srgbClr val="1FBA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Από </a:t>
            </a:r>
            <a:r>
              <a:rPr lang="el-GR" sz="1200" b="1" kern="1200" dirty="0">
                <a:solidFill>
                  <a:srgbClr val="1FBAF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νεοσύστατες μέχρι μεγάλες</a:t>
            </a:r>
            <a:endParaRPr lang="el-GR" sz="1200" b="1" dirty="0">
              <a:solidFill>
                <a:srgbClr val="1FBAFF"/>
              </a:solidFill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8" name="object 10">
            <a:extLst>
              <a:ext uri="{FF2B5EF4-FFF2-40B4-BE49-F238E27FC236}">
                <a16:creationId xmlns:a16="http://schemas.microsoft.com/office/drawing/2014/main" id="{D74B3730-819A-7862-7667-FCC568E8759B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10" name="object 12">
            <a:extLst>
              <a:ext uri="{FF2B5EF4-FFF2-40B4-BE49-F238E27FC236}">
                <a16:creationId xmlns:a16="http://schemas.microsoft.com/office/drawing/2014/main" id="{B6EA5E37-7AD3-E34B-EFC3-38602878AB0A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11" name="object 13">
              <a:extLst>
                <a:ext uri="{FF2B5EF4-FFF2-40B4-BE49-F238E27FC236}">
                  <a16:creationId xmlns:a16="http://schemas.microsoft.com/office/drawing/2014/main" id="{01877406-EAE8-02C7-85BA-ACACFCF6B4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6" name="object 14">
              <a:extLst>
                <a:ext uri="{FF2B5EF4-FFF2-40B4-BE49-F238E27FC236}">
                  <a16:creationId xmlns:a16="http://schemas.microsoft.com/office/drawing/2014/main" id="{47DEA4D3-CA52-F1A2-46FA-85B6176A9EB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7" name="Θέση κειμένου 4">
            <a:extLst>
              <a:ext uri="{FF2B5EF4-FFF2-40B4-BE49-F238E27FC236}">
                <a16:creationId xmlns:a16="http://schemas.microsoft.com/office/drawing/2014/main" id="{461F9352-5563-C4FE-1FD4-0C31A321811A}"/>
              </a:ext>
            </a:extLst>
          </p:cNvPr>
          <p:cNvSpPr txBox="1">
            <a:spLocks/>
          </p:cNvSpPr>
          <p:nvPr/>
        </p:nvSpPr>
        <p:spPr>
          <a:xfrm>
            <a:off x="-899" y="-51051"/>
            <a:ext cx="6497617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ΝΕΟ Ταμείο Αγροτικής Επιχειρηματικότητας</a:t>
            </a:r>
          </a:p>
        </p:txBody>
      </p:sp>
    </p:spTree>
    <p:extLst>
      <p:ext uri="{BB962C8B-B14F-4D97-AF65-F5344CB8AC3E}">
        <p14:creationId xmlns:p14="http://schemas.microsoft.com/office/powerpoint/2010/main" val="36038615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FC83B-25D3-4EDD-DB23-EA3CACF7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A0370DFE-E6AE-DAA0-534B-DAE428E38D1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363717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0370DFE-E6AE-DAA0-534B-DAE428E38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Picture 26" descr="A logo with blue and green text&#10;&#10;AI-generated content may be incorrect.">
            <a:extLst>
              <a:ext uri="{FF2B5EF4-FFF2-40B4-BE49-F238E27FC236}">
                <a16:creationId xmlns:a16="http://schemas.microsoft.com/office/drawing/2014/main" id="{82D2AD82-D044-D1E1-A337-C258DA07C5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51" y="916780"/>
            <a:ext cx="2302731" cy="13674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F93425-CA6E-D584-75C9-B29E07DEB436}"/>
              </a:ext>
            </a:extLst>
          </p:cNvPr>
          <p:cNvSpPr txBox="1"/>
          <p:nvPr/>
        </p:nvSpPr>
        <p:spPr>
          <a:xfrm>
            <a:off x="960479" y="2537368"/>
            <a:ext cx="29178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2D4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Προϋπολογισμός: 2</a:t>
            </a:r>
            <a:r>
              <a:rPr lang="en-US" sz="1600" b="1" dirty="0">
                <a:solidFill>
                  <a:srgbClr val="2D4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b="1" dirty="0">
                <a:solidFill>
                  <a:srgbClr val="2D4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δισ.€</a:t>
            </a:r>
            <a:endParaRPr lang="en-US" sz="1600" b="1" dirty="0">
              <a:solidFill>
                <a:srgbClr val="2D4F8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altLang="el-GR" sz="1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Στεγαστικά δάνεια </a:t>
            </a:r>
          </a:p>
          <a:p>
            <a:pPr algn="ctr"/>
            <a:r>
              <a:rPr lang="el-GR" altLang="el-GR" sz="1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για την απόκτηση προσιτής 1ης </a:t>
            </a:r>
          </a:p>
          <a:p>
            <a:pPr algn="ctr"/>
            <a:r>
              <a:rPr lang="el-GR" altLang="el-GR" sz="1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κατοικίας με ιδιαίτερα </a:t>
            </a:r>
          </a:p>
          <a:p>
            <a:pPr algn="ctr"/>
            <a:r>
              <a:rPr lang="el-GR" altLang="el-GR" sz="1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ευνοϊκούς όρους</a:t>
            </a:r>
            <a:endParaRPr lang="el-GR" sz="1200" b="1" dirty="0">
              <a:solidFill>
                <a:srgbClr val="2D4F8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DBE8E-7731-FFFA-F989-E84FC7B02B91}"/>
              </a:ext>
            </a:extLst>
          </p:cNvPr>
          <p:cNvSpPr txBox="1"/>
          <p:nvPr/>
        </p:nvSpPr>
        <p:spPr>
          <a:xfrm>
            <a:off x="960479" y="4067107"/>
            <a:ext cx="30042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4945" indent="-134945" algn="ctr" defTabSz="685835">
              <a:buSzPts val="2000"/>
              <a:defRPr/>
            </a:pPr>
            <a:r>
              <a:rPr lang="el-G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Υπαγωγές: </a:t>
            </a:r>
          </a:p>
          <a:p>
            <a:pPr marL="134945" indent="-134945" algn="ctr" defTabSz="685835">
              <a:buSzPts val="2000"/>
              <a:defRPr/>
            </a:pPr>
            <a:r>
              <a:rPr lang="el-G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12.170 δάνεια αξίας 1,5 δισ.€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9AEA9-A582-F16B-F0C5-8493A5934BF7}"/>
              </a:ext>
            </a:extLst>
          </p:cNvPr>
          <p:cNvSpPr txBox="1"/>
          <p:nvPr/>
        </p:nvSpPr>
        <p:spPr>
          <a:xfrm>
            <a:off x="5171948" y="2515905"/>
            <a:ext cx="27649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2D4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Προϋπολογισμός: </a:t>
            </a:r>
            <a:r>
              <a:rPr lang="en-US" sz="1600" b="1" dirty="0">
                <a:solidFill>
                  <a:srgbClr val="2D4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el-GR" sz="1600" b="1" dirty="0">
                <a:solidFill>
                  <a:srgbClr val="2D4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εκ.€</a:t>
            </a:r>
          </a:p>
          <a:p>
            <a:pPr algn="ctr"/>
            <a:r>
              <a:rPr lang="el-GR" sz="1200" b="1" dirty="0">
                <a:solidFill>
                  <a:srgbClr val="85BD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Πρόγραμμα δανείων</a:t>
            </a:r>
          </a:p>
          <a:p>
            <a:pPr algn="ctr"/>
            <a:r>
              <a:rPr lang="el-GR" sz="1200" b="1" dirty="0">
                <a:solidFill>
                  <a:srgbClr val="85BD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Ενεργειακής Αναβάθμισης κατοικιών με 100% επιδότηση επιτοκίου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7705A-27D1-3BA0-3360-968F81607528}"/>
              </a:ext>
            </a:extLst>
          </p:cNvPr>
          <p:cNvSpPr txBox="1"/>
          <p:nvPr/>
        </p:nvSpPr>
        <p:spPr>
          <a:xfrm>
            <a:off x="787465" y="3553958"/>
            <a:ext cx="33422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Επίτευξη Οροσήμου ΤΑΑ</a:t>
            </a:r>
            <a:endParaRPr lang="en-US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δισ.€ Συμβασιοποιήσεις</a:t>
            </a:r>
          </a:p>
        </p:txBody>
      </p:sp>
      <p:pic>
        <p:nvPicPr>
          <p:cNvPr id="25" name="Picture 24" descr="A close-up of a logo&#10;&#10;AI-generated content may be incorrect.">
            <a:extLst>
              <a:ext uri="{FF2B5EF4-FFF2-40B4-BE49-F238E27FC236}">
                <a16:creationId xmlns:a16="http://schemas.microsoft.com/office/drawing/2014/main" id="{7D766ECC-A011-A277-61C4-AB4DF923FF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376" y="2090539"/>
            <a:ext cx="3057402" cy="411558"/>
          </a:xfrm>
          <a:prstGeom prst="rect">
            <a:avLst/>
          </a:prstGeom>
        </p:spPr>
      </p:pic>
      <p:pic>
        <p:nvPicPr>
          <p:cNvPr id="31" name="Picture 30" descr="A logo with blue text and a person in a house&#10;&#10;AI-generated content may be incorrect.">
            <a:extLst>
              <a:ext uri="{FF2B5EF4-FFF2-40B4-BE49-F238E27FC236}">
                <a16:creationId xmlns:a16="http://schemas.microsoft.com/office/drawing/2014/main" id="{60F7B65A-CB09-1EC9-2FB3-02CB7A75C1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72" y="811070"/>
            <a:ext cx="2684052" cy="1546093"/>
          </a:xfrm>
          <a:prstGeom prst="rect">
            <a:avLst/>
          </a:prstGeom>
        </p:spPr>
      </p:pic>
      <p:pic>
        <p:nvPicPr>
          <p:cNvPr id="32" name="Picture 31" descr="A close-up of a logo&#10;&#10;AI-generated content may be incorrect.">
            <a:extLst>
              <a:ext uri="{FF2B5EF4-FFF2-40B4-BE49-F238E27FC236}">
                <a16:creationId xmlns:a16="http://schemas.microsoft.com/office/drawing/2014/main" id="{7C42EE2B-079F-524B-BFDE-D786C38CEF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79" y="2027618"/>
            <a:ext cx="3169228" cy="5128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038047-7BA7-114F-BB67-CBD272ACDB9F}"/>
              </a:ext>
            </a:extLst>
          </p:cNvPr>
          <p:cNvSpPr txBox="1"/>
          <p:nvPr/>
        </p:nvSpPr>
        <p:spPr>
          <a:xfrm>
            <a:off x="5171948" y="3417610"/>
            <a:ext cx="279583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Έχουν ολοκληρωθεί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συμβασιοποιήσεις  </a:t>
            </a:r>
            <a:r>
              <a:rPr lang="el-G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67 εκ.€</a:t>
            </a:r>
            <a:endParaRPr lang="el-GR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 descr="Excellent with solid fill">
            <a:extLst>
              <a:ext uri="{FF2B5EF4-FFF2-40B4-BE49-F238E27FC236}">
                <a16:creationId xmlns:a16="http://schemas.microsoft.com/office/drawing/2014/main" id="{A3AFC575-E0E1-20F4-7DB6-6506C2D90F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3572" y="3586968"/>
            <a:ext cx="457200" cy="45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225A04-F77A-6D4F-B247-44B0D3F16721}"/>
              </a:ext>
            </a:extLst>
          </p:cNvPr>
          <p:cNvSpPr txBox="1"/>
          <p:nvPr/>
        </p:nvSpPr>
        <p:spPr>
          <a:xfrm>
            <a:off x="5171948" y="4045644"/>
            <a:ext cx="279583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4945" indent="-134945" algn="ctr" defTabSz="685835">
              <a:buSzPts val="2000"/>
              <a:defRPr/>
            </a:pPr>
            <a:r>
              <a:rPr lang="el-G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Υπαγωγές: </a:t>
            </a:r>
          </a:p>
          <a:p>
            <a:pPr marL="134945" indent="-134945" algn="ctr" defTabSz="685835">
              <a:buSzPts val="2000"/>
              <a:defRPr/>
            </a:pPr>
            <a:r>
              <a:rPr lang="el-G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3.901 δάνεια αξίας 70 εκ.€</a:t>
            </a:r>
          </a:p>
        </p:txBody>
      </p:sp>
      <p:pic>
        <p:nvPicPr>
          <p:cNvPr id="11" name="object 10">
            <a:extLst>
              <a:ext uri="{FF2B5EF4-FFF2-40B4-BE49-F238E27FC236}">
                <a16:creationId xmlns:a16="http://schemas.microsoft.com/office/drawing/2014/main" id="{77FB6DCA-1601-4FF2-B388-CB80D0FB380B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12" name="object 12">
            <a:extLst>
              <a:ext uri="{FF2B5EF4-FFF2-40B4-BE49-F238E27FC236}">
                <a16:creationId xmlns:a16="http://schemas.microsoft.com/office/drawing/2014/main" id="{E6B4A985-9C1A-93F1-DF2B-0E2109A314BF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21E53405-4D46-AA5D-3A07-4EC46C27C228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6" name="object 14">
              <a:extLst>
                <a:ext uri="{FF2B5EF4-FFF2-40B4-BE49-F238E27FC236}">
                  <a16:creationId xmlns:a16="http://schemas.microsoft.com/office/drawing/2014/main" id="{57761679-1103-85E6-836D-6C76DB0F181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7" name="Θέση κειμένου 4">
            <a:extLst>
              <a:ext uri="{FF2B5EF4-FFF2-40B4-BE49-F238E27FC236}">
                <a16:creationId xmlns:a16="http://schemas.microsoft.com/office/drawing/2014/main" id="{7E06B69C-0194-3997-2434-0E65741E820E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6497617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Ολοκληρωμένη Στρατηγική για Προσιτή Στέγαση </a:t>
            </a:r>
            <a:r>
              <a:rPr lang="en-US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Αναβάθμιση κατοικιών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BE48EDD-F17D-EADF-6F72-ABB83D6E349F}"/>
              </a:ext>
            </a:extLst>
          </p:cNvPr>
          <p:cNvCxnSpPr/>
          <p:nvPr/>
        </p:nvCxnSpPr>
        <p:spPr>
          <a:xfrm>
            <a:off x="4499742" y="1309036"/>
            <a:ext cx="0" cy="3290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939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34A514EE-16F0-B6BF-D102-6BFC19758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464;p29">
            <a:extLst>
              <a:ext uri="{FF2B5EF4-FFF2-40B4-BE49-F238E27FC236}">
                <a16:creationId xmlns:a16="http://schemas.microsoft.com/office/drawing/2014/main" id="{74E0CD31-4A8D-50D8-63F1-DCDFAE33F656}"/>
              </a:ext>
            </a:extLst>
          </p:cNvPr>
          <p:cNvSpPr/>
          <p:nvPr/>
        </p:nvSpPr>
        <p:spPr>
          <a:xfrm>
            <a:off x="2717336" y="2470156"/>
            <a:ext cx="4862437" cy="1065524"/>
          </a:xfrm>
          <a:prstGeom prst="roundRect">
            <a:avLst>
              <a:gd name="adj" fmla="val 39520"/>
            </a:avLst>
          </a:prstGeom>
          <a:solidFill>
            <a:srgbClr val="D0E5F5"/>
          </a:solidFill>
          <a:ln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4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Ελληνική Αναπτυξιακή Τράπεζα Επενδύσεων (ΕΑΤΕ)</a:t>
            </a:r>
            <a:endParaRPr lang="en-US" sz="2400" b="1" dirty="0">
              <a:solidFill>
                <a:srgbClr val="0851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42756EB2-7F0B-4B5C-820C-E08207F25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70" y="382562"/>
            <a:ext cx="1957113" cy="4378376"/>
          </a:xfrm>
          <a:prstGeom prst="rect">
            <a:avLst/>
          </a:prstGeom>
        </p:spPr>
      </p:pic>
      <p:grpSp>
        <p:nvGrpSpPr>
          <p:cNvPr id="2" name="Ομάδα 13">
            <a:extLst>
              <a:ext uri="{FF2B5EF4-FFF2-40B4-BE49-F238E27FC236}">
                <a16:creationId xmlns:a16="http://schemas.microsoft.com/office/drawing/2014/main" id="{EB14FDE6-7096-716E-6D6E-77338C630B64}"/>
              </a:ext>
            </a:extLst>
          </p:cNvPr>
          <p:cNvGrpSpPr/>
          <p:nvPr/>
        </p:nvGrpSpPr>
        <p:grpSpPr>
          <a:xfrm>
            <a:off x="3082834" y="321342"/>
            <a:ext cx="3801292" cy="901468"/>
            <a:chOff x="2529506" y="559295"/>
            <a:chExt cx="3554400" cy="653557"/>
          </a:xfrm>
        </p:grpSpPr>
        <p:sp>
          <p:nvSpPr>
            <p:cNvPr id="3" name="Google Shape;83;p10">
              <a:extLst>
                <a:ext uri="{FF2B5EF4-FFF2-40B4-BE49-F238E27FC236}">
                  <a16:creationId xmlns:a16="http://schemas.microsoft.com/office/drawing/2014/main" id="{B86FC7E9-2CAE-3571-4C2A-29A3C38F2F5E}"/>
                </a:ext>
              </a:extLst>
            </p:cNvPr>
            <p:cNvSpPr txBox="1"/>
            <p:nvPr/>
          </p:nvSpPr>
          <p:spPr>
            <a:xfrm>
              <a:off x="3018206" y="788924"/>
              <a:ext cx="2577000" cy="423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Υπουργείο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Εθνικής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</a:t>
              </a:r>
              <a:endParaRPr lang="el-GR" sz="1600" dirty="0">
                <a:solidFill>
                  <a:srgbClr val="085195"/>
                </a:solidFill>
                <a:latin typeface="Calibri "/>
                <a:cs typeface="urbanist" panose="020B060402020202020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Οικονομίας</a:t>
              </a:r>
              <a:r>
                <a:rPr lang="en-US" sz="1600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 και Οικονομικών</a:t>
              </a:r>
              <a:endParaRPr sz="1050" dirty="0">
                <a:latin typeface="Calibri "/>
                <a:cs typeface="urbanist" panose="020B0604020202020204" charset="0"/>
              </a:endParaRPr>
            </a:p>
          </p:txBody>
        </p:sp>
        <p:sp>
          <p:nvSpPr>
            <p:cNvPr id="4" name="Google Shape;85;p10">
              <a:extLst>
                <a:ext uri="{FF2B5EF4-FFF2-40B4-BE49-F238E27FC236}">
                  <a16:creationId xmlns:a16="http://schemas.microsoft.com/office/drawing/2014/main" id="{D4C4D075-25D8-891C-321C-59C53633B93C}"/>
                </a:ext>
              </a:extLst>
            </p:cNvPr>
            <p:cNvSpPr txBox="1"/>
            <p:nvPr/>
          </p:nvSpPr>
          <p:spPr>
            <a:xfrm>
              <a:off x="2529506" y="559295"/>
              <a:ext cx="3554400" cy="4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91919"/>
                </a:buClr>
                <a:buSzPts val="5200"/>
                <a:buFont typeface="Staatliches"/>
                <a:buNone/>
              </a:pPr>
              <a:r>
                <a:rPr lang="en-US" sz="2000" b="1" dirty="0">
                  <a:solidFill>
                    <a:srgbClr val="085195"/>
                  </a:solidFill>
                  <a:latin typeface="Calibri "/>
                  <a:cs typeface="urbanist" panose="020B0604020202020204" charset="0"/>
                </a:rPr>
                <a:t>ΕΛΛΗΝΙΚΗ ΔΗΜΟΚΡΑΤΙΑ</a:t>
              </a:r>
              <a:endParaRPr sz="1200" dirty="0">
                <a:latin typeface="Calibri "/>
                <a:cs typeface="urbanist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573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0A47C499-03AA-96DE-C67E-5F14E7D55D53}"/>
              </a:ext>
            </a:extLst>
          </p:cNvPr>
          <p:cNvSpPr/>
          <p:nvPr/>
        </p:nvSpPr>
        <p:spPr>
          <a:xfrm>
            <a:off x="3650349" y="1470873"/>
            <a:ext cx="2981072" cy="2998577"/>
          </a:xfrm>
          <a:prstGeom prst="roundRect">
            <a:avLst/>
          </a:prstGeom>
          <a:noFill/>
          <a:ln>
            <a:solidFill>
              <a:srgbClr val="679F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519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42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36908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l-GR" sz="1200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νέα επενδυτικά σχήματα </a:t>
            </a:r>
            <a:r>
              <a:rPr lang="el-GR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venture capital 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8519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και </a:t>
            </a:r>
            <a:r>
              <a:rPr lang="el-GR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private equity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519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8519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Συνολικές δεσμεύσεις ΕΑΤΕ: </a:t>
            </a: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1.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215</a:t>
            </a: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,0εκ.€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519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8519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Συνολικά υπό διαχείριση κεφάλαια των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519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fund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8519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2,7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</a:t>
            </a: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δισ.€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28600" lvl="0" indent="-228600">
              <a:buClr>
                <a:srgbClr val="085195"/>
              </a:buClr>
              <a:buFont typeface="Wingdings" panose="05000000000000000000" pitchFamily="2" charset="2"/>
              <a:buChar char="ü"/>
              <a:defRPr/>
            </a:pPr>
            <a:r>
              <a:rPr lang="el-GR" sz="1200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Επιχειρήσεις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8519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&gt;</a:t>
            </a:r>
            <a:r>
              <a:rPr lang="en-US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236</a:t>
            </a: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8519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Επενδεδυμένο ποσό: </a:t>
            </a:r>
            <a:r>
              <a:rPr lang="en-US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el-GR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δισ.€</a:t>
            </a:r>
            <a:endParaRPr lang="en-US" sz="1200" b="1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buClr>
                <a:srgbClr val="085195"/>
              </a:buClr>
              <a:buFont typeface="Wingdings" panose="05000000000000000000" pitchFamily="2" charset="2"/>
              <a:buChar char="ü"/>
              <a:defRPr/>
            </a:pPr>
            <a:r>
              <a:rPr lang="el-GR" sz="1200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Ισχυροί</a:t>
            </a:r>
            <a:r>
              <a:rPr lang="el-GR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συντελεστές μόχλευσης</a:t>
            </a:r>
            <a:r>
              <a:rPr lang="el-GR" sz="1200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l-GR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1,23x</a:t>
            </a:r>
            <a:r>
              <a:rPr lang="en-US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l-GR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6,65</a:t>
            </a:r>
            <a:r>
              <a:rPr lang="en-US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n-US" sz="12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1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1200" b="1" dirty="0">
                <a:solidFill>
                  <a:srgbClr val="0851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23,21x</a:t>
            </a:r>
            <a:endParaRPr lang="en-US" sz="1200" b="1" dirty="0">
              <a:solidFill>
                <a:srgbClr val="0851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Clr>
                <a:srgbClr val="085195"/>
              </a:buClr>
              <a:buFont typeface="Wingdings" panose="05000000000000000000" pitchFamily="2" charset="2"/>
              <a:buChar char="ü"/>
              <a:defRPr/>
            </a:pPr>
            <a:r>
              <a:rPr lang="el-GR" sz="1200" b="1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Ολοκλήρωση</a:t>
            </a:r>
            <a:r>
              <a:rPr lang="el-GR" sz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επενδυτικού </a:t>
            </a:r>
            <a:r>
              <a:rPr lang="el-GR" sz="1200" b="1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προγράμματος ΤΑΑ </a:t>
            </a:r>
            <a:r>
              <a:rPr lang="el-GR" sz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(500εκ.€) </a:t>
            </a:r>
            <a:r>
              <a:rPr lang="el-GR" sz="1200" b="1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επέκταση</a:t>
            </a:r>
            <a:r>
              <a:rPr lang="el-GR" sz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αυτού κατά </a:t>
            </a:r>
            <a:r>
              <a:rPr lang="el-GR" sz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100εκ.€</a:t>
            </a:r>
            <a:endParaRPr lang="en-US" sz="1200" kern="1200" dirty="0">
              <a:solidFill>
                <a:srgbClr val="005E8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353DBF27-F8BF-4AE9-C09F-2E6C052929F3}"/>
              </a:ext>
            </a:extLst>
          </p:cNvPr>
          <p:cNvSpPr/>
          <p:nvPr/>
        </p:nvSpPr>
        <p:spPr>
          <a:xfrm>
            <a:off x="6396700" y="1948203"/>
            <a:ext cx="2426391" cy="2533510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/>
              <a:buNone/>
              <a:tabLst/>
              <a:defRPr/>
            </a:pP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Εκτιμήσεις για το 202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6</a:t>
            </a:r>
            <a:endParaRPr kumimoji="0" lang="el-G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1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/>
              <a:buNone/>
              <a:tabLst/>
              <a:defRPr/>
            </a:pPr>
            <a:endParaRPr kumimoji="0" lang="el-GR" sz="1200" b="1" i="0" u="none" strike="noStrike" kern="0" cap="none" spc="0" normalizeH="0" baseline="0" noProof="0" dirty="0">
              <a:ln>
                <a:noFill/>
              </a:ln>
              <a:solidFill>
                <a:srgbClr val="236FA7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14313" lvl="1" indent="-214313" defTabSz="685800">
              <a:buClrTx/>
              <a:buFont typeface="Wingdings" panose="05000000000000000000" pitchFamily="2" charset="2"/>
              <a:buChar char="ü"/>
              <a:defRPr/>
            </a:pPr>
            <a:r>
              <a:rPr lang="el-GR" sz="1100" kern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Λειτουργία </a:t>
            </a:r>
            <a:r>
              <a:rPr lang="en-US" sz="1100" b="1" kern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infrastructure</a:t>
            </a:r>
            <a:r>
              <a:rPr lang="el-GR" sz="1100" kern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</a:t>
            </a:r>
            <a:r>
              <a:rPr lang="el-GR" sz="1100" b="1" kern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kern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 sciences </a:t>
            </a:r>
            <a:r>
              <a:rPr lang="en-US" sz="1100" kern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funds</a:t>
            </a:r>
            <a:r>
              <a:rPr lang="el-GR" sz="1100" kern="12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100" kern="1200" dirty="0">
              <a:solidFill>
                <a:srgbClr val="005E8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43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Σημαντική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εξέλιξη μεγεθών - </a:t>
            </a:r>
            <a:r>
              <a:rPr kumimoji="0" lang="el-GR" sz="1100" b="1" i="0" u="none" strike="noStrike" kern="120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Ισχυρή ζήτηση</a:t>
            </a: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για νέα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VC/PE funds</a:t>
            </a: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5E8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143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Επέκταση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επενδυτικών / στρατηγικών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συνεργασιών</a:t>
            </a:r>
            <a:endParaRPr lang="en-US" sz="1100" b="1" dirty="0">
              <a:solidFill>
                <a:srgbClr val="005E8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43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Συμμετοχή σε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5E8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διεθνή επενδυτικά σχήματα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005E8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143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1100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Σχεδιασμός/υλοποίηση</a:t>
            </a:r>
            <a:r>
              <a:rPr lang="el-GR" sz="1100" b="1" dirty="0">
                <a:solidFill>
                  <a:srgbClr val="005E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νέων επενδυτικών προϊόντων</a:t>
            </a:r>
            <a:endParaRPr kumimoji="0" lang="el-GR" sz="1100" b="1" i="0" u="none" strike="noStrike" kern="0" cap="none" spc="0" normalizeH="0" baseline="0" noProof="0" dirty="0">
              <a:ln>
                <a:noFill/>
              </a:ln>
              <a:solidFill>
                <a:srgbClr val="005E8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9B1003-4F49-8226-D6CC-534B3BA01569}"/>
              </a:ext>
            </a:extLst>
          </p:cNvPr>
          <p:cNvGrpSpPr/>
          <p:nvPr/>
        </p:nvGrpSpPr>
        <p:grpSpPr>
          <a:xfrm>
            <a:off x="194833" y="983779"/>
            <a:ext cx="3400472" cy="3845077"/>
            <a:chOff x="1157944" y="1322010"/>
            <a:chExt cx="9497999" cy="4991102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F85081A0-6DAF-B8FD-A50E-A214ADFB2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429" y="1808768"/>
              <a:ext cx="6116514" cy="1443651"/>
            </a:xfrm>
            <a:custGeom>
              <a:avLst/>
              <a:gdLst>
                <a:gd name="T0" fmla="*/ 222 w 3106"/>
                <a:gd name="T1" fmla="*/ 733 h 733"/>
                <a:gd name="T2" fmla="*/ 2877 w 3106"/>
                <a:gd name="T3" fmla="*/ 335 h 733"/>
                <a:gd name="T4" fmla="*/ 3106 w 3106"/>
                <a:gd name="T5" fmla="*/ 72 h 733"/>
                <a:gd name="T6" fmla="*/ 0 w 3106"/>
                <a:gd name="T7" fmla="*/ 403 h 733"/>
                <a:gd name="T8" fmla="*/ 222 w 3106"/>
                <a:gd name="T9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6" h="733">
                  <a:moveTo>
                    <a:pt x="222" y="733"/>
                  </a:moveTo>
                  <a:cubicBezTo>
                    <a:pt x="1084" y="459"/>
                    <a:pt x="1977" y="327"/>
                    <a:pt x="2877" y="335"/>
                  </a:cubicBezTo>
                  <a:cubicBezTo>
                    <a:pt x="2952" y="246"/>
                    <a:pt x="3028" y="158"/>
                    <a:pt x="3106" y="72"/>
                  </a:cubicBezTo>
                  <a:cubicBezTo>
                    <a:pt x="2060" y="0"/>
                    <a:pt x="1012" y="110"/>
                    <a:pt x="0" y="403"/>
                  </a:cubicBezTo>
                  <a:cubicBezTo>
                    <a:pt x="75" y="512"/>
                    <a:pt x="149" y="622"/>
                    <a:pt x="222" y="7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rgbClr val="27C5F4"/>
              </a:solidFill>
            </a:ln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4D24BA49-25DE-E3D3-0623-70D98E314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887" y="2779910"/>
              <a:ext cx="4727478" cy="1495889"/>
            </a:xfrm>
            <a:custGeom>
              <a:avLst/>
              <a:gdLst>
                <a:gd name="T0" fmla="*/ 205 w 2401"/>
                <a:gd name="T1" fmla="*/ 759 h 759"/>
                <a:gd name="T2" fmla="*/ 2186 w 2401"/>
                <a:gd name="T3" fmla="*/ 280 h 759"/>
                <a:gd name="T4" fmla="*/ 2401 w 2401"/>
                <a:gd name="T5" fmla="*/ 0 h 759"/>
                <a:gd name="T6" fmla="*/ 0 w 2401"/>
                <a:gd name="T7" fmla="*/ 431 h 759"/>
                <a:gd name="T8" fmla="*/ 205 w 2401"/>
                <a:gd name="T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1" h="759">
                  <a:moveTo>
                    <a:pt x="205" y="759"/>
                  </a:moveTo>
                  <a:cubicBezTo>
                    <a:pt x="845" y="512"/>
                    <a:pt x="1509" y="353"/>
                    <a:pt x="2186" y="280"/>
                  </a:cubicBezTo>
                  <a:cubicBezTo>
                    <a:pt x="2256" y="186"/>
                    <a:pt x="2328" y="92"/>
                    <a:pt x="2401" y="0"/>
                  </a:cubicBezTo>
                  <a:cubicBezTo>
                    <a:pt x="1585" y="25"/>
                    <a:pt x="779" y="168"/>
                    <a:pt x="0" y="431"/>
                  </a:cubicBezTo>
                  <a:cubicBezTo>
                    <a:pt x="69" y="539"/>
                    <a:pt x="138" y="649"/>
                    <a:pt x="205" y="7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rgbClr val="063C53"/>
              </a:solidFill>
            </a:ln>
            <a:effectLst/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BF6B4891-A9BA-5EBF-1451-71230D57F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734" y="3663195"/>
              <a:ext cx="3440540" cy="1624107"/>
            </a:xfrm>
            <a:custGeom>
              <a:avLst/>
              <a:gdLst>
                <a:gd name="T0" fmla="*/ 187 w 1747"/>
                <a:gd name="T1" fmla="*/ 825 h 825"/>
                <a:gd name="T2" fmla="*/ 1547 w 1747"/>
                <a:gd name="T3" fmla="*/ 297 h 825"/>
                <a:gd name="T4" fmla="*/ 1747 w 1747"/>
                <a:gd name="T5" fmla="*/ 0 h 825"/>
                <a:gd name="T6" fmla="*/ 0 w 1747"/>
                <a:gd name="T7" fmla="*/ 500 h 825"/>
                <a:gd name="T8" fmla="*/ 187 w 1747"/>
                <a:gd name="T9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825">
                  <a:moveTo>
                    <a:pt x="187" y="825"/>
                  </a:moveTo>
                  <a:cubicBezTo>
                    <a:pt x="623" y="601"/>
                    <a:pt x="1078" y="425"/>
                    <a:pt x="1547" y="297"/>
                  </a:cubicBezTo>
                  <a:cubicBezTo>
                    <a:pt x="1612" y="197"/>
                    <a:pt x="1679" y="98"/>
                    <a:pt x="1747" y="0"/>
                  </a:cubicBezTo>
                  <a:cubicBezTo>
                    <a:pt x="1148" y="96"/>
                    <a:pt x="563" y="262"/>
                    <a:pt x="0" y="500"/>
                  </a:cubicBezTo>
                  <a:cubicBezTo>
                    <a:pt x="64" y="608"/>
                    <a:pt x="126" y="716"/>
                    <a:pt x="187" y="8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rgbClr val="2D4F8B"/>
              </a:solidFill>
            </a:ln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DA97A7EA-6768-2C90-3674-E2F38867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5970" y="4596347"/>
              <a:ext cx="2255702" cy="1704839"/>
            </a:xfrm>
            <a:custGeom>
              <a:avLst/>
              <a:gdLst>
                <a:gd name="T0" fmla="*/ 171 w 1145"/>
                <a:gd name="T1" fmla="*/ 865 h 865"/>
                <a:gd name="T2" fmla="*/ 961 w 1145"/>
                <a:gd name="T3" fmla="*/ 312 h 865"/>
                <a:gd name="T4" fmla="*/ 1145 w 1145"/>
                <a:gd name="T5" fmla="*/ 0 h 865"/>
                <a:gd name="T6" fmla="*/ 0 w 1145"/>
                <a:gd name="T7" fmla="*/ 539 h 865"/>
                <a:gd name="T8" fmla="*/ 171 w 1145"/>
                <a:gd name="T9" fmla="*/ 8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865">
                  <a:moveTo>
                    <a:pt x="171" y="865"/>
                  </a:moveTo>
                  <a:cubicBezTo>
                    <a:pt x="422" y="660"/>
                    <a:pt x="685" y="476"/>
                    <a:pt x="961" y="312"/>
                  </a:cubicBezTo>
                  <a:cubicBezTo>
                    <a:pt x="1020" y="207"/>
                    <a:pt x="1082" y="103"/>
                    <a:pt x="1145" y="0"/>
                  </a:cubicBezTo>
                  <a:cubicBezTo>
                    <a:pt x="748" y="144"/>
                    <a:pt x="366" y="323"/>
                    <a:pt x="0" y="539"/>
                  </a:cubicBezTo>
                  <a:cubicBezTo>
                    <a:pt x="58" y="647"/>
                    <a:pt x="115" y="756"/>
                    <a:pt x="171" y="865"/>
                  </a:cubicBezTo>
                  <a:close/>
                </a:path>
              </a:pathLst>
            </a:custGeom>
            <a:noFill/>
            <a:ln>
              <a:solidFill>
                <a:srgbClr val="74C28E"/>
              </a:solidFill>
            </a:ln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EE4C7583-6866-081D-7FD6-14C0E4D52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429" y="2416622"/>
              <a:ext cx="5408936" cy="914155"/>
            </a:xfrm>
            <a:custGeom>
              <a:avLst/>
              <a:gdLst>
                <a:gd name="T0" fmla="*/ 0 w 2747"/>
                <a:gd name="T1" fmla="*/ 94 h 464"/>
                <a:gd name="T2" fmla="*/ 222 w 2747"/>
                <a:gd name="T3" fmla="*/ 424 h 464"/>
                <a:gd name="T4" fmla="*/ 2532 w 2747"/>
                <a:gd name="T5" fmla="*/ 464 h 464"/>
                <a:gd name="T6" fmla="*/ 2747 w 2747"/>
                <a:gd name="T7" fmla="*/ 184 h 464"/>
                <a:gd name="T8" fmla="*/ 0 w 2747"/>
                <a:gd name="T9" fmla="*/ 9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7" h="464">
                  <a:moveTo>
                    <a:pt x="0" y="94"/>
                  </a:moveTo>
                  <a:cubicBezTo>
                    <a:pt x="75" y="203"/>
                    <a:pt x="149" y="313"/>
                    <a:pt x="222" y="424"/>
                  </a:cubicBezTo>
                  <a:cubicBezTo>
                    <a:pt x="992" y="348"/>
                    <a:pt x="1765" y="361"/>
                    <a:pt x="2532" y="464"/>
                  </a:cubicBezTo>
                  <a:cubicBezTo>
                    <a:pt x="2602" y="370"/>
                    <a:pt x="2674" y="276"/>
                    <a:pt x="2747" y="184"/>
                  </a:cubicBezTo>
                  <a:cubicBezTo>
                    <a:pt x="1838" y="31"/>
                    <a:pt x="916" y="0"/>
                    <a:pt x="0" y="94"/>
                  </a:cubicBezTo>
                  <a:close/>
                </a:path>
              </a:pathLst>
            </a:custGeom>
            <a:solidFill>
              <a:srgbClr val="27C5F4"/>
            </a:solidFill>
            <a:ln>
              <a:noFill/>
            </a:ln>
            <a:effectLst/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37FC87D1-11CD-1799-B0D9-C540209D8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887" y="3496984"/>
              <a:ext cx="4067388" cy="778812"/>
            </a:xfrm>
            <a:custGeom>
              <a:avLst/>
              <a:gdLst>
                <a:gd name="T0" fmla="*/ 1865 w 2065"/>
                <a:gd name="T1" fmla="*/ 381 h 395"/>
                <a:gd name="T2" fmla="*/ 2065 w 2065"/>
                <a:gd name="T3" fmla="*/ 84 h 395"/>
                <a:gd name="T4" fmla="*/ 0 w 2065"/>
                <a:gd name="T5" fmla="*/ 67 h 395"/>
                <a:gd name="T6" fmla="*/ 205 w 2065"/>
                <a:gd name="T7" fmla="*/ 395 h 395"/>
                <a:gd name="T8" fmla="*/ 1865 w 2065"/>
                <a:gd name="T9" fmla="*/ 38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5" h="395">
                  <a:moveTo>
                    <a:pt x="1865" y="381"/>
                  </a:moveTo>
                  <a:cubicBezTo>
                    <a:pt x="1930" y="281"/>
                    <a:pt x="1997" y="182"/>
                    <a:pt x="2065" y="84"/>
                  </a:cubicBezTo>
                  <a:cubicBezTo>
                    <a:pt x="1378" y="6"/>
                    <a:pt x="688" y="0"/>
                    <a:pt x="0" y="67"/>
                  </a:cubicBezTo>
                  <a:cubicBezTo>
                    <a:pt x="69" y="175"/>
                    <a:pt x="138" y="285"/>
                    <a:pt x="205" y="395"/>
                  </a:cubicBezTo>
                  <a:cubicBezTo>
                    <a:pt x="757" y="342"/>
                    <a:pt x="1312" y="337"/>
                    <a:pt x="1865" y="3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6793D3BD-4AB6-9849-C4EB-F8951768F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5971" y="5576983"/>
              <a:ext cx="1690590" cy="724201"/>
            </a:xfrm>
            <a:custGeom>
              <a:avLst/>
              <a:gdLst>
                <a:gd name="T0" fmla="*/ 0 w 858"/>
                <a:gd name="T1" fmla="*/ 41 h 367"/>
                <a:gd name="T2" fmla="*/ 171 w 858"/>
                <a:gd name="T3" fmla="*/ 367 h 367"/>
                <a:gd name="T4" fmla="*/ 689 w 858"/>
                <a:gd name="T5" fmla="*/ 331 h 367"/>
                <a:gd name="T6" fmla="*/ 858 w 858"/>
                <a:gd name="T7" fmla="*/ 0 h 367"/>
                <a:gd name="T8" fmla="*/ 0 w 858"/>
                <a:gd name="T9" fmla="*/ 4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8" h="367">
                  <a:moveTo>
                    <a:pt x="0" y="41"/>
                  </a:moveTo>
                  <a:cubicBezTo>
                    <a:pt x="58" y="149"/>
                    <a:pt x="115" y="258"/>
                    <a:pt x="171" y="367"/>
                  </a:cubicBezTo>
                  <a:cubicBezTo>
                    <a:pt x="343" y="350"/>
                    <a:pt x="516" y="338"/>
                    <a:pt x="689" y="331"/>
                  </a:cubicBezTo>
                  <a:cubicBezTo>
                    <a:pt x="744" y="219"/>
                    <a:pt x="800" y="109"/>
                    <a:pt x="858" y="0"/>
                  </a:cubicBezTo>
                  <a:cubicBezTo>
                    <a:pt x="572" y="0"/>
                    <a:pt x="285" y="14"/>
                    <a:pt x="0" y="41"/>
                  </a:cubicBezTo>
                  <a:close/>
                </a:path>
              </a:pathLst>
            </a:custGeom>
            <a:solidFill>
              <a:srgbClr val="74C28E"/>
            </a:solidFill>
            <a:ln>
              <a:noFill/>
            </a:ln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6F0F2804-A635-C04B-F360-D2BDA2B6A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736" y="4541735"/>
              <a:ext cx="2827939" cy="745570"/>
            </a:xfrm>
            <a:custGeom>
              <a:avLst/>
              <a:gdLst>
                <a:gd name="T0" fmla="*/ 1252 w 1436"/>
                <a:gd name="T1" fmla="*/ 340 h 379"/>
                <a:gd name="T2" fmla="*/ 1436 w 1436"/>
                <a:gd name="T3" fmla="*/ 28 h 379"/>
                <a:gd name="T4" fmla="*/ 0 w 1436"/>
                <a:gd name="T5" fmla="*/ 54 h 379"/>
                <a:gd name="T6" fmla="*/ 187 w 1436"/>
                <a:gd name="T7" fmla="*/ 379 h 379"/>
                <a:gd name="T8" fmla="*/ 1252 w 1436"/>
                <a:gd name="T9" fmla="*/ 34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6" h="379">
                  <a:moveTo>
                    <a:pt x="1252" y="340"/>
                  </a:moveTo>
                  <a:cubicBezTo>
                    <a:pt x="1311" y="235"/>
                    <a:pt x="1373" y="131"/>
                    <a:pt x="1436" y="28"/>
                  </a:cubicBezTo>
                  <a:cubicBezTo>
                    <a:pt x="957" y="0"/>
                    <a:pt x="478" y="9"/>
                    <a:pt x="0" y="54"/>
                  </a:cubicBezTo>
                  <a:cubicBezTo>
                    <a:pt x="64" y="162"/>
                    <a:pt x="126" y="270"/>
                    <a:pt x="187" y="379"/>
                  </a:cubicBezTo>
                  <a:cubicBezTo>
                    <a:pt x="541" y="345"/>
                    <a:pt x="896" y="332"/>
                    <a:pt x="1252" y="340"/>
                  </a:cubicBezTo>
                  <a:close/>
                </a:path>
              </a:pathLst>
            </a:custGeom>
            <a:solidFill>
              <a:srgbClr val="2D4F8B"/>
            </a:solidFill>
            <a:ln>
              <a:noFill/>
            </a:ln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D51B31E3-B305-7117-68C5-9AF270756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984" y="1322010"/>
              <a:ext cx="6854960" cy="1146849"/>
            </a:xfrm>
            <a:custGeom>
              <a:avLst/>
              <a:gdLst>
                <a:gd name="T0" fmla="*/ 3252 w 3481"/>
                <a:gd name="T1" fmla="*/ 582 h 582"/>
                <a:gd name="T2" fmla="*/ 3481 w 3481"/>
                <a:gd name="T3" fmla="*/ 319 h 582"/>
                <a:gd name="T4" fmla="*/ 0 w 3481"/>
                <a:gd name="T5" fmla="*/ 127 h 582"/>
                <a:gd name="T6" fmla="*/ 240 w 3481"/>
                <a:gd name="T7" fmla="*/ 458 h 582"/>
                <a:gd name="T8" fmla="*/ 3252 w 3481"/>
                <a:gd name="T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1" h="582">
                  <a:moveTo>
                    <a:pt x="3252" y="582"/>
                  </a:moveTo>
                  <a:cubicBezTo>
                    <a:pt x="3327" y="493"/>
                    <a:pt x="3403" y="405"/>
                    <a:pt x="3481" y="319"/>
                  </a:cubicBezTo>
                  <a:cubicBezTo>
                    <a:pt x="2337" y="64"/>
                    <a:pt x="1163" y="0"/>
                    <a:pt x="0" y="127"/>
                  </a:cubicBezTo>
                  <a:cubicBezTo>
                    <a:pt x="81" y="237"/>
                    <a:pt x="161" y="347"/>
                    <a:pt x="240" y="458"/>
                  </a:cubicBezTo>
                  <a:cubicBezTo>
                    <a:pt x="1245" y="353"/>
                    <a:pt x="2257" y="394"/>
                    <a:pt x="3252" y="582"/>
                  </a:cubicBezTo>
                  <a:close/>
                </a:path>
              </a:pathLst>
            </a:custGeom>
            <a:solidFill>
              <a:srgbClr val="4F9193"/>
            </a:solidFill>
            <a:ln>
              <a:noFill/>
            </a:ln>
          </p:spPr>
          <p:txBody>
            <a:bodyPr vert="horz" wrap="square" lIns="182833" tIns="91416" rIns="182833" bIns="914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37AFC81-2E84-C233-1FC8-52703B45E9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302" y="1967374"/>
              <a:ext cx="464774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78B5B6"/>
              </a:solidFill>
              <a:prstDash val="solid"/>
              <a:miter lim="800000"/>
              <a:tailEnd type="oval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CD14FC1-270C-85CD-DEC0-9BD94142FC18}"/>
                </a:ext>
              </a:extLst>
            </p:cNvPr>
            <p:cNvCxnSpPr/>
            <p:nvPr/>
          </p:nvCxnSpPr>
          <p:spPr>
            <a:xfrm flipH="1">
              <a:off x="3700593" y="4007481"/>
              <a:ext cx="464774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  <a:tailEnd type="oval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BFABEA3-8CAC-DB9E-5D3C-9C42CF239711}"/>
                </a:ext>
              </a:extLst>
            </p:cNvPr>
            <p:cNvCxnSpPr/>
            <p:nvPr/>
          </p:nvCxnSpPr>
          <p:spPr>
            <a:xfrm flipH="1">
              <a:off x="4831196" y="5939082"/>
              <a:ext cx="464775" cy="0"/>
            </a:xfrm>
            <a:prstGeom prst="straightConnector1">
              <a:avLst/>
            </a:prstGeom>
            <a:noFill/>
            <a:ln w="31750" cap="flat" cmpd="sng" algn="ctr">
              <a:solidFill>
                <a:srgbClr val="74C28E"/>
              </a:solidFill>
              <a:prstDash val="solid"/>
              <a:miter lim="800000"/>
              <a:tailEnd type="oval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EB8E698-A73F-8CD1-E3CC-2C15C1990B83}"/>
                </a:ext>
              </a:extLst>
            </p:cNvPr>
            <p:cNvCxnSpPr/>
            <p:nvPr/>
          </p:nvCxnSpPr>
          <p:spPr>
            <a:xfrm>
              <a:off x="7445528" y="4955879"/>
              <a:ext cx="464774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2D4F8B"/>
              </a:solidFill>
              <a:prstDash val="solid"/>
              <a:miter lim="800000"/>
              <a:tailEnd type="oval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F016433-B4B2-0F9E-4E2D-EEE61C38A6DB}"/>
                </a:ext>
              </a:extLst>
            </p:cNvPr>
            <p:cNvCxnSpPr/>
            <p:nvPr/>
          </p:nvCxnSpPr>
          <p:spPr>
            <a:xfrm>
              <a:off x="8751561" y="3081231"/>
              <a:ext cx="464774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27C5F4"/>
              </a:solidFill>
              <a:prstDash val="solid"/>
              <a:miter lim="800000"/>
              <a:tailEnd type="oval"/>
            </a:ln>
            <a:effectLst/>
          </p:spPr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B1D829-F1DF-61C0-D785-3BF8271F5759}"/>
                </a:ext>
              </a:extLst>
            </p:cNvPr>
            <p:cNvSpPr txBox="1"/>
            <p:nvPr/>
          </p:nvSpPr>
          <p:spPr>
            <a:xfrm>
              <a:off x="5454231" y="1619479"/>
              <a:ext cx="1281437" cy="3995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183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8781626-90B2-6ABF-FD0F-A6D7B657B0A9}"/>
                </a:ext>
              </a:extLst>
            </p:cNvPr>
            <p:cNvSpPr txBox="1"/>
            <p:nvPr/>
          </p:nvSpPr>
          <p:spPr>
            <a:xfrm>
              <a:off x="1157944" y="1981892"/>
              <a:ext cx="1959126" cy="2996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l-G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4F919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Αιτήσεις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B80B86E-7241-F336-B50D-9DF40DE53BF1}"/>
                </a:ext>
              </a:extLst>
            </p:cNvPr>
            <p:cNvSpPr txBox="1"/>
            <p:nvPr/>
          </p:nvSpPr>
          <p:spPr>
            <a:xfrm>
              <a:off x="5454220" y="2645369"/>
              <a:ext cx="1281437" cy="3995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132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66B561-04D4-3294-B58E-71B89837B0F7}"/>
                </a:ext>
              </a:extLst>
            </p:cNvPr>
            <p:cNvSpPr txBox="1"/>
            <p:nvPr/>
          </p:nvSpPr>
          <p:spPr>
            <a:xfrm>
              <a:off x="5581827" y="3648535"/>
              <a:ext cx="1026222" cy="3995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l-G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8</a:t>
              </a: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8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77AB650-5DDA-B9AA-04CB-FF5586123DDF}"/>
                </a:ext>
              </a:extLst>
            </p:cNvPr>
            <p:cNvSpPr txBox="1"/>
            <p:nvPr/>
          </p:nvSpPr>
          <p:spPr>
            <a:xfrm>
              <a:off x="5581830" y="4676663"/>
              <a:ext cx="1026222" cy="3995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70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13237EA-F677-4600-C033-CD9CFC5490FA}"/>
                </a:ext>
              </a:extLst>
            </p:cNvPr>
            <p:cNvSpPr txBox="1"/>
            <p:nvPr/>
          </p:nvSpPr>
          <p:spPr>
            <a:xfrm>
              <a:off x="5581825" y="5739326"/>
              <a:ext cx="1026222" cy="399510"/>
            </a:xfrm>
            <a:prstGeom prst="rect">
              <a:avLst/>
            </a:prstGeom>
            <a:solidFill>
              <a:srgbClr val="74C28E"/>
            </a:solidFill>
            <a:ln>
              <a:solidFill>
                <a:srgbClr val="74C28E"/>
              </a:solidFill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l-G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5</a:t>
              </a: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6DB0E86-7FB0-0055-1397-08EAEC43ABFD}"/>
                </a:ext>
              </a:extLst>
            </p:cNvPr>
            <p:cNvSpPr txBox="1"/>
            <p:nvPr/>
          </p:nvSpPr>
          <p:spPr>
            <a:xfrm>
              <a:off x="7776728" y="3158258"/>
              <a:ext cx="2879215" cy="479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7C5F4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</a:t>
              </a:r>
              <a:r>
                <a:rPr kumimoji="0" lang="el-GR" sz="900" b="1" i="0" u="none" strike="noStrike" kern="0" cap="none" spc="0" normalizeH="0" baseline="30000" noProof="0" dirty="0">
                  <a:ln>
                    <a:noFill/>
                  </a:ln>
                  <a:solidFill>
                    <a:srgbClr val="27C5F4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η</a:t>
              </a:r>
              <a:r>
                <a:rPr kumimoji="0" lang="el-G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7C5F4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Φάση Αξιολόγησης</a:t>
              </a:r>
              <a:endParaRPr kumimoji="0" lang="el-GR" sz="900" b="0" i="0" u="none" strike="noStrike" kern="0" cap="none" spc="0" normalizeH="0" baseline="0" noProof="0" dirty="0">
                <a:ln>
                  <a:noFill/>
                </a:ln>
                <a:solidFill>
                  <a:srgbClr val="27C5F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A90D7D4-FBA1-F537-013D-877BC4D4DC1B}"/>
                </a:ext>
              </a:extLst>
            </p:cNvPr>
            <p:cNvSpPr txBox="1"/>
            <p:nvPr/>
          </p:nvSpPr>
          <p:spPr>
            <a:xfrm>
              <a:off x="1741610" y="4007481"/>
              <a:ext cx="2647945" cy="479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l-G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63C5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</a:t>
              </a:r>
              <a:r>
                <a:rPr kumimoji="0" lang="el-GR" sz="900" b="1" i="0" u="none" strike="noStrike" kern="0" cap="none" spc="0" normalizeH="0" baseline="30000" noProof="0" dirty="0">
                  <a:ln>
                    <a:noFill/>
                  </a:ln>
                  <a:solidFill>
                    <a:srgbClr val="063C5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η</a:t>
              </a:r>
              <a:r>
                <a:rPr kumimoji="0" lang="el-G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63C5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Φάση Αξιολόγησης</a:t>
              </a:r>
              <a:endParaRPr kumimoji="0" lang="el-GR" sz="900" b="0" i="0" u="none" strike="noStrike" kern="0" cap="none" spc="0" normalizeH="0" baseline="0" noProof="0" dirty="0">
                <a:ln>
                  <a:noFill/>
                </a:ln>
                <a:solidFill>
                  <a:srgbClr val="063C5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79EFDD-F257-86AA-8C71-EF9E206748AD}"/>
                </a:ext>
              </a:extLst>
            </p:cNvPr>
            <p:cNvSpPr txBox="1"/>
            <p:nvPr/>
          </p:nvSpPr>
          <p:spPr>
            <a:xfrm>
              <a:off x="7285979" y="4955879"/>
              <a:ext cx="2193996" cy="479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Due Diligence</a:t>
              </a:r>
              <a:endParaRPr kumimoji="0" lang="el-GR" sz="9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C010E7A-9E26-9647-83F0-B6CF46E65168}"/>
                </a:ext>
              </a:extLst>
            </p:cNvPr>
            <p:cNvSpPr txBox="1"/>
            <p:nvPr/>
          </p:nvSpPr>
          <p:spPr>
            <a:xfrm>
              <a:off x="3143552" y="6013481"/>
              <a:ext cx="2152411" cy="2996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l-G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36908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Εγκρίσεις</a:t>
              </a:r>
              <a:endParaRPr kumimoji="0" lang="el-GR" sz="900" b="0" i="0" u="none" strike="noStrike" kern="0" cap="none" spc="0" normalizeH="0" baseline="0" noProof="0" dirty="0">
                <a:ln>
                  <a:noFill/>
                </a:ln>
                <a:solidFill>
                  <a:srgbClr val="36908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5" name="object 10">
            <a:extLst>
              <a:ext uri="{FF2B5EF4-FFF2-40B4-BE49-F238E27FC236}">
                <a16:creationId xmlns:a16="http://schemas.microsoft.com/office/drawing/2014/main" id="{CD0D93F5-D5CA-37CA-DA19-1BD4A71082D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6" name="object 12">
            <a:extLst>
              <a:ext uri="{FF2B5EF4-FFF2-40B4-BE49-F238E27FC236}">
                <a16:creationId xmlns:a16="http://schemas.microsoft.com/office/drawing/2014/main" id="{7C4EF871-97D4-4361-C615-70FC556AFB28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7" name="object 13">
              <a:extLst>
                <a:ext uri="{FF2B5EF4-FFF2-40B4-BE49-F238E27FC236}">
                  <a16:creationId xmlns:a16="http://schemas.microsoft.com/office/drawing/2014/main" id="{92210796-CB89-3F27-D8D4-47B1A34E1DD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8" name="object 14">
              <a:extLst>
                <a:ext uri="{FF2B5EF4-FFF2-40B4-BE49-F238E27FC236}">
                  <a16:creationId xmlns:a16="http://schemas.microsoft.com/office/drawing/2014/main" id="{CDCA3D73-E090-82C0-577A-F2ED0F84655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9" name="Θέση κειμένου 4">
            <a:extLst>
              <a:ext uri="{FF2B5EF4-FFF2-40B4-BE49-F238E27FC236}">
                <a16:creationId xmlns:a16="http://schemas.microsoft.com/office/drawing/2014/main" id="{0974C2C9-7D41-7922-ED2B-075E318B3313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6497617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Πρόοδος χαρτοφυλακίου ΕΑΤΕ</a:t>
            </a:r>
          </a:p>
        </p:txBody>
      </p:sp>
    </p:spTree>
    <p:extLst>
      <p:ext uri="{BB962C8B-B14F-4D97-AF65-F5344CB8AC3E}">
        <p14:creationId xmlns:p14="http://schemas.microsoft.com/office/powerpoint/2010/main" val="39245763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0CD3F-5B33-0AD5-717C-7319506E7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DE6EF4F-208C-8E0F-ACF9-D2544DA7B263}"/>
              </a:ext>
            </a:extLst>
          </p:cNvPr>
          <p:cNvSpPr txBox="1"/>
          <p:nvPr/>
        </p:nvSpPr>
        <p:spPr>
          <a:xfrm>
            <a:off x="915299" y="4856739"/>
            <a:ext cx="3089644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50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Πηγή: </a:t>
            </a:r>
            <a:r>
              <a:rPr lang="en-US" sz="5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FWD Greece Innovation Pulse 2025-2026</a:t>
            </a:r>
            <a:endParaRPr lang="el-GR" sz="500" b="1" dirty="0">
              <a:solidFill>
                <a:schemeClr val="bg1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</p:txBody>
      </p:sp>
      <p:pic>
        <p:nvPicPr>
          <p:cNvPr id="3" name="object 10">
            <a:extLst>
              <a:ext uri="{FF2B5EF4-FFF2-40B4-BE49-F238E27FC236}">
                <a16:creationId xmlns:a16="http://schemas.microsoft.com/office/drawing/2014/main" id="{9CC790C7-3D3F-FE6F-0989-877066AF601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99" y="-21702"/>
            <a:ext cx="9144899" cy="789608"/>
          </a:xfrm>
          <a:prstGeom prst="rect">
            <a:avLst/>
          </a:prstGeom>
        </p:spPr>
      </p:pic>
      <p:grpSp>
        <p:nvGrpSpPr>
          <p:cNvPr id="8" name="object 12">
            <a:extLst>
              <a:ext uri="{FF2B5EF4-FFF2-40B4-BE49-F238E27FC236}">
                <a16:creationId xmlns:a16="http://schemas.microsoft.com/office/drawing/2014/main" id="{F35C957D-D89C-13D3-DAA6-969A06AAC6C4}"/>
              </a:ext>
            </a:extLst>
          </p:cNvPr>
          <p:cNvGrpSpPr/>
          <p:nvPr/>
        </p:nvGrpSpPr>
        <p:grpSpPr>
          <a:xfrm>
            <a:off x="7376882" y="226821"/>
            <a:ext cx="1409700" cy="313373"/>
            <a:chOff x="9837043" y="331365"/>
            <a:chExt cx="1879600" cy="417830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0BA5DB25-4D64-7012-3B2B-8984FDE268C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043" y="331365"/>
              <a:ext cx="417499" cy="417829"/>
            </a:xfrm>
            <a:prstGeom prst="rect">
              <a:avLst/>
            </a:prstGeom>
          </p:spPr>
        </p:pic>
        <p:pic>
          <p:nvPicPr>
            <p:cNvPr id="13" name="object 14">
              <a:extLst>
                <a:ext uri="{FF2B5EF4-FFF2-40B4-BE49-F238E27FC236}">
                  <a16:creationId xmlns:a16="http://schemas.microsoft.com/office/drawing/2014/main" id="{373A96C4-4396-B6B7-5ED0-3435E63864A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25287" y="379594"/>
              <a:ext cx="1391017" cy="364583"/>
            </a:xfrm>
            <a:prstGeom prst="rect">
              <a:avLst/>
            </a:prstGeom>
          </p:spPr>
        </p:pic>
      </p:grpSp>
      <p:sp>
        <p:nvSpPr>
          <p:cNvPr id="16" name="Θέση κειμένου 4">
            <a:extLst>
              <a:ext uri="{FF2B5EF4-FFF2-40B4-BE49-F238E27FC236}">
                <a16:creationId xmlns:a16="http://schemas.microsoft.com/office/drawing/2014/main" id="{2A9308CB-5860-81A8-74B6-BB44058E14E3}"/>
              </a:ext>
            </a:extLst>
          </p:cNvPr>
          <p:cNvSpPr txBox="1">
            <a:spLocks/>
          </p:cNvSpPr>
          <p:nvPr/>
        </p:nvSpPr>
        <p:spPr>
          <a:xfrm>
            <a:off x="15240" y="0"/>
            <a:ext cx="6497617" cy="81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77809" marR="0" lvl="0" indent="0" algn="l" defTabSz="10287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3600" b="0" i="0" u="none" strike="noStrike" kern="1200" cap="none">
                <a:solidFill>
                  <a:srgbClr val="281F76"/>
                </a:solidFill>
                <a:latin typeface="Arial" panose="020B0604020202020204" pitchFamily="34" charset="0"/>
                <a:ea typeface="Lato Black"/>
                <a:cs typeface="Lato Black"/>
                <a:sym typeface="Lato Black"/>
              </a:defRPr>
            </a:lvl1pPr>
            <a:lvl2pPr marL="1828892" marR="0" lvl="1" indent="-685835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6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743337" marR="0" lvl="2" indent="-647733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3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657783" marR="0" lvl="3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572228" marR="0" lvl="4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486675" marR="0" lvl="5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401120" marR="0" lvl="6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7315566" marR="0" lvl="7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8230011" marR="0" lvl="8" indent="-628682" algn="l" defTabSz="1028751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27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8905" defTabSz="514376">
              <a:buClr>
                <a:srgbClr val="4472C4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ΕΑΤΕ καταλύτης του επενδυτικού οικοσυστήματος</a:t>
            </a:r>
          </a:p>
        </p:txBody>
      </p:sp>
      <p:sp>
        <p:nvSpPr>
          <p:cNvPr id="4" name="Ορθογώνιο 11">
            <a:extLst>
              <a:ext uri="{FF2B5EF4-FFF2-40B4-BE49-F238E27FC236}">
                <a16:creationId xmlns:a16="http://schemas.microsoft.com/office/drawing/2014/main" id="{84B320DB-42F1-D91E-8C4A-3096C8E0DFB6}"/>
              </a:ext>
            </a:extLst>
          </p:cNvPr>
          <p:cNvSpPr/>
          <p:nvPr/>
        </p:nvSpPr>
        <p:spPr>
          <a:xfrm>
            <a:off x="-73609" y="828306"/>
            <a:ext cx="6675313" cy="253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hangingPunct="0">
              <a:defRPr/>
            </a:pPr>
            <a:r>
              <a:rPr lang="el-GR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Εμφανές το</a:t>
            </a:r>
            <a:r>
              <a:rPr lang="el-GR" dirty="0">
                <a:solidFill>
                  <a:srgbClr val="005E88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l-GR" b="1" dirty="0">
                <a:solidFill>
                  <a:schemeClr val="tx1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επενδυτικό αποτύπωμα </a:t>
            </a:r>
            <a:r>
              <a:rPr lang="el-GR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της </a:t>
            </a:r>
            <a:r>
              <a:rPr lang="el-GR" b="1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ΕΑΤΕ,  </a:t>
            </a:r>
            <a:r>
              <a:rPr lang="el-GR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Αξία οικοσυστήματος: </a:t>
            </a:r>
            <a:r>
              <a:rPr lang="el-GR" b="1" dirty="0">
                <a:solidFill>
                  <a:schemeClr val="tx1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&gt;10,0 δισ.€</a:t>
            </a:r>
            <a:endParaRPr lang="el-GR" dirty="0">
              <a:solidFill>
                <a:schemeClr val="tx1"/>
              </a:solidFill>
              <a:latin typeface="Calibri "/>
              <a:ea typeface="Urbanist" panose="020B0604020202020204" charset="0"/>
              <a:cs typeface="Urbanist" panose="020B0604020202020204" charset="0"/>
            </a:endParaRPr>
          </a:p>
        </p:txBody>
      </p:sp>
      <p:pic>
        <p:nvPicPr>
          <p:cNvPr id="7" name="Picture 6" descr="A map of europe with blue and white text&#10;&#10;AI-generated content may be incorrect.">
            <a:extLst>
              <a:ext uri="{FF2B5EF4-FFF2-40B4-BE49-F238E27FC236}">
                <a16:creationId xmlns:a16="http://schemas.microsoft.com/office/drawing/2014/main" id="{7460F127-F370-1851-CBD7-1CA1D5105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012" y="2285694"/>
            <a:ext cx="2620614" cy="25759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C3FEDA1-4CB7-C692-E974-C05ACE401F0E}"/>
              </a:ext>
            </a:extLst>
          </p:cNvPr>
          <p:cNvSpPr txBox="1"/>
          <p:nvPr/>
        </p:nvSpPr>
        <p:spPr>
          <a:xfrm>
            <a:off x="4879203" y="1378825"/>
            <a:ext cx="3267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09563" hangingPunct="0">
              <a:buFont typeface="Wingdings" panose="05000000000000000000" pitchFamily="2" charset="2"/>
              <a:buChar char="ü"/>
              <a:defRPr/>
            </a:pPr>
            <a:r>
              <a:rPr lang="el-GR" sz="1200" b="1" dirty="0">
                <a:solidFill>
                  <a:srgbClr val="063C53">
                    <a:lumMod val="50000"/>
                    <a:lumOff val="50000"/>
                  </a:srgbClr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Η Ελλάδα </a:t>
            </a:r>
            <a:r>
              <a:rPr lang="el-GR" sz="11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(για 1η φορά) </a:t>
            </a:r>
            <a:r>
              <a:rPr lang="el-GR" sz="1200" b="1" dirty="0">
                <a:solidFill>
                  <a:srgbClr val="063C53">
                    <a:lumMod val="50000"/>
                    <a:lumOff val="50000"/>
                  </a:srgbClr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στο επίκεντρο </a:t>
            </a: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του Ευρωπαϊκού ενδιαφέροντος</a:t>
            </a:r>
          </a:p>
          <a:p>
            <a:pPr marL="285750" indent="-285750" defTabSz="309563" hangingPunct="0">
              <a:buFont typeface="Wingdings" panose="05000000000000000000" pitchFamily="2" charset="2"/>
              <a:buChar char="ü"/>
              <a:defRPr/>
            </a:pPr>
            <a:r>
              <a:rPr lang="el-GR" sz="1200" b="1" dirty="0">
                <a:solidFill>
                  <a:srgbClr val="063C53">
                    <a:lumMod val="50000"/>
                    <a:lumOff val="50000"/>
                  </a:srgbClr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Ισχυροί ρυθμοί </a:t>
            </a: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ανάπτυξης</a:t>
            </a:r>
          </a:p>
          <a:p>
            <a:pPr marL="285750" indent="-285750" defTabSz="309563" hangingPunct="0">
              <a:buFont typeface="Wingdings" panose="05000000000000000000" pitchFamily="2" charset="2"/>
              <a:buChar char="ü"/>
              <a:defRPr/>
            </a:pPr>
            <a:r>
              <a:rPr lang="el-GR" sz="1200" b="1" dirty="0">
                <a:solidFill>
                  <a:srgbClr val="063C53">
                    <a:lumMod val="50000"/>
                    <a:lumOff val="50000"/>
                  </a:srgbClr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Θετικές</a:t>
            </a: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 προοπτικές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178247-E51C-51E0-BC84-FB5214AABEE9}"/>
              </a:ext>
            </a:extLst>
          </p:cNvPr>
          <p:cNvSpPr txBox="1"/>
          <p:nvPr/>
        </p:nvSpPr>
        <p:spPr>
          <a:xfrm>
            <a:off x="915299" y="1378825"/>
            <a:ext cx="31713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09563" hangingPunct="0">
              <a:buFont typeface="Wingdings" panose="05000000000000000000" pitchFamily="2" charset="2"/>
              <a:buChar char="ü"/>
              <a:defRPr/>
            </a:pPr>
            <a:r>
              <a:rPr lang="el-GR" sz="1200" b="1" dirty="0">
                <a:solidFill>
                  <a:srgbClr val="063C53">
                    <a:lumMod val="50000"/>
                    <a:lumOff val="50000"/>
                  </a:srgbClr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2025,</a:t>
            </a: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l-GR" sz="1200" b="1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έτος σταθμός </a:t>
            </a: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για επενδύσεις στην καινοτόμο επιχειρηματικότητα</a:t>
            </a:r>
          </a:p>
          <a:p>
            <a:pPr marL="285750" indent="-285750" defTabSz="309563" hangingPunct="0">
              <a:buFont typeface="Wingdings" panose="05000000000000000000" pitchFamily="2" charset="2"/>
              <a:buChar char="ü"/>
              <a:defRPr/>
            </a:pP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Δυναμική</a:t>
            </a:r>
            <a:r>
              <a:rPr lang="el-GR" sz="1200" dirty="0">
                <a:solidFill>
                  <a:srgbClr val="005E88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l-GR" sz="1200" b="1" dirty="0">
                <a:solidFill>
                  <a:srgbClr val="063C53">
                    <a:lumMod val="50000"/>
                    <a:lumOff val="50000"/>
                  </a:srgbClr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εξέλιξη </a:t>
            </a: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τα τελευταία </a:t>
            </a:r>
            <a:r>
              <a:rPr lang="en-US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5</a:t>
            </a:r>
            <a:r>
              <a:rPr lang="el-GR" sz="1200" dirty="0">
                <a:solidFill>
                  <a:srgbClr val="085195"/>
                </a:solidFill>
                <a:latin typeface="Calibri "/>
                <a:ea typeface="Urbanist" panose="020B0604020202020204" charset="0"/>
                <a:cs typeface="Urbanist" panose="020B0604020202020204" charset="0"/>
              </a:rPr>
              <a:t> χρόνια</a:t>
            </a:r>
          </a:p>
          <a:p>
            <a:pPr marL="285750" indent="-285750" defTabSz="309563" hangingPunct="0">
              <a:buFont typeface="Wingdings" panose="05000000000000000000" pitchFamily="2" charset="2"/>
              <a:buChar char="ü"/>
              <a:defRPr/>
            </a:pPr>
            <a:endParaRPr lang="el-GR" sz="1200" dirty="0">
              <a:solidFill>
                <a:srgbClr val="085195"/>
              </a:solidFill>
              <a:latin typeface="Calibri "/>
              <a:ea typeface="Urbanist" panose="020B0604020202020204" charset="0"/>
              <a:cs typeface="Urbanist" panose="020B0604020202020204" charset="0"/>
            </a:endParaRPr>
          </a:p>
        </p:txBody>
      </p:sp>
      <p:pic>
        <p:nvPicPr>
          <p:cNvPr id="2" name="Picture 1" descr="A graphic of a spiral staircase with people walking up to the top&#10;&#10;AI-generated content may be incorrect.">
            <a:extLst>
              <a:ext uri="{FF2B5EF4-FFF2-40B4-BE49-F238E27FC236}">
                <a16:creationId xmlns:a16="http://schemas.microsoft.com/office/drawing/2014/main" id="{21D520A3-D329-7CD1-5B20-75C699DC85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3819"/>
          <a:stretch>
            <a:fillRect/>
          </a:stretch>
        </p:blipFill>
        <p:spPr>
          <a:xfrm>
            <a:off x="1151393" y="2345166"/>
            <a:ext cx="2699203" cy="245698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3DB07B-D2C8-F49D-30EA-261DE592AC62}"/>
              </a:ext>
            </a:extLst>
          </p:cNvPr>
          <p:cNvCxnSpPr/>
          <p:nvPr/>
        </p:nvCxnSpPr>
        <p:spPr>
          <a:xfrm>
            <a:off x="4488414" y="1511548"/>
            <a:ext cx="0" cy="3290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0703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L8Oq9RK_U37bG1QGyFx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L8Oq9RK_U37bG1QGyFx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L8Oq9RK_U37bG1QGyFx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L8Oq9RK_U37bG1QGyFx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L8Oq9RK_U37bG1QGyFx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89Q.y5jWs6H1yuo8R271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JIFRMoEK_Nzha7gEunI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yhXTnx8woNVCgQq32o5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yhXTnx8woNVCgQq32o5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yhXTnx8woNVCgQq32o5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yhXTnx8woNVCgQq32o5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yhXTnx8woNVCgQq32o5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MLtQVbt_fpmA47LBYy5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Zp6MBcLxUA0XlQ2duNa0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HQxgreMqQPCdkxc6gBJz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KqqkKwaQWonHP7DSA9t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QRzQ_nwZv6KHf_NBTHy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fchvGrg9WcmBKrNeGsI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NVK81iEyBrmzWc5B0Vm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uIsXqoK0wGTzGu0m3fe0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zsmNnAUytF9thGJct4PJ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KqqkKwaQWonHP7DSA9t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bUBebpggpVRPcswFKS7rQ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ricing Strategies Proposal by Slidesgo">
  <a:themeElements>
    <a:clrScheme name="Simple Light">
      <a:dk1>
        <a:srgbClr val="005E88"/>
      </a:dk1>
      <a:lt1>
        <a:srgbClr val="F3F3F3"/>
      </a:lt1>
      <a:dk2>
        <a:srgbClr val="E8E8E8"/>
      </a:dk2>
      <a:lt2>
        <a:srgbClr val="99B5CE"/>
      </a:lt2>
      <a:accent1>
        <a:srgbClr val="297AB8"/>
      </a:accent1>
      <a:accent2>
        <a:srgbClr val="063C5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5E8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ea60d57e-af5b-4752-ac57-3e4f28ca11dc}" enabled="1" method="Standard" siteId="{36da45f1-dd2c-4d1f-af13-5abe46b9992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4787</TotalTime>
  <Words>4270</Words>
  <Application>Microsoft Office PowerPoint</Application>
  <PresentationFormat>On-screen Show (16:9)</PresentationFormat>
  <Paragraphs>871</Paragraphs>
  <Slides>43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66" baseType="lpstr">
      <vt:lpstr>Roboto</vt:lpstr>
      <vt:lpstr>Wingdings</vt:lpstr>
      <vt:lpstr>Arial</vt:lpstr>
      <vt:lpstr>Lato</vt:lpstr>
      <vt:lpstr>Courier New</vt:lpstr>
      <vt:lpstr>Tahoma</vt:lpstr>
      <vt:lpstr>Calibri</vt:lpstr>
      <vt:lpstr>Georgia</vt:lpstr>
      <vt:lpstr>Urbanist</vt:lpstr>
      <vt:lpstr>Aptos</vt:lpstr>
      <vt:lpstr>Trebuchet MS</vt:lpstr>
      <vt:lpstr>Calibri </vt:lpstr>
      <vt:lpstr>Staatliches</vt:lpstr>
      <vt:lpstr>Pricing Strategies Proposal by Slidesgo</vt:lpstr>
      <vt:lpstr>Προσαρμοσμένη σχεδίαση</vt:lpstr>
      <vt:lpstr>1_Προσαρμοσμένη σχεδίαση</vt:lpstr>
      <vt:lpstr>2_Προσαρμοσμένη σχεδίαση</vt:lpstr>
      <vt:lpstr>3_Προσαρμοσμένη σχεδίαση</vt:lpstr>
      <vt:lpstr>4_Προσαρμοσμένη σχεδίαση</vt:lpstr>
      <vt:lpstr>5_Προσαρμοσμένη σχεδίαση</vt:lpstr>
      <vt:lpstr>6_Προσαρμοσμένη σχεδίαση</vt:lpstr>
      <vt:lpstr>7_Προσαρμοσμένη σχεδίαση</vt:lpstr>
      <vt:lpstr>think-cell Slide</vt:lpstr>
      <vt:lpstr>PowerPoint Presentation</vt:lpstr>
      <vt:lpstr>PowerPoint Presentation</vt:lpstr>
      <vt:lpstr>Εκτέλεση ΑΠΔΕ 2025: 14,611 δισ.€  (ποσοστό 100,08%)</vt:lpstr>
      <vt:lpstr>2026: Ρεκόρ πόρων για δημόσιες επενδύσεις</vt:lpstr>
      <vt:lpstr>Εθνικό Πρόγραμμα Ανάπτυξης (ΕΠΑ) 2026-2030</vt:lpstr>
      <vt:lpstr>Αναπτυξιακοί Στόχοι ΕΠΑ 2026 - 2030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ΕΣΠΑ ΔΑΜ 2021-2027 Συγκριτική Πορεία Υλοποίησης Δεκ. 2024 - Δεκ. 2025</vt:lpstr>
      <vt:lpstr>ΕΣΠΑ ΔΑΜ 2021-2027 Τρέχουσα Πορεία Υλοποίησης</vt:lpstr>
      <vt:lpstr>ΕΣΠΑ ΔΑΜ 2021-2027 Δράσεις επιχειρηματικότητας</vt:lpstr>
      <vt:lpstr>ΕΣΠΑ ΔΑΜ 2021-2027 Ταμείο Χαρτοφυλακίου ΔΑΜ</vt:lpstr>
      <vt:lpstr>ΕΣΠΑ ΔΑΜ 2021-2027 Επικείμενες Προσκλήσεις 2026 </vt:lpstr>
      <vt:lpstr>ΕΠΑ 2021-2025 Ειδικό Πρόγραμμα ΔΑΜ στο ΕΠΑ (ΕΠ ΔΑΜ – ΕΠΑ)</vt:lpstr>
      <vt:lpstr>ΠΥΛΩΝΑΣ ΙΙΙ Ευρωπαϊκού Μηχανισμού Δίκαιης Μετάβασης “Δανειακός Μηχανισμός του Δημόσιου Τομέα” </vt:lpstr>
      <vt:lpstr>PowerPoint Presentation</vt:lpstr>
      <vt:lpstr>PowerPoint Presentation</vt:lpstr>
      <vt:lpstr>Εξέλιξη έργων ΣΔΙΤ σε διαδικασία υπογραφής Σύμβασης</vt:lpstr>
      <vt:lpstr>Έργα ΣΔΙΤ σε εξέλιξη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Author</cp:lastModifiedBy>
  <cp:revision>370</cp:revision>
  <cp:lastPrinted>2025-10-21T10:22:11Z</cp:lastPrinted>
  <dcterms:modified xsi:type="dcterms:W3CDTF">2026-02-20T07:24:59Z</dcterms:modified>
</cp:coreProperties>
</file>